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41"/>
  </p:notesMasterIdLst>
  <p:sldIdLst>
    <p:sldId id="256" r:id="rId3"/>
    <p:sldId id="545" r:id="rId4"/>
    <p:sldId id="312" r:id="rId5"/>
    <p:sldId id="520" r:id="rId6"/>
    <p:sldId id="276" r:id="rId7"/>
    <p:sldId id="278" r:id="rId8"/>
    <p:sldId id="428" r:id="rId9"/>
    <p:sldId id="429" r:id="rId10"/>
    <p:sldId id="525" r:id="rId11"/>
    <p:sldId id="430" r:id="rId12"/>
    <p:sldId id="444" r:id="rId13"/>
    <p:sldId id="449" r:id="rId14"/>
    <p:sldId id="437" r:id="rId15"/>
    <p:sldId id="539" r:id="rId16"/>
    <p:sldId id="531" r:id="rId17"/>
    <p:sldId id="546" r:id="rId18"/>
    <p:sldId id="547" r:id="rId19"/>
    <p:sldId id="544" r:id="rId20"/>
    <p:sldId id="515" r:id="rId21"/>
    <p:sldId id="447" r:id="rId22"/>
    <p:sldId id="552" r:id="rId23"/>
    <p:sldId id="535" r:id="rId24"/>
    <p:sldId id="536" r:id="rId25"/>
    <p:sldId id="537" r:id="rId26"/>
    <p:sldId id="284" r:id="rId27"/>
    <p:sldId id="516" r:id="rId28"/>
    <p:sldId id="285" r:id="rId29"/>
    <p:sldId id="519" r:id="rId30"/>
    <p:sldId id="518" r:id="rId31"/>
    <p:sldId id="555" r:id="rId32"/>
    <p:sldId id="558" r:id="rId33"/>
    <p:sldId id="554" r:id="rId34"/>
    <p:sldId id="553" r:id="rId35"/>
    <p:sldId id="514" r:id="rId36"/>
    <p:sldId id="557" r:id="rId37"/>
    <p:sldId id="556" r:id="rId38"/>
    <p:sldId id="288" r:id="rId39"/>
    <p:sldId id="54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nlu" initials="y"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D6EB"/>
    <a:srgbClr val="F681D9"/>
    <a:srgbClr val="FF98E2"/>
    <a:srgbClr val="0066B0"/>
    <a:srgbClr val="7E7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6" autoAdjust="0"/>
    <p:restoredTop sz="94660"/>
  </p:normalViewPr>
  <p:slideViewPr>
    <p:cSldViewPr snapToGrid="0">
      <p:cViewPr varScale="1">
        <p:scale>
          <a:sx n="131" d="100"/>
          <a:sy n="131" d="100"/>
        </p:scale>
        <p:origin x="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22T09:42:20.424" idx="1">
    <p:pos x="-446"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45788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arxiv.org/abs/2510.25489" TargetMode="Externa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24.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24.png"/><Relationship Id="rId4" Type="http://schemas.openxmlformats.org/officeDocument/2006/relationships/image" Target="../media/image46.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24.png"/><Relationship Id="rId4" Type="http://schemas.openxmlformats.org/officeDocument/2006/relationships/image" Target="../media/image61.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5.png"/><Relationship Id="rId7" Type="http://schemas.openxmlformats.org/officeDocument/2006/relationships/image" Target="../media/image66.jpe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4.png"/><Relationship Id="rId9"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80.png"/><Relationship Id="rId5" Type="http://schemas.openxmlformats.org/officeDocument/2006/relationships/image" Target="../media/image50.png"/><Relationship Id="rId10" Type="http://schemas.openxmlformats.org/officeDocument/2006/relationships/image" Target="../media/image79.png"/><Relationship Id="rId4" Type="http://schemas.openxmlformats.org/officeDocument/2006/relationships/image" Target="../media/image72.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4.sv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0.jpe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4.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1.sv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22.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svg"/></Relationships>
</file>

<file path=ppt/slides/_rels/slide38.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hyperlink" Target="https://inspirehep.net/authors/1739702" TargetMode="External"/><Relationship Id="rId7" Type="http://schemas.openxmlformats.org/officeDocument/2006/relationships/image" Target="../media/image120.png"/><Relationship Id="rId2" Type="http://schemas.openxmlformats.org/officeDocument/2006/relationships/hyperlink" Target="https://inspirehep.net/authors/1334861" TargetMode="External"/><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hyperlink" Target="https://inspirehep.net/authors/1118660" TargetMode="External"/><Relationship Id="rId4" Type="http://schemas.openxmlformats.org/officeDocument/2006/relationships/hyperlink" Target="https://arxiv.org/abs/2405.1553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0F93C831-1755-3B42-BBCE-2E53F6EF01FD}"/>
              </a:ext>
            </a:extLst>
          </p:cNvPr>
          <p:cNvSpPr/>
          <p:nvPr/>
        </p:nvSpPr>
        <p:spPr>
          <a:xfrm>
            <a:off x="282102" y="496071"/>
            <a:ext cx="11605098" cy="252262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Title 1"/>
          <p:cNvSpPr>
            <a:spLocks noGrp="1"/>
          </p:cNvSpPr>
          <p:nvPr>
            <p:ph type="ctrTitle"/>
          </p:nvPr>
        </p:nvSpPr>
        <p:spPr>
          <a:xfrm>
            <a:off x="502595" y="577121"/>
            <a:ext cx="11186808" cy="2001624"/>
          </a:xfrm>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New physics of </a:t>
            </a:r>
            <a:r>
              <a:rPr lang="en-US" dirty="0">
                <a:solidFill>
                  <a:srgbClr val="F7D6EB"/>
                </a:solidFill>
                <a:latin typeface="Arial" panose="020B0604020202020204" pitchFamily="34" charset="0"/>
                <a:cs typeface="Arial" panose="020B0604020202020204" pitchFamily="34" charset="0"/>
              </a:rPr>
              <a:t>Early Dark Energy </a:t>
            </a:r>
            <a:r>
              <a:rPr lang="en-US" dirty="0">
                <a:solidFill>
                  <a:schemeClr val="bg1"/>
                </a:solidFill>
                <a:latin typeface="Arial" panose="020B0604020202020204" pitchFamily="34" charset="0"/>
                <a:cs typeface="Arial" panose="020B0604020202020204" pitchFamily="34" charset="0"/>
              </a:rPr>
              <a:t>from the </a:t>
            </a:r>
            <a:r>
              <a:rPr lang="en-US" dirty="0">
                <a:solidFill>
                  <a:schemeClr val="accent4">
                    <a:lumMod val="60000"/>
                    <a:lumOff val="40000"/>
                  </a:schemeClr>
                </a:solidFill>
                <a:latin typeface="Arial" panose="020B0604020202020204" pitchFamily="34" charset="0"/>
                <a:cs typeface="Arial" panose="020B0604020202020204" pitchFamily="34" charset="0"/>
              </a:rPr>
              <a:t>Cosmic Birefringence</a:t>
            </a:r>
          </a:p>
        </p:txBody>
      </p:sp>
      <p:sp>
        <p:nvSpPr>
          <p:cNvPr id="3" name="Subtitle 2"/>
          <p:cNvSpPr>
            <a:spLocks noGrp="1"/>
          </p:cNvSpPr>
          <p:nvPr>
            <p:ph type="subTitle" idx="1"/>
          </p:nvPr>
        </p:nvSpPr>
        <p:spPr>
          <a:xfrm>
            <a:off x="1601820" y="3484296"/>
            <a:ext cx="9144000" cy="990781"/>
          </a:xfrm>
        </p:spPr>
        <p:txBody>
          <a:bodyPr>
            <a:normAutofit/>
          </a:bodyPr>
          <a:lstStyle/>
          <a:p>
            <a:r>
              <a:rPr lang="en-US" altLang="zh-CN" sz="4400" dirty="0">
                <a:solidFill>
                  <a:schemeClr val="tx1">
                    <a:lumMod val="65000"/>
                    <a:lumOff val="35000"/>
                  </a:schemeClr>
                </a:solidFill>
                <a:latin typeface="Kaiti SC" panose="02010600040101010101" pitchFamily="2" charset="-122"/>
                <a:ea typeface="Kaiti SC" panose="02010600040101010101" pitchFamily="2" charset="-122"/>
              </a:rPr>
              <a:t>Lu Yin</a:t>
            </a:r>
            <a:endParaRPr lang="en-US" sz="4400" dirty="0">
              <a:solidFill>
                <a:schemeClr val="tx1">
                  <a:lumMod val="65000"/>
                  <a:lumOff val="35000"/>
                </a:schemeClr>
              </a:solidFill>
              <a:latin typeface="Kaiti SC" panose="02010600040101010101" pitchFamily="2" charset="-122"/>
              <a:ea typeface="Kaiti SC" panose="02010600040101010101" pitchFamily="2" charset="-122"/>
            </a:endParaRPr>
          </a:p>
        </p:txBody>
      </p:sp>
      <p:sp>
        <p:nvSpPr>
          <p:cNvPr id="5" name="Text Box 4"/>
          <p:cNvSpPr txBox="1"/>
          <p:nvPr/>
        </p:nvSpPr>
        <p:spPr>
          <a:xfrm>
            <a:off x="167202" y="5563183"/>
            <a:ext cx="5826272" cy="1077218"/>
          </a:xfrm>
          <a:prstGeom prst="rect">
            <a:avLst/>
          </a:prstGeom>
          <a:noFill/>
        </p:spPr>
        <p:txBody>
          <a:bodyPr wrap="square" rtlCol="0">
            <a:spAutoFit/>
          </a:bodyPr>
          <a:lstStyle/>
          <a:p>
            <a:r>
              <a:rPr lang="en-US" sz="1600" dirty="0">
                <a:solidFill>
                  <a:schemeClr val="accent2">
                    <a:lumMod val="50000"/>
                  </a:schemeClr>
                </a:solidFill>
                <a:latin typeface="Arial" panose="020B0604020202020204" pitchFamily="34" charset="0"/>
                <a:cs typeface="Arial" panose="020B0604020202020204" pitchFamily="34" charset="0"/>
              </a:rPr>
              <a:t>Lu Yin, </a:t>
            </a:r>
            <a:r>
              <a:rPr lang="en-US" sz="1600" dirty="0" err="1">
                <a:solidFill>
                  <a:schemeClr val="accent2">
                    <a:lumMod val="50000"/>
                  </a:schemeClr>
                </a:solidFill>
                <a:latin typeface="Arial" panose="020B0604020202020204" pitchFamily="34" charset="0"/>
                <a:cs typeface="Arial" panose="020B0604020202020204" pitchFamily="34" charset="0"/>
              </a:rPr>
              <a:t>Joby</a:t>
            </a:r>
            <a:r>
              <a:rPr lang="en-US" sz="1600" dirty="0">
                <a:solidFill>
                  <a:schemeClr val="accent2">
                    <a:lumMod val="50000"/>
                  </a:schemeClr>
                </a:solidFill>
                <a:latin typeface="Arial" panose="020B0604020202020204" pitchFamily="34" charset="0"/>
                <a:cs typeface="Arial" panose="020B0604020202020204" pitchFamily="34" charset="0"/>
              </a:rPr>
              <a:t> </a:t>
            </a:r>
            <a:r>
              <a:rPr lang="en-US" sz="1600" dirty="0" err="1">
                <a:solidFill>
                  <a:schemeClr val="accent2">
                    <a:lumMod val="50000"/>
                  </a:schemeClr>
                </a:solidFill>
                <a:latin typeface="Arial" panose="020B0604020202020204" pitchFamily="34" charset="0"/>
                <a:cs typeface="Arial" panose="020B0604020202020204" pitchFamily="34" charset="0"/>
              </a:rPr>
              <a:t>Kochappan</a:t>
            </a:r>
            <a:r>
              <a:rPr lang="en-US" sz="1600" dirty="0">
                <a:solidFill>
                  <a:schemeClr val="accent2">
                    <a:lumMod val="50000"/>
                  </a:schemeClr>
                </a:solidFill>
                <a:latin typeface="Arial" panose="020B0604020202020204" pitchFamily="34" charset="0"/>
                <a:cs typeface="Arial" panose="020B0604020202020204" pitchFamily="34" charset="0"/>
              </a:rPr>
              <a:t>, </a:t>
            </a:r>
            <a:r>
              <a:rPr lang="en-US" sz="1600" dirty="0" err="1">
                <a:solidFill>
                  <a:schemeClr val="accent2">
                    <a:lumMod val="50000"/>
                  </a:schemeClr>
                </a:solidFill>
                <a:latin typeface="Arial" panose="020B0604020202020204" pitchFamily="34" charset="0"/>
                <a:cs typeface="Arial" panose="020B0604020202020204" pitchFamily="34" charset="0"/>
              </a:rPr>
              <a:t>Tuhin</a:t>
            </a:r>
            <a:r>
              <a:rPr lang="en-US" sz="1600" dirty="0">
                <a:solidFill>
                  <a:schemeClr val="accent2">
                    <a:lumMod val="50000"/>
                  </a:schemeClr>
                </a:solidFill>
                <a:latin typeface="Arial" panose="020B0604020202020204" pitchFamily="34" charset="0"/>
                <a:cs typeface="Arial" panose="020B0604020202020204" pitchFamily="34" charset="0"/>
              </a:rPr>
              <a:t> Ghosh,</a:t>
            </a:r>
            <a:r>
              <a:rPr lang="en-US" altLang="zh-CN" sz="1600" dirty="0">
                <a:solidFill>
                  <a:schemeClr val="accent2">
                    <a:lumMod val="50000"/>
                  </a:schemeClr>
                </a:solidFill>
                <a:latin typeface="Arial" panose="020B0604020202020204" pitchFamily="34" charset="0"/>
                <a:cs typeface="Arial" panose="020B0604020202020204" pitchFamily="34" charset="0"/>
              </a:rPr>
              <a:t> Bum-</a:t>
            </a:r>
            <a:r>
              <a:rPr lang="en-US" altLang="zh-CN" sz="1600" dirty="0" err="1">
                <a:solidFill>
                  <a:schemeClr val="accent2">
                    <a:lumMod val="50000"/>
                  </a:schemeClr>
                </a:solidFill>
                <a:latin typeface="Arial" panose="020B0604020202020204" pitchFamily="34" charset="0"/>
                <a:cs typeface="Arial" panose="020B0604020202020204" pitchFamily="34" charset="0"/>
              </a:rPr>
              <a:t>Hoon</a:t>
            </a:r>
            <a:r>
              <a:rPr lang="en-US" altLang="zh-CN" sz="1600" dirty="0">
                <a:solidFill>
                  <a:schemeClr val="accent2">
                    <a:lumMod val="50000"/>
                  </a:schemeClr>
                </a:solidFill>
                <a:latin typeface="Arial" panose="020B0604020202020204" pitchFamily="34" charset="0"/>
                <a:cs typeface="Arial" panose="020B0604020202020204" pitchFamily="34" charset="0"/>
              </a:rPr>
              <a:t> Lee</a:t>
            </a:r>
            <a:r>
              <a:rPr lang="en-US" sz="1600" dirty="0">
                <a:solidFill>
                  <a:schemeClr val="accent2">
                    <a:lumMod val="50000"/>
                  </a:schemeClr>
                </a:solidFill>
                <a:latin typeface="Arial" panose="020B0604020202020204" pitchFamily="34" charset="0"/>
                <a:cs typeface="Arial" panose="020B0604020202020204" pitchFamily="34" charset="0"/>
              </a:rPr>
              <a:t>.</a:t>
            </a:r>
          </a:p>
          <a:p>
            <a:r>
              <a:rPr lang="en-US" altLang="zh-CN" sz="1600" dirty="0" err="1">
                <a:solidFill>
                  <a:schemeClr val="accent2">
                    <a:lumMod val="50000"/>
                  </a:schemeClr>
                </a:solidFill>
                <a:latin typeface="Arial" panose="020B0604020202020204" pitchFamily="34" charset="0"/>
                <a:cs typeface="Arial" panose="020B0604020202020204" pitchFamily="34" charset="0"/>
              </a:rPr>
              <a:t>arXiv</a:t>
            </a:r>
            <a:r>
              <a:rPr lang="en-US" altLang="zh-CN" sz="1600" dirty="0">
                <a:solidFill>
                  <a:schemeClr val="accent2">
                    <a:lumMod val="50000"/>
                  </a:schemeClr>
                </a:solidFill>
                <a:latin typeface="Arial" panose="020B0604020202020204" pitchFamily="34" charset="0"/>
                <a:cs typeface="Arial" panose="020B0604020202020204" pitchFamily="34" charset="0"/>
              </a:rPr>
              <a:t>:   </a:t>
            </a:r>
            <a:r>
              <a:rPr lang="en-US" altLang="zh-CN" sz="1600" dirty="0">
                <a:solidFill>
                  <a:schemeClr val="accent2">
                    <a:lumMod val="5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2510.25489</a:t>
            </a:r>
            <a:r>
              <a:rPr lang="en-US" altLang="zh-CN" sz="1600" dirty="0">
                <a:solidFill>
                  <a:schemeClr val="accent2">
                    <a:lumMod val="50000"/>
                  </a:schemeClr>
                </a:solidFill>
                <a:latin typeface="Arial" panose="020B0604020202020204" pitchFamily="34" charset="0"/>
                <a:cs typeface="Arial" panose="020B0604020202020204" pitchFamily="34" charset="0"/>
              </a:rPr>
              <a:t> [</a:t>
            </a:r>
            <a:r>
              <a:rPr lang="en-US" altLang="zh-CN" sz="1600" dirty="0" err="1">
                <a:solidFill>
                  <a:schemeClr val="accent2">
                    <a:lumMod val="50000"/>
                  </a:schemeClr>
                </a:solidFill>
                <a:latin typeface="Arial" panose="020B0604020202020204" pitchFamily="34" charset="0"/>
                <a:cs typeface="Arial" panose="020B0604020202020204" pitchFamily="34" charset="0"/>
              </a:rPr>
              <a:t>astro-ph.CO</a:t>
            </a:r>
            <a:r>
              <a:rPr lang="en-US" altLang="zh-CN" sz="1600" dirty="0">
                <a:solidFill>
                  <a:schemeClr val="accent2">
                    <a:lumMod val="50000"/>
                  </a:schemeClr>
                </a:solidFill>
                <a:latin typeface="Arial" panose="020B0604020202020204" pitchFamily="34" charset="0"/>
                <a:cs typeface="Arial" panose="020B0604020202020204" pitchFamily="34" charset="0"/>
              </a:rPr>
              <a:t>].</a:t>
            </a:r>
          </a:p>
          <a:p>
            <a:r>
              <a:rPr lang="en-US" altLang="zh-CN" sz="1600" dirty="0">
                <a:solidFill>
                  <a:schemeClr val="accent2">
                    <a:lumMod val="50000"/>
                  </a:schemeClr>
                </a:solidFill>
                <a:latin typeface="Arial" panose="020B0604020202020204" pitchFamily="34" charset="0"/>
                <a:cs typeface="Arial" panose="020B0604020202020204" pitchFamily="34" charset="0"/>
              </a:rPr>
              <a:t>PRD    112 (2025) 6, 063562.</a:t>
            </a:r>
          </a:p>
          <a:p>
            <a:r>
              <a:rPr lang="en" altLang="zh-CN" sz="1600" b="0" dirty="0">
                <a:solidFill>
                  <a:schemeClr val="accent2">
                    <a:lumMod val="50000"/>
                  </a:schemeClr>
                </a:solidFill>
                <a:effectLst/>
                <a:latin typeface="Arial" panose="020B0604020202020204" pitchFamily="34" charset="0"/>
                <a:cs typeface="Arial" panose="020B0604020202020204" pitchFamily="34" charset="0"/>
              </a:rPr>
              <a:t>JCAP   10 (2023) 007. </a:t>
            </a:r>
          </a:p>
        </p:txBody>
      </p:sp>
      <p:sp>
        <p:nvSpPr>
          <p:cNvPr id="4" name="文本框 3">
            <a:extLst>
              <a:ext uri="{FF2B5EF4-FFF2-40B4-BE49-F238E27FC236}">
                <a16:creationId xmlns:a16="http://schemas.microsoft.com/office/drawing/2014/main" id="{88F2689C-5C73-6456-9CC7-C1E7CAB185E9}"/>
              </a:ext>
            </a:extLst>
          </p:cNvPr>
          <p:cNvSpPr txBox="1"/>
          <p:nvPr/>
        </p:nvSpPr>
        <p:spPr>
          <a:xfrm>
            <a:off x="5445322" y="5611504"/>
            <a:ext cx="6579476" cy="1077218"/>
          </a:xfrm>
          <a:prstGeom prst="rect">
            <a:avLst/>
          </a:prstGeom>
          <a:noFill/>
        </p:spPr>
        <p:txBody>
          <a:bodyPr wrap="square" rtlCol="0">
            <a:spAutoFit/>
          </a:bodyPr>
          <a:lstStyle/>
          <a:p>
            <a:pPr algn="r"/>
            <a:r>
              <a:rPr lang="en" altLang="zh-CN" sz="1600" dirty="0">
                <a:solidFill>
                  <a:schemeClr val="accent1">
                    <a:lumMod val="75000"/>
                  </a:schemeClr>
                </a:solidFill>
                <a:latin typeface="Arial" panose="020B0604020202020204" pitchFamily="34" charset="0"/>
                <a:cs typeface="Arial" panose="020B0604020202020204" pitchFamily="34" charset="0"/>
              </a:rPr>
              <a:t>Shanghai-APCTP-</a:t>
            </a:r>
            <a:r>
              <a:rPr lang="en" altLang="zh-CN" sz="1600" dirty="0" err="1">
                <a:solidFill>
                  <a:schemeClr val="accent1">
                    <a:lumMod val="75000"/>
                  </a:schemeClr>
                </a:solidFill>
                <a:latin typeface="Arial" panose="020B0604020202020204" pitchFamily="34" charset="0"/>
                <a:cs typeface="Arial" panose="020B0604020202020204" pitchFamily="34" charset="0"/>
              </a:rPr>
              <a:t>Sogang</a:t>
            </a:r>
            <a:r>
              <a:rPr lang="en" altLang="zh-CN" sz="1600" dirty="0">
                <a:solidFill>
                  <a:schemeClr val="accent1">
                    <a:lumMod val="75000"/>
                  </a:schemeClr>
                </a:solidFill>
                <a:latin typeface="Arial" panose="020B0604020202020204" pitchFamily="34" charset="0"/>
                <a:cs typeface="Arial" panose="020B0604020202020204" pitchFamily="34" charset="0"/>
              </a:rPr>
              <a:t>-GIST workshop </a:t>
            </a:r>
          </a:p>
          <a:p>
            <a:pPr algn="r"/>
            <a:r>
              <a:rPr lang="en" altLang="zh-CN" sz="1600" dirty="0">
                <a:solidFill>
                  <a:schemeClr val="accent1">
                    <a:lumMod val="75000"/>
                  </a:schemeClr>
                </a:solidFill>
                <a:latin typeface="Arial" panose="020B0604020202020204" pitchFamily="34" charset="0"/>
                <a:cs typeface="Arial" panose="020B0604020202020204" pitchFamily="34" charset="0"/>
              </a:rPr>
              <a:t>on Gravity, </a:t>
            </a:r>
            <a:r>
              <a:rPr lang="en" altLang="zh-CN" sz="1600" dirty="0" err="1">
                <a:solidFill>
                  <a:schemeClr val="accent1">
                    <a:lumMod val="75000"/>
                  </a:schemeClr>
                </a:solidFill>
                <a:latin typeface="Arial" panose="020B0604020202020204" pitchFamily="34" charset="0"/>
                <a:cs typeface="Arial" panose="020B0604020202020204" pitchFamily="34" charset="0"/>
              </a:rPr>
              <a:t>Astroparticle</a:t>
            </a:r>
            <a:r>
              <a:rPr lang="en" altLang="zh-CN" sz="1600" dirty="0">
                <a:solidFill>
                  <a:schemeClr val="accent1">
                    <a:lumMod val="75000"/>
                  </a:schemeClr>
                </a:solidFill>
                <a:latin typeface="Arial" panose="020B0604020202020204" pitchFamily="34" charset="0"/>
                <a:cs typeface="Arial" panose="020B0604020202020204" pitchFamily="34" charset="0"/>
              </a:rPr>
              <a:t>, and Cosmology (SASGAC 2025)</a:t>
            </a:r>
            <a:endParaRPr lang="en-US" altLang="zh-CN" sz="1600" b="0" i="0" dirty="0">
              <a:solidFill>
                <a:schemeClr val="accent1">
                  <a:lumMod val="75000"/>
                </a:schemeClr>
              </a:solidFill>
              <a:effectLst/>
              <a:latin typeface="Arial" panose="020B0604020202020204" pitchFamily="34" charset="0"/>
              <a:cs typeface="Arial" panose="020B0604020202020204" pitchFamily="34" charset="0"/>
            </a:endParaRPr>
          </a:p>
          <a:p>
            <a:pPr algn="r"/>
            <a:r>
              <a:rPr lang="en-US" altLang="zh-CN" sz="1600" dirty="0">
                <a:solidFill>
                  <a:schemeClr val="tx1">
                    <a:lumMod val="75000"/>
                    <a:lumOff val="25000"/>
                  </a:schemeClr>
                </a:solidFill>
                <a:latin typeface="Arial" panose="020B0604020202020204" pitchFamily="34" charset="0"/>
                <a:cs typeface="Arial" panose="020B0604020202020204" pitchFamily="34" charset="0"/>
              </a:rPr>
              <a:t>2025/12/27-2025/12/29</a:t>
            </a:r>
          </a:p>
          <a:p>
            <a:pPr algn="r"/>
            <a:r>
              <a:rPr lang="en-US" altLang="zh-CN" sz="1600" dirty="0" err="1">
                <a:solidFill>
                  <a:schemeClr val="tx1">
                    <a:lumMod val="75000"/>
                    <a:lumOff val="25000"/>
                  </a:schemeClr>
                </a:solidFill>
                <a:latin typeface="Arial" panose="020B0604020202020204" pitchFamily="34" charset="0"/>
                <a:cs typeface="Arial" panose="020B0604020202020204" pitchFamily="34" charset="0"/>
              </a:rPr>
              <a:t>CQUeST</a:t>
            </a:r>
            <a:r>
              <a:rPr lang="en-US" altLang="zh-CN" sz="1600" dirty="0">
                <a:solidFill>
                  <a:schemeClr val="tx1">
                    <a:lumMod val="75000"/>
                    <a:lumOff val="25000"/>
                  </a:schemeClr>
                </a:solidFill>
                <a:latin typeface="Arial" panose="020B0604020202020204" pitchFamily="34" charset="0"/>
                <a:cs typeface="Arial" panose="020B0604020202020204" pitchFamily="34" charset="0"/>
              </a:rPr>
              <a:t>, Seoul</a:t>
            </a:r>
            <a:endParaRPr lang="en-US" altLang="zh-CN" sz="1600" i="0" dirty="0">
              <a:solidFill>
                <a:schemeClr val="tx1">
                  <a:lumMod val="75000"/>
                  <a:lumOff val="25000"/>
                </a:schemeClr>
              </a:solidFill>
              <a:effectLst/>
              <a:latin typeface="Arial" panose="020B0604020202020204" pitchFamily="34" charset="0"/>
              <a:cs typeface="Arial" panose="020B0604020202020204" pitchFamily="34" charset="0"/>
            </a:endParaRPr>
          </a:p>
        </p:txBody>
      </p:sp>
      <p:pic>
        <p:nvPicPr>
          <p:cNvPr id="7" name="图片 6" descr="徽标, 公司名称&#10;&#10;描述已自动生成">
            <a:extLst>
              <a:ext uri="{FF2B5EF4-FFF2-40B4-BE49-F238E27FC236}">
                <a16:creationId xmlns:a16="http://schemas.microsoft.com/office/drawing/2014/main" id="{6E4D0786-B227-8EBA-672D-F3E36D4A2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635" y="4437570"/>
            <a:ext cx="2494728" cy="8386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16635" y="1509395"/>
            <a:ext cx="5181600" cy="4351338"/>
          </a:xfrm>
        </p:spPr>
        <p:txBody>
          <a:bodyPr/>
          <a:lstStyle/>
          <a:p>
            <a:r>
              <a:rPr lang="en-US"/>
              <a:t>CB rotation angle </a:t>
            </a:r>
          </a:p>
        </p:txBody>
      </p:sp>
      <p:pic>
        <p:nvPicPr>
          <p:cNvPr id="5" name="Content Placeholder 4"/>
          <p:cNvPicPr>
            <a:picLocks noGrp="1" noChangeAspect="1"/>
          </p:cNvPicPr>
          <p:nvPr>
            <p:ph sz="half" idx="2"/>
          </p:nvPr>
        </p:nvPicPr>
        <p:blipFill>
          <a:blip r:embed="rId2"/>
          <a:stretch>
            <a:fillRect/>
          </a:stretch>
        </p:blipFill>
        <p:spPr>
          <a:xfrm>
            <a:off x="3996055" y="1299210"/>
            <a:ext cx="5607685" cy="934720"/>
          </a:xfrm>
          <a:prstGeom prst="rect">
            <a:avLst/>
          </a:prstGeom>
        </p:spPr>
      </p:pic>
      <p:pic>
        <p:nvPicPr>
          <p:cNvPr id="7" name="Content Placeholder 4"/>
          <p:cNvPicPr>
            <a:picLocks noChangeAspect="1"/>
          </p:cNvPicPr>
          <p:nvPr/>
        </p:nvPicPr>
        <p:blipFill>
          <a:blip r:embed="rId3"/>
          <a:stretch>
            <a:fillRect/>
          </a:stretch>
        </p:blipFill>
        <p:spPr>
          <a:xfrm>
            <a:off x="101600" y="2509520"/>
            <a:ext cx="6272530" cy="4316730"/>
          </a:xfrm>
          <a:prstGeom prst="rect">
            <a:avLst/>
          </a:prstGeom>
        </p:spPr>
      </p:pic>
      <p:sp>
        <p:nvSpPr>
          <p:cNvPr id="9" name="Text Box 8"/>
          <p:cNvSpPr txBox="1"/>
          <p:nvPr/>
        </p:nvSpPr>
        <p:spPr>
          <a:xfrm>
            <a:off x="6967855" y="2503170"/>
            <a:ext cx="5355590" cy="829945"/>
          </a:xfrm>
          <a:prstGeom prst="rect">
            <a:avLst/>
          </a:prstGeom>
          <a:noFill/>
        </p:spPr>
        <p:txBody>
          <a:bodyPr wrap="square" rtlCol="0">
            <a:spAutoFit/>
          </a:bodyPr>
          <a:lstStyle/>
          <a:p>
            <a:r>
              <a:rPr lang="en-US" sz="2400"/>
              <a:t>E-B mixing by rotation of the linear polarization plane in CMB</a:t>
            </a:r>
          </a:p>
        </p:txBody>
      </p:sp>
      <p:pic>
        <p:nvPicPr>
          <p:cNvPr id="10" name="Picture 9"/>
          <p:cNvPicPr>
            <a:picLocks noChangeAspect="1"/>
          </p:cNvPicPr>
          <p:nvPr/>
        </p:nvPicPr>
        <p:blipFill>
          <a:blip r:embed="rId4"/>
          <a:stretch>
            <a:fillRect/>
          </a:stretch>
        </p:blipFill>
        <p:spPr>
          <a:xfrm>
            <a:off x="7099935" y="3650615"/>
            <a:ext cx="4446270" cy="987425"/>
          </a:xfrm>
          <a:prstGeom prst="rect">
            <a:avLst/>
          </a:prstGeom>
        </p:spPr>
      </p:pic>
      <p:pic>
        <p:nvPicPr>
          <p:cNvPr id="11" name="Picture 10"/>
          <p:cNvPicPr>
            <a:picLocks noChangeAspect="1"/>
          </p:cNvPicPr>
          <p:nvPr/>
        </p:nvPicPr>
        <p:blipFill>
          <a:blip r:embed="rId5"/>
          <a:stretch>
            <a:fillRect/>
          </a:stretch>
        </p:blipFill>
        <p:spPr>
          <a:xfrm>
            <a:off x="7034530" y="5165725"/>
            <a:ext cx="4746625" cy="580390"/>
          </a:xfrm>
          <a:prstGeom prst="rect">
            <a:avLst/>
          </a:prstGeom>
        </p:spPr>
      </p:pic>
      <p:pic>
        <p:nvPicPr>
          <p:cNvPr id="12" name="Picture 11"/>
          <p:cNvPicPr>
            <a:picLocks noChangeAspect="1"/>
          </p:cNvPicPr>
          <p:nvPr/>
        </p:nvPicPr>
        <p:blipFill>
          <a:blip r:embed="rId6"/>
          <a:stretch>
            <a:fillRect/>
          </a:stretch>
        </p:blipFill>
        <p:spPr>
          <a:xfrm>
            <a:off x="255270" y="6231255"/>
            <a:ext cx="965835" cy="476250"/>
          </a:xfrm>
          <a:prstGeom prst="rect">
            <a:avLst/>
          </a:prstGeom>
        </p:spPr>
      </p:pic>
      <p:pic>
        <p:nvPicPr>
          <p:cNvPr id="14" name="Picture 13"/>
          <p:cNvPicPr>
            <a:picLocks noChangeAspect="1"/>
          </p:cNvPicPr>
          <p:nvPr/>
        </p:nvPicPr>
        <p:blipFill>
          <a:blip r:embed="rId7"/>
          <a:stretch>
            <a:fillRect/>
          </a:stretch>
        </p:blipFill>
        <p:spPr>
          <a:xfrm>
            <a:off x="4963160" y="6331585"/>
            <a:ext cx="1235075" cy="375920"/>
          </a:xfrm>
          <a:prstGeom prst="rect">
            <a:avLst/>
          </a:prstGeom>
        </p:spPr>
      </p:pic>
      <p:sp>
        <p:nvSpPr>
          <p:cNvPr id="15"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Introduction to Cosmic Birefringence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791558" y="4318383"/>
            <a:ext cx="6000750" cy="1568450"/>
          </a:xfrm>
          <a:prstGeom prst="rect">
            <a:avLst/>
          </a:prstGeom>
          <a:noFill/>
        </p:spPr>
        <p:txBody>
          <a:bodyPr wrap="square" rtlCol="0">
            <a:spAutoFit/>
          </a:bodyPr>
          <a:lstStyle/>
          <a:p>
            <a:endParaRPr lang="en-US" sz="2400" dirty="0">
              <a:solidFill>
                <a:srgbClr val="F681D9"/>
              </a:solidFill>
            </a:endParaRPr>
          </a:p>
          <a:p>
            <a:endParaRPr lang="en-US" sz="2400" dirty="0"/>
          </a:p>
          <a:p>
            <a:endParaRPr lang="en-US" sz="2400" dirty="0"/>
          </a:p>
          <a:p>
            <a:r>
              <a:rPr lang="en-US" sz="2400" dirty="0"/>
              <a:t> If    = 0, the                     </a:t>
            </a:r>
          </a:p>
        </p:txBody>
      </p:sp>
      <p:sp>
        <p:nvSpPr>
          <p:cNvPr id="7" name="Text Box 6"/>
          <p:cNvSpPr txBox="1"/>
          <p:nvPr/>
        </p:nvSpPr>
        <p:spPr>
          <a:xfrm>
            <a:off x="838200" y="876501"/>
            <a:ext cx="8139430" cy="460375"/>
          </a:xfrm>
          <a:prstGeom prst="rect">
            <a:avLst/>
          </a:prstGeom>
          <a:noFill/>
        </p:spPr>
        <p:txBody>
          <a:bodyPr wrap="square" rtlCol="0">
            <a:spAutoFit/>
          </a:bodyPr>
          <a:lstStyle/>
          <a:p>
            <a:r>
              <a:rPr lang="en-US" sz="2400" dirty="0"/>
              <a:t>&lt;E*B&gt; correlation measures </a:t>
            </a:r>
          </a:p>
        </p:txBody>
      </p:sp>
      <p:sp>
        <p:nvSpPr>
          <p:cNvPr id="11" name="Text Box 10"/>
          <p:cNvSpPr txBox="1"/>
          <p:nvPr/>
        </p:nvSpPr>
        <p:spPr>
          <a:xfrm>
            <a:off x="847544" y="3230936"/>
            <a:ext cx="5097780" cy="1938992"/>
          </a:xfrm>
          <a:prstGeom prst="rect">
            <a:avLst/>
          </a:prstGeom>
          <a:noFill/>
        </p:spPr>
        <p:txBody>
          <a:bodyPr wrap="square" rtlCol="0">
            <a:spAutoFit/>
          </a:bodyPr>
          <a:lstStyle/>
          <a:p>
            <a:r>
              <a:rPr lang="en-US" altLang="zh-CN" sz="2400" dirty="0">
                <a:solidFill>
                  <a:srgbClr val="F681D9"/>
                </a:solidFill>
              </a:rPr>
              <a:t>EB</a:t>
            </a:r>
            <a:r>
              <a:rPr lang="en-US" altLang="zh-CN" sz="2400" dirty="0"/>
              <a:t> is generated by the difference </a:t>
            </a:r>
            <a:r>
              <a:rPr lang="en-US" altLang="zh-CN" sz="2400" dirty="0">
                <a:solidFill>
                  <a:srgbClr val="F681D9"/>
                </a:solidFill>
              </a:rPr>
              <a:t>between EE and BB </a:t>
            </a:r>
            <a:r>
              <a:rPr lang="en-US" altLang="zh-CN" sz="2400" dirty="0"/>
              <a:t>spectra</a:t>
            </a:r>
          </a:p>
          <a:p>
            <a:endParaRPr lang="en-US" sz="2400" dirty="0">
              <a:solidFill>
                <a:srgbClr val="FFC000"/>
              </a:solidFill>
            </a:endParaRPr>
          </a:p>
          <a:p>
            <a:r>
              <a:rPr lang="en-US" sz="2400" dirty="0">
                <a:solidFill>
                  <a:srgbClr val="FFC000"/>
                </a:solidFill>
              </a:rPr>
              <a:t>Observed EB</a:t>
            </a:r>
            <a:r>
              <a:rPr lang="en-US" sz="2400" dirty="0"/>
              <a:t> Power Spectrum of the High Frequency Instrument of </a:t>
            </a:r>
            <a:r>
              <a:rPr lang="en-US" sz="2400" dirty="0">
                <a:solidFill>
                  <a:schemeClr val="accent1"/>
                </a:solidFill>
              </a:rPr>
              <a:t>Planck</a:t>
            </a:r>
          </a:p>
        </p:txBody>
      </p:sp>
      <p:pic>
        <p:nvPicPr>
          <p:cNvPr id="17" name="Content Placeholder 16"/>
          <p:cNvPicPr>
            <a:picLocks noGrp="1" noChangeAspect="1"/>
          </p:cNvPicPr>
          <p:nvPr>
            <p:ph sz="half" idx="2"/>
          </p:nvPr>
        </p:nvPicPr>
        <p:blipFill>
          <a:blip r:embed="rId2"/>
          <a:stretch>
            <a:fillRect/>
          </a:stretch>
        </p:blipFill>
        <p:spPr>
          <a:xfrm>
            <a:off x="8609965" y="3772535"/>
            <a:ext cx="304800" cy="457200"/>
          </a:xfrm>
          <a:prstGeom prst="rect">
            <a:avLst/>
          </a:prstGeom>
        </p:spPr>
      </p:pic>
      <p:pic>
        <p:nvPicPr>
          <p:cNvPr id="19" name="Picture 18"/>
          <p:cNvPicPr>
            <a:picLocks noChangeAspect="1"/>
          </p:cNvPicPr>
          <p:nvPr/>
        </p:nvPicPr>
        <p:blipFill>
          <a:blip r:embed="rId2"/>
          <a:stretch>
            <a:fillRect/>
          </a:stretch>
        </p:blipFill>
        <p:spPr>
          <a:xfrm>
            <a:off x="7138035" y="2267585"/>
            <a:ext cx="304800" cy="457200"/>
          </a:xfrm>
          <a:prstGeom prst="rect">
            <a:avLst/>
          </a:prstGeom>
        </p:spPr>
      </p:pic>
      <p:pic>
        <p:nvPicPr>
          <p:cNvPr id="9" name="Content Placeholder 8"/>
          <p:cNvPicPr>
            <a:picLocks noGrp="1" noChangeAspect="1"/>
          </p:cNvPicPr>
          <p:nvPr>
            <p:ph sz="half" idx="1"/>
          </p:nvPr>
        </p:nvPicPr>
        <p:blipFill>
          <a:blip r:embed="rId3"/>
          <a:stretch>
            <a:fillRect/>
          </a:stretch>
        </p:blipFill>
        <p:spPr>
          <a:xfrm>
            <a:off x="838200" y="1489224"/>
            <a:ext cx="6191885" cy="1346835"/>
          </a:xfrm>
          <a:prstGeom prst="rect">
            <a:avLst/>
          </a:prstGeom>
        </p:spPr>
      </p:pic>
      <p:sp>
        <p:nvSpPr>
          <p:cNvPr id="20" name="Title 1"/>
          <p:cNvSpPr>
            <a:spLocks noGrp="1"/>
          </p:cNvSpPr>
          <p:nvPr/>
        </p:nvSpPr>
        <p:spPr>
          <a:xfrm>
            <a:off x="838199" y="1905"/>
            <a:ext cx="10803281"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dirty="0"/>
              <a:t>   Cosmic Birefringence in the CMB</a:t>
            </a:r>
          </a:p>
        </p:txBody>
      </p:sp>
      <p:pic>
        <p:nvPicPr>
          <p:cNvPr id="12" name="Content Placeholder 11"/>
          <p:cNvPicPr>
            <a:picLocks noChangeAspect="1"/>
          </p:cNvPicPr>
          <p:nvPr/>
        </p:nvPicPr>
        <p:blipFill>
          <a:blip r:embed="rId4"/>
          <a:stretch>
            <a:fillRect/>
          </a:stretch>
        </p:blipFill>
        <p:spPr>
          <a:xfrm>
            <a:off x="8104040" y="4370379"/>
            <a:ext cx="3537440" cy="2394117"/>
          </a:xfrm>
          <a:prstGeom prst="rect">
            <a:avLst/>
          </a:prstGeom>
        </p:spPr>
      </p:pic>
      <p:sp>
        <p:nvSpPr>
          <p:cNvPr id="2" name="Text Box 1"/>
          <p:cNvSpPr txBox="1"/>
          <p:nvPr/>
        </p:nvSpPr>
        <p:spPr>
          <a:xfrm>
            <a:off x="4470400" y="6118165"/>
            <a:ext cx="3480435" cy="646331"/>
          </a:xfrm>
          <a:prstGeom prst="rect">
            <a:avLst/>
          </a:prstGeom>
          <a:noFill/>
        </p:spPr>
        <p:txBody>
          <a:bodyPr wrap="square" rtlCol="0">
            <a:spAutoFit/>
          </a:bodyPr>
          <a:lstStyle/>
          <a:p>
            <a:pPr algn="r"/>
            <a:r>
              <a:rPr lang="en-US" sz="1200" dirty="0"/>
              <a:t>J. R. </a:t>
            </a:r>
            <a:r>
              <a:rPr lang="en-US" sz="1200" dirty="0" err="1"/>
              <a:t>Eskilt</a:t>
            </a:r>
            <a:r>
              <a:rPr lang="en-US" sz="1200" dirty="0"/>
              <a:t> et al. (2023)</a:t>
            </a:r>
          </a:p>
          <a:p>
            <a:pPr algn="r"/>
            <a:r>
              <a:rPr lang="en-US" sz="1200" dirty="0"/>
              <a:t>Planck Collaboration Int. LVII, </a:t>
            </a:r>
          </a:p>
          <a:p>
            <a:pPr algn="r"/>
            <a:r>
              <a:rPr lang="en-US" sz="1200" dirty="0"/>
              <a:t>Astron. </a:t>
            </a:r>
            <a:r>
              <a:rPr lang="en-US" sz="1200" dirty="0" err="1"/>
              <a:t>Astrophys</a:t>
            </a:r>
            <a:r>
              <a:rPr lang="en-US" sz="1200" dirty="0"/>
              <a:t>. 643, A42 (2020)</a:t>
            </a:r>
          </a:p>
        </p:txBody>
      </p:sp>
      <p:pic>
        <p:nvPicPr>
          <p:cNvPr id="22" name="2384804F-3998-4D57-9195-F3826E402611-4" descr="wpp"/>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3534" y="5542897"/>
            <a:ext cx="161925" cy="257810"/>
          </a:xfrm>
          <a:prstGeom prst="rect">
            <a:avLst/>
          </a:prstGeom>
        </p:spPr>
      </p:pic>
      <p:pic>
        <p:nvPicPr>
          <p:cNvPr id="23" name="2384804F-3998-4D57-9195-F3826E402611-5" descr="C:/Users/yinlu/AppData/Local/Temp/wpp.isQFskwpp"/>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2713" y="5489323"/>
            <a:ext cx="1244600" cy="353695"/>
          </a:xfrm>
          <a:prstGeom prst="rect">
            <a:avLst/>
          </a:prstGeom>
        </p:spPr>
      </p:pic>
      <p:pic>
        <p:nvPicPr>
          <p:cNvPr id="24" name="2384804F-3998-4D57-9195-F3826E402611-11" descr="wpp"/>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0400" y="1016582"/>
            <a:ext cx="161925" cy="257810"/>
          </a:xfrm>
          <a:prstGeom prst="rect">
            <a:avLst/>
          </a:prstGeom>
        </p:spPr>
      </p:pic>
      <p:pic>
        <p:nvPicPr>
          <p:cNvPr id="14" name="Picture 14">
            <a:extLst>
              <a:ext uri="{FF2B5EF4-FFF2-40B4-BE49-F238E27FC236}">
                <a16:creationId xmlns:a16="http://schemas.microsoft.com/office/drawing/2014/main" id="{6A2006D2-86E8-9347-AAFF-7F3B9D1CF3E0}"/>
              </a:ext>
            </a:extLst>
          </p:cNvPr>
          <p:cNvPicPr>
            <a:picLocks noChangeAspect="1"/>
          </p:cNvPicPr>
          <p:nvPr/>
        </p:nvPicPr>
        <p:blipFill>
          <a:blip r:embed="rId9"/>
          <a:stretch>
            <a:fillRect/>
          </a:stretch>
        </p:blipFill>
        <p:spPr>
          <a:xfrm>
            <a:off x="8024327" y="690428"/>
            <a:ext cx="3673139" cy="3625350"/>
          </a:xfrm>
          <a:prstGeom prst="rect">
            <a:avLst/>
          </a:prstGeom>
        </p:spPr>
      </p:pic>
      <p:pic>
        <p:nvPicPr>
          <p:cNvPr id="16" name="Content Placeholder 16">
            <a:extLst>
              <a:ext uri="{FF2B5EF4-FFF2-40B4-BE49-F238E27FC236}">
                <a16:creationId xmlns:a16="http://schemas.microsoft.com/office/drawing/2014/main" id="{7F422268-1DFA-5648-B4A7-165C52819E6F}"/>
              </a:ext>
            </a:extLst>
          </p:cNvPr>
          <p:cNvPicPr>
            <a:picLocks noChangeAspect="1"/>
          </p:cNvPicPr>
          <p:nvPr/>
        </p:nvPicPr>
        <p:blipFill>
          <a:blip r:embed="rId2"/>
          <a:stretch>
            <a:fillRect/>
          </a:stretch>
        </p:blipFill>
        <p:spPr>
          <a:xfrm>
            <a:off x="8137448" y="1151355"/>
            <a:ext cx="210945" cy="313248"/>
          </a:xfrm>
          <a:prstGeom prst="rect">
            <a:avLst/>
          </a:prstGeom>
        </p:spPr>
      </p:pic>
      <p:pic>
        <p:nvPicPr>
          <p:cNvPr id="18" name="图片 17">
            <a:extLst>
              <a:ext uri="{FF2B5EF4-FFF2-40B4-BE49-F238E27FC236}">
                <a16:creationId xmlns:a16="http://schemas.microsoft.com/office/drawing/2014/main" id="{416B4CD4-6950-A642-897F-AA532697607F}"/>
              </a:ext>
            </a:extLst>
          </p:cNvPr>
          <p:cNvPicPr>
            <a:picLocks noChangeAspect="1"/>
          </p:cNvPicPr>
          <p:nvPr/>
        </p:nvPicPr>
        <p:blipFill>
          <a:blip r:embed="rId10"/>
          <a:stretch>
            <a:fillRect/>
          </a:stretch>
        </p:blipFill>
        <p:spPr>
          <a:xfrm flipV="1">
            <a:off x="7903028" y="1076074"/>
            <a:ext cx="408045" cy="2748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838200" y="1701165"/>
            <a:ext cx="5737225" cy="738505"/>
          </a:xfrm>
          <a:prstGeom prst="rect">
            <a:avLst/>
          </a:prstGeom>
        </p:spPr>
      </p:pic>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a:t>
            </a:r>
            <a:r>
              <a:rPr lang="en-US">
                <a:sym typeface="+mn-ea"/>
              </a:rPr>
              <a:t>Cosmic Birefrigence from Early Dark Energy</a:t>
            </a:r>
            <a:endParaRPr lang="en-US"/>
          </a:p>
        </p:txBody>
      </p:sp>
      <p:sp>
        <p:nvSpPr>
          <p:cNvPr id="15" name="Text Box 14"/>
          <p:cNvSpPr txBox="1"/>
          <p:nvPr/>
        </p:nvSpPr>
        <p:spPr>
          <a:xfrm>
            <a:off x="762635" y="1042035"/>
            <a:ext cx="7346315" cy="521970"/>
          </a:xfrm>
          <a:prstGeom prst="rect">
            <a:avLst/>
          </a:prstGeom>
          <a:noFill/>
        </p:spPr>
        <p:txBody>
          <a:bodyPr wrap="square" rtlCol="0">
            <a:spAutoFit/>
          </a:bodyPr>
          <a:lstStyle/>
          <a:p>
            <a:r>
              <a:rPr lang="en-US" sz="2800"/>
              <a:t>The pseudoscalar fields of early dark energy</a:t>
            </a:r>
          </a:p>
        </p:txBody>
      </p:sp>
      <p:pic>
        <p:nvPicPr>
          <p:cNvPr id="19" name="Picture 18"/>
          <p:cNvPicPr>
            <a:picLocks noChangeAspect="1"/>
          </p:cNvPicPr>
          <p:nvPr/>
        </p:nvPicPr>
        <p:blipFill>
          <a:blip r:embed="rId3"/>
          <a:stretch>
            <a:fillRect/>
          </a:stretch>
        </p:blipFill>
        <p:spPr>
          <a:xfrm>
            <a:off x="6586855" y="3509010"/>
            <a:ext cx="5097780" cy="3351530"/>
          </a:xfrm>
          <a:prstGeom prst="rect">
            <a:avLst/>
          </a:prstGeom>
        </p:spPr>
      </p:pic>
      <p:cxnSp>
        <p:nvCxnSpPr>
          <p:cNvPr id="22" name="Straight Arrow Connector 21"/>
          <p:cNvCxnSpPr/>
          <p:nvPr/>
        </p:nvCxnSpPr>
        <p:spPr>
          <a:xfrm flipV="1">
            <a:off x="5560695" y="2372360"/>
            <a:ext cx="0" cy="328295"/>
          </a:xfrm>
          <a:prstGeom prst="straightConnector1">
            <a:avLst/>
          </a:prstGeom>
          <a:ln>
            <a:solidFill>
              <a:schemeClr val="accent1"/>
            </a:solidFill>
            <a:tailEnd type="arrow" w="med" len="med"/>
          </a:ln>
        </p:spPr>
        <p:style>
          <a:lnRef idx="3">
            <a:schemeClr val="accent1"/>
          </a:lnRef>
          <a:fillRef idx="0">
            <a:schemeClr val="accent1"/>
          </a:fillRef>
          <a:effectRef idx="2">
            <a:schemeClr val="accent1"/>
          </a:effectRef>
          <a:fontRef idx="minor">
            <a:schemeClr val="tx1"/>
          </a:fontRef>
        </p:style>
      </p:cxnSp>
      <p:pic>
        <p:nvPicPr>
          <p:cNvPr id="3" name="Content Placeholder 2"/>
          <p:cNvPicPr>
            <a:picLocks noGrp="1" noChangeAspect="1"/>
          </p:cNvPicPr>
          <p:nvPr>
            <p:ph sz="half" idx="2"/>
          </p:nvPr>
        </p:nvPicPr>
        <p:blipFill>
          <a:blip r:embed="rId4"/>
          <a:stretch>
            <a:fillRect/>
          </a:stretch>
        </p:blipFill>
        <p:spPr>
          <a:xfrm>
            <a:off x="778510" y="2727325"/>
            <a:ext cx="3434715" cy="546100"/>
          </a:xfrm>
          <a:prstGeom prst="rect">
            <a:avLst/>
          </a:prstGeom>
        </p:spPr>
      </p:pic>
      <p:pic>
        <p:nvPicPr>
          <p:cNvPr id="4" name="Picture 3"/>
          <p:cNvPicPr>
            <a:picLocks noChangeAspect="1"/>
          </p:cNvPicPr>
          <p:nvPr/>
        </p:nvPicPr>
        <p:blipFill>
          <a:blip r:embed="rId5"/>
          <a:stretch>
            <a:fillRect/>
          </a:stretch>
        </p:blipFill>
        <p:spPr>
          <a:xfrm>
            <a:off x="1020445" y="3024505"/>
            <a:ext cx="99060" cy="121920"/>
          </a:xfrm>
          <a:prstGeom prst="rect">
            <a:avLst/>
          </a:prstGeom>
        </p:spPr>
      </p:pic>
      <p:sp>
        <p:nvSpPr>
          <p:cNvPr id="5" name="Text Box 4"/>
          <p:cNvSpPr txBox="1"/>
          <p:nvPr/>
        </p:nvSpPr>
        <p:spPr>
          <a:xfrm>
            <a:off x="838200" y="3060065"/>
            <a:ext cx="1032510" cy="275590"/>
          </a:xfrm>
          <a:prstGeom prst="rect">
            <a:avLst/>
          </a:prstGeom>
          <a:noFill/>
        </p:spPr>
        <p:txBody>
          <a:bodyPr wrap="square" rtlCol="0">
            <a:spAutoFit/>
          </a:bodyPr>
          <a:lstStyle/>
          <a:p>
            <a:r>
              <a:rPr lang="en-US" sz="1200">
                <a:latin typeface="Bell MT" panose="02020503060305020303" charset="0"/>
                <a:cs typeface="Bell MT" panose="02020503060305020303" charset="0"/>
              </a:rPr>
              <a:t>EDE</a:t>
            </a:r>
          </a:p>
        </p:txBody>
      </p:sp>
      <p:cxnSp>
        <p:nvCxnSpPr>
          <p:cNvPr id="14" name="Straight Arrow Connector 6">
            <a:extLst>
              <a:ext uri="{FF2B5EF4-FFF2-40B4-BE49-F238E27FC236}">
                <a16:creationId xmlns:a16="http://schemas.microsoft.com/office/drawing/2014/main" id="{03B4DBA7-6050-1442-A618-393CE978B33B}"/>
              </a:ext>
            </a:extLst>
          </p:cNvPr>
          <p:cNvCxnSpPr/>
          <p:nvPr/>
        </p:nvCxnSpPr>
        <p:spPr>
          <a:xfrm flipV="1">
            <a:off x="3079750" y="2301240"/>
            <a:ext cx="0" cy="328295"/>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pic>
        <p:nvPicPr>
          <p:cNvPr id="12" name="图片 11" descr="图表, 直方图&#10;&#10;描述已自动生成">
            <a:extLst>
              <a:ext uri="{FF2B5EF4-FFF2-40B4-BE49-F238E27FC236}">
                <a16:creationId xmlns:a16="http://schemas.microsoft.com/office/drawing/2014/main" id="{358A3CB8-30FF-BA44-B591-BF46BE422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636" y="4019277"/>
            <a:ext cx="4664228" cy="2507821"/>
          </a:xfrm>
          <a:prstGeom prst="rect">
            <a:avLst/>
          </a:prstGeom>
        </p:spPr>
      </p:pic>
      <p:pic>
        <p:nvPicPr>
          <p:cNvPr id="13" name="图片 12">
            <a:extLst>
              <a:ext uri="{FF2B5EF4-FFF2-40B4-BE49-F238E27FC236}">
                <a16:creationId xmlns:a16="http://schemas.microsoft.com/office/drawing/2014/main" id="{6A1B0E46-EB20-374E-AAC9-0C97E008E73B}"/>
              </a:ext>
            </a:extLst>
          </p:cNvPr>
          <p:cNvPicPr>
            <a:picLocks noChangeAspect="1"/>
          </p:cNvPicPr>
          <p:nvPr/>
        </p:nvPicPr>
        <p:blipFill>
          <a:blip r:embed="rId7"/>
          <a:stretch>
            <a:fillRect/>
          </a:stretch>
        </p:blipFill>
        <p:spPr>
          <a:xfrm>
            <a:off x="4768569" y="3309323"/>
            <a:ext cx="1673154" cy="104785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flipH="1">
            <a:off x="3816209" y="3449015"/>
            <a:ext cx="6170091" cy="2998037"/>
          </a:xfrm>
          <a:prstGeom prst="rect">
            <a:avLst/>
          </a:prstGeom>
        </p:spPr>
      </p:pic>
      <p:pic>
        <p:nvPicPr>
          <p:cNvPr id="2" name="Content Placeholder 1"/>
          <p:cNvPicPr>
            <a:picLocks noGrp="1" noChangeAspect="1"/>
          </p:cNvPicPr>
          <p:nvPr>
            <p:ph sz="half" idx="2"/>
          </p:nvPr>
        </p:nvPicPr>
        <p:blipFill>
          <a:blip r:embed="rId3"/>
          <a:stretch>
            <a:fillRect/>
          </a:stretch>
        </p:blipFill>
        <p:spPr>
          <a:xfrm>
            <a:off x="5753729" y="852536"/>
            <a:ext cx="6376675" cy="2603133"/>
          </a:xfrm>
          <a:prstGeom prst="rect">
            <a:avLst/>
          </a:prstGeom>
          <a:ln>
            <a:solidFill>
              <a:schemeClr val="accent6">
                <a:lumMod val="75000"/>
              </a:schemeClr>
            </a:solidFill>
          </a:ln>
        </p:spPr>
      </p:pic>
      <p:pic>
        <p:nvPicPr>
          <p:cNvPr id="3" name="Picture 2"/>
          <p:cNvPicPr>
            <a:picLocks noChangeAspect="1"/>
          </p:cNvPicPr>
          <p:nvPr/>
        </p:nvPicPr>
        <p:blipFill>
          <a:blip r:embed="rId4"/>
          <a:stretch>
            <a:fillRect/>
          </a:stretch>
        </p:blipFill>
        <p:spPr>
          <a:xfrm>
            <a:off x="5372100" y="6031067"/>
            <a:ext cx="3100096" cy="390525"/>
          </a:xfrm>
          <a:prstGeom prst="rect">
            <a:avLst/>
          </a:prstGeom>
        </p:spPr>
      </p:pic>
      <p:cxnSp>
        <p:nvCxnSpPr>
          <p:cNvPr id="6" name="Straight Connector 5"/>
          <p:cNvCxnSpPr>
            <a:cxnSpLocks/>
          </p:cNvCxnSpPr>
          <p:nvPr/>
        </p:nvCxnSpPr>
        <p:spPr>
          <a:xfrm flipV="1">
            <a:off x="8555355" y="1081405"/>
            <a:ext cx="0" cy="1960880"/>
          </a:xfrm>
          <a:prstGeom prst="line">
            <a:avLst/>
          </a:prstGeom>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5"/>
          <a:stretch>
            <a:fillRect/>
          </a:stretch>
        </p:blipFill>
        <p:spPr>
          <a:xfrm>
            <a:off x="10764520" y="2266950"/>
            <a:ext cx="1034415" cy="650875"/>
          </a:xfrm>
          <a:prstGeom prst="rect">
            <a:avLst/>
          </a:prstGeom>
        </p:spPr>
      </p:pic>
      <p:sp>
        <p:nvSpPr>
          <p:cNvPr id="10" name="Text Box 9"/>
          <p:cNvSpPr txBox="1"/>
          <p:nvPr/>
        </p:nvSpPr>
        <p:spPr>
          <a:xfrm>
            <a:off x="8625776" y="5566178"/>
            <a:ext cx="2583180" cy="829945"/>
          </a:xfrm>
          <a:prstGeom prst="rect">
            <a:avLst/>
          </a:prstGeom>
          <a:noFill/>
        </p:spPr>
        <p:txBody>
          <a:bodyPr wrap="square" rtlCol="0">
            <a:spAutoFit/>
          </a:bodyPr>
          <a:lstStyle/>
          <a:p>
            <a:r>
              <a:rPr lang="en-US" sz="2400" dirty="0">
                <a:solidFill>
                  <a:srgbClr val="F681D9"/>
                </a:solidFill>
              </a:rPr>
              <a:t>Last scattering surface</a:t>
            </a:r>
          </a:p>
        </p:txBody>
      </p:sp>
      <p:pic>
        <p:nvPicPr>
          <p:cNvPr id="11" name="Content Placeholder 4"/>
          <p:cNvPicPr>
            <a:picLocks noChangeAspect="1"/>
          </p:cNvPicPr>
          <p:nvPr/>
        </p:nvPicPr>
        <p:blipFill>
          <a:blip r:embed="rId6"/>
          <a:stretch>
            <a:fillRect/>
          </a:stretch>
        </p:blipFill>
        <p:spPr>
          <a:xfrm>
            <a:off x="8067040" y="3413119"/>
            <a:ext cx="4096226" cy="682982"/>
          </a:xfrm>
          <a:prstGeom prst="rect">
            <a:avLst/>
          </a:prstGeom>
        </p:spPr>
      </p:pic>
      <p:sp>
        <p:nvSpPr>
          <p:cNvPr id="20" name="Title 1"/>
          <p:cNvSpPr>
            <a:spLocks noGrp="1"/>
          </p:cNvSpPr>
          <p:nvPr/>
        </p:nvSpPr>
        <p:spPr>
          <a:xfrm>
            <a:off x="838200" y="-3365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dirty="0"/>
              <a:t>   </a:t>
            </a:r>
            <a:r>
              <a:rPr lang="en-US" dirty="0">
                <a:sym typeface="+mn-ea"/>
              </a:rPr>
              <a:t>Cosmic Birefringence from Early Dark Energy</a:t>
            </a:r>
            <a:endParaRPr lang="en-US" dirty="0"/>
          </a:p>
        </p:txBody>
      </p:sp>
      <p:sp>
        <p:nvSpPr>
          <p:cNvPr id="4" name="Text Box 3"/>
          <p:cNvSpPr txBox="1"/>
          <p:nvPr/>
        </p:nvSpPr>
        <p:spPr>
          <a:xfrm>
            <a:off x="1474801" y="635635"/>
            <a:ext cx="2470150" cy="368300"/>
          </a:xfrm>
          <a:prstGeom prst="rect">
            <a:avLst/>
          </a:prstGeom>
          <a:noFill/>
        </p:spPr>
        <p:txBody>
          <a:bodyPr wrap="square" rtlCol="0">
            <a:spAutoFit/>
          </a:bodyPr>
          <a:lstStyle/>
          <a:p>
            <a:r>
              <a:rPr lang="en-US" dirty="0"/>
              <a:t>Early Dark Energy Model</a:t>
            </a:r>
          </a:p>
        </p:txBody>
      </p:sp>
      <p:pic>
        <p:nvPicPr>
          <p:cNvPr id="12" name="Picture 6">
            <a:extLst>
              <a:ext uri="{FF2B5EF4-FFF2-40B4-BE49-F238E27FC236}">
                <a16:creationId xmlns:a16="http://schemas.microsoft.com/office/drawing/2014/main" id="{A4F5EA1B-18BB-BC5A-E6CC-86001C8257CB}"/>
              </a:ext>
            </a:extLst>
          </p:cNvPr>
          <p:cNvPicPr>
            <a:picLocks noChangeAspect="1"/>
          </p:cNvPicPr>
          <p:nvPr/>
        </p:nvPicPr>
        <p:blipFill>
          <a:blip r:embed="rId7"/>
          <a:stretch>
            <a:fillRect/>
          </a:stretch>
        </p:blipFill>
        <p:spPr>
          <a:xfrm>
            <a:off x="1226652" y="1077811"/>
            <a:ext cx="3011964" cy="377791"/>
          </a:xfrm>
          <a:prstGeom prst="rect">
            <a:avLst/>
          </a:prstGeom>
        </p:spPr>
      </p:pic>
      <p:pic>
        <p:nvPicPr>
          <p:cNvPr id="14" name="Picture 8">
            <a:extLst>
              <a:ext uri="{FF2B5EF4-FFF2-40B4-BE49-F238E27FC236}">
                <a16:creationId xmlns:a16="http://schemas.microsoft.com/office/drawing/2014/main" id="{A4782F9B-3BCA-632C-4C26-6CFBA4A70FB2}"/>
              </a:ext>
            </a:extLst>
          </p:cNvPr>
          <p:cNvPicPr>
            <a:picLocks noChangeAspect="1"/>
          </p:cNvPicPr>
          <p:nvPr/>
        </p:nvPicPr>
        <p:blipFill>
          <a:blip r:embed="rId8"/>
          <a:stretch>
            <a:fillRect/>
          </a:stretch>
        </p:blipFill>
        <p:spPr>
          <a:xfrm>
            <a:off x="139965" y="3496381"/>
            <a:ext cx="3274720" cy="669290"/>
          </a:xfrm>
          <a:prstGeom prst="rect">
            <a:avLst/>
          </a:prstGeom>
        </p:spPr>
      </p:pic>
      <p:pic>
        <p:nvPicPr>
          <p:cNvPr id="18" name="图片 17" descr="图表, 直方图&#10;&#10;描述已自动生成">
            <a:extLst>
              <a:ext uri="{FF2B5EF4-FFF2-40B4-BE49-F238E27FC236}">
                <a16:creationId xmlns:a16="http://schemas.microsoft.com/office/drawing/2014/main" id="{3E734650-8A13-DC56-5D79-256D616B62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352" y="1611857"/>
            <a:ext cx="3126264" cy="1680902"/>
          </a:xfrm>
          <a:prstGeom prst="rect">
            <a:avLst/>
          </a:prstGeom>
        </p:spPr>
      </p:pic>
      <p:sp>
        <p:nvSpPr>
          <p:cNvPr id="8" name="Text Box 7"/>
          <p:cNvSpPr txBox="1"/>
          <p:nvPr/>
        </p:nvSpPr>
        <p:spPr>
          <a:xfrm>
            <a:off x="8181340" y="3109596"/>
            <a:ext cx="1503045" cy="460375"/>
          </a:xfrm>
          <a:prstGeom prst="rect">
            <a:avLst/>
          </a:prstGeom>
          <a:noFill/>
        </p:spPr>
        <p:txBody>
          <a:bodyPr wrap="square" rtlCol="0">
            <a:spAutoFit/>
          </a:bodyPr>
          <a:lstStyle/>
          <a:p>
            <a:r>
              <a:rPr lang="en-US" sz="2400" dirty="0">
                <a:solidFill>
                  <a:srgbClr val="F681D9"/>
                </a:solidFill>
              </a:rPr>
              <a:t>CMB</a:t>
            </a:r>
          </a:p>
        </p:txBody>
      </p:sp>
      <p:pic>
        <p:nvPicPr>
          <p:cNvPr id="19" name="图片 18">
            <a:extLst>
              <a:ext uri="{FF2B5EF4-FFF2-40B4-BE49-F238E27FC236}">
                <a16:creationId xmlns:a16="http://schemas.microsoft.com/office/drawing/2014/main" id="{479F191F-9A85-DF45-8BB4-3DC1DC2A211B}"/>
              </a:ext>
            </a:extLst>
          </p:cNvPr>
          <p:cNvPicPr>
            <a:picLocks noChangeAspect="1"/>
          </p:cNvPicPr>
          <p:nvPr/>
        </p:nvPicPr>
        <p:blipFill>
          <a:blip r:embed="rId10"/>
          <a:stretch>
            <a:fillRect/>
          </a:stretch>
        </p:blipFill>
        <p:spPr>
          <a:xfrm>
            <a:off x="3852615" y="1604613"/>
            <a:ext cx="500301" cy="402589"/>
          </a:xfrm>
          <a:prstGeom prst="rect">
            <a:avLst/>
          </a:prstGeom>
        </p:spPr>
      </p:pic>
      <p:pic>
        <p:nvPicPr>
          <p:cNvPr id="16" name="Picture 22">
            <a:extLst>
              <a:ext uri="{FF2B5EF4-FFF2-40B4-BE49-F238E27FC236}">
                <a16:creationId xmlns:a16="http://schemas.microsoft.com/office/drawing/2014/main" id="{BA87B239-7EE2-CA4D-A5F1-AACBEAE8077D}"/>
              </a:ext>
            </a:extLst>
          </p:cNvPr>
          <p:cNvPicPr>
            <a:picLocks noChangeAspect="1"/>
          </p:cNvPicPr>
          <p:nvPr/>
        </p:nvPicPr>
        <p:blipFill>
          <a:blip r:embed="rId11"/>
          <a:stretch>
            <a:fillRect/>
          </a:stretch>
        </p:blipFill>
        <p:spPr>
          <a:xfrm>
            <a:off x="858596" y="991412"/>
            <a:ext cx="3738478" cy="24578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73953" y="693694"/>
            <a:ext cx="5314598" cy="5931041"/>
          </a:xfrm>
          <a:prstGeom prst="rect">
            <a:avLst/>
          </a:prstGeom>
        </p:spPr>
      </p:pic>
      <p:sp>
        <p:nvSpPr>
          <p:cNvPr id="3" name="Title 1">
            <a:extLst>
              <a:ext uri="{FF2B5EF4-FFF2-40B4-BE49-F238E27FC236}">
                <a16:creationId xmlns:a16="http://schemas.microsoft.com/office/drawing/2014/main" id="{1FEF31B4-260F-149F-3A03-8B2F1B774A09}"/>
              </a:ext>
            </a:extLst>
          </p:cNvPr>
          <p:cNvSpPr>
            <a:spLocks noGrp="1"/>
          </p:cNvSpPr>
          <p:nvPr/>
        </p:nvSpPr>
        <p:spPr>
          <a:xfrm>
            <a:off x="718821" y="70485"/>
            <a:ext cx="11000428"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ltLang="zh-CN" dirty="0"/>
              <a:t>EDE is an effective model to solve the H0 tension</a:t>
            </a:r>
            <a:endParaRPr lang="en-US" dirty="0"/>
          </a:p>
        </p:txBody>
      </p:sp>
      <p:pic>
        <p:nvPicPr>
          <p:cNvPr id="2" name="Content Placeholder 3">
            <a:extLst>
              <a:ext uri="{FF2B5EF4-FFF2-40B4-BE49-F238E27FC236}">
                <a16:creationId xmlns:a16="http://schemas.microsoft.com/office/drawing/2014/main" id="{74918620-FA02-5953-552D-4FB93B5A62E8}"/>
              </a:ext>
            </a:extLst>
          </p:cNvPr>
          <p:cNvPicPr>
            <a:picLocks noChangeAspect="1"/>
          </p:cNvPicPr>
          <p:nvPr/>
        </p:nvPicPr>
        <p:blipFill>
          <a:blip r:embed="rId3"/>
          <a:stretch>
            <a:fillRect/>
          </a:stretch>
        </p:blipFill>
        <p:spPr>
          <a:xfrm>
            <a:off x="123825" y="1091565"/>
            <a:ext cx="6023610" cy="5458460"/>
          </a:xfrm>
          <a:prstGeom prst="rect">
            <a:avLst/>
          </a:prstGeom>
        </p:spPr>
      </p:pic>
    </p:spTree>
    <p:extLst>
      <p:ext uri="{BB962C8B-B14F-4D97-AF65-F5344CB8AC3E}">
        <p14:creationId xmlns:p14="http://schemas.microsoft.com/office/powerpoint/2010/main" val="2430038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3005" y="739775"/>
            <a:ext cx="8245436" cy="5599791"/>
          </a:xfrm>
          <a:prstGeom prst="rect">
            <a:avLst/>
          </a:prstGeom>
        </p:spPr>
      </p:pic>
      <p:sp>
        <p:nvSpPr>
          <p:cNvPr id="3" name="Title 1">
            <a:extLst>
              <a:ext uri="{FF2B5EF4-FFF2-40B4-BE49-F238E27FC236}">
                <a16:creationId xmlns:a16="http://schemas.microsoft.com/office/drawing/2014/main" id="{350A2A09-E424-8DD5-4AE8-CD586843A0C3}"/>
              </a:ext>
            </a:extLst>
          </p:cNvPr>
          <p:cNvSpPr>
            <a:spLocks noGrp="1"/>
          </p:cNvSpPr>
          <p:nvPr/>
        </p:nvSpPr>
        <p:spPr>
          <a:xfrm>
            <a:off x="718821" y="7048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ltLang="zh-CN" dirty="0"/>
              <a:t>EDE fitted well with CMB</a:t>
            </a:r>
            <a:endParaRPr lang="en-US" dirty="0"/>
          </a:p>
        </p:txBody>
      </p:sp>
      <p:sp>
        <p:nvSpPr>
          <p:cNvPr id="5" name="文本框 4">
            <a:extLst>
              <a:ext uri="{FF2B5EF4-FFF2-40B4-BE49-F238E27FC236}">
                <a16:creationId xmlns:a16="http://schemas.microsoft.com/office/drawing/2014/main" id="{6B1629B6-4ED2-6E41-9ABE-402078370D2C}"/>
              </a:ext>
            </a:extLst>
          </p:cNvPr>
          <p:cNvSpPr txBox="1"/>
          <p:nvPr/>
        </p:nvSpPr>
        <p:spPr>
          <a:xfrm>
            <a:off x="7007291" y="6484776"/>
            <a:ext cx="2901820" cy="307777"/>
          </a:xfrm>
          <a:prstGeom prst="rect">
            <a:avLst/>
          </a:prstGeom>
          <a:noFill/>
        </p:spPr>
        <p:txBody>
          <a:bodyPr wrap="square" rtlCol="0">
            <a:spAutoFit/>
          </a:bodyPr>
          <a:lstStyle/>
          <a:p>
            <a:r>
              <a:rPr lang="en-US" altLang="zh-CN" sz="1400" i="1" dirty="0" err="1"/>
              <a:t>Phys.Rev.Lett</a:t>
            </a:r>
            <a:r>
              <a:rPr lang="en-US" altLang="zh-CN" sz="1400" i="1" dirty="0"/>
              <a:t>.</a:t>
            </a:r>
            <a:r>
              <a:rPr lang="en-US" altLang="zh-CN" sz="1400" dirty="0"/>
              <a:t> 122 (2019) 22, 221301</a:t>
            </a:r>
            <a:endParaRPr kumimoji="1" lang="zh-CN" alt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EECE43D-32E4-BB83-9EB8-FF17ABD4BCBC}"/>
              </a:ext>
            </a:extLst>
          </p:cNvPr>
          <p:cNvSpPr>
            <a:spLocks noGrp="1"/>
          </p:cNvSpPr>
          <p:nvPr>
            <p:ph sz="half" idx="1"/>
          </p:nvPr>
        </p:nvSpPr>
        <p:spPr>
          <a:xfrm>
            <a:off x="996821" y="4879909"/>
            <a:ext cx="5282681" cy="1405144"/>
          </a:xfrm>
        </p:spPr>
        <p:txBody>
          <a:bodyPr>
            <a:normAutofit lnSpcReduction="10000"/>
          </a:bodyPr>
          <a:lstStyle/>
          <a:p>
            <a:r>
              <a:rPr kumimoji="1" lang="en-US" altLang="zh-CN" sz="1800" dirty="0">
                <a:solidFill>
                  <a:schemeClr val="accent2"/>
                </a:solidFill>
                <a:latin typeface="Arial" panose="020B0604020202020204" pitchFamily="34" charset="0"/>
                <a:cs typeface="Arial" panose="020B0604020202020204" pitchFamily="34" charset="0"/>
              </a:rPr>
              <a:t>The orange line </a:t>
            </a:r>
            <a:r>
              <a:rPr kumimoji="1" lang="en-US" altLang="zh-CN" sz="1800" dirty="0">
                <a:latin typeface="Arial" panose="020B0604020202020204" pitchFamily="34" charset="0"/>
                <a:cs typeface="Arial" panose="020B0604020202020204" pitchFamily="34" charset="0"/>
              </a:rPr>
              <a:t>is result of fit </a:t>
            </a:r>
            <a:r>
              <a:rPr kumimoji="1" lang="en-US" altLang="zh-CN" sz="1800" u="sng" dirty="0">
                <a:latin typeface="Arial" panose="020B0604020202020204" pitchFamily="34" charset="0"/>
                <a:cs typeface="Arial" panose="020B0604020202020204" pitchFamily="34" charset="0"/>
              </a:rPr>
              <a:t>all the parameters </a:t>
            </a:r>
            <a:r>
              <a:rPr lang="en" altLang="zh-CN" sz="1800" dirty="0">
                <a:latin typeface="-apple-system"/>
              </a:rPr>
              <a:t>with TT, TE, EE, </a:t>
            </a:r>
            <a:r>
              <a:rPr lang="en" altLang="zh-CN" sz="1800" dirty="0">
                <a:solidFill>
                  <a:schemeClr val="accent2"/>
                </a:solidFill>
                <a:latin typeface="-apple-system"/>
              </a:rPr>
              <a:t>EB</a:t>
            </a:r>
            <a:r>
              <a:rPr lang="en" altLang="zh-CN" sz="1800" dirty="0">
                <a:latin typeface="-apple-system"/>
              </a:rPr>
              <a:t>, BAO, SN data</a:t>
            </a:r>
            <a:r>
              <a:rPr kumimoji="1" lang="en-US" altLang="zh-CN" sz="1800" dirty="0">
                <a:latin typeface="Arial" panose="020B0604020202020204" pitchFamily="34" charset="0"/>
                <a:cs typeface="Arial" panose="020B0604020202020204" pitchFamily="34" charset="0"/>
              </a:rPr>
              <a:t>.</a:t>
            </a:r>
          </a:p>
          <a:p>
            <a:r>
              <a:rPr lang="en-US" altLang="zh-CN" sz="1800" dirty="0">
                <a:solidFill>
                  <a:schemeClr val="accent6">
                    <a:lumMod val="75000"/>
                  </a:schemeClr>
                </a:solidFill>
                <a:latin typeface="Arial" panose="020B0604020202020204" pitchFamily="34" charset="0"/>
                <a:cs typeface="Arial" panose="020B0604020202020204" pitchFamily="34" charset="0"/>
              </a:rPr>
              <a:t>The green</a:t>
            </a:r>
            <a:r>
              <a:rPr kumimoji="1" lang="en-US" altLang="zh-CN" sz="1800" dirty="0">
                <a:solidFill>
                  <a:schemeClr val="accent6">
                    <a:lumMod val="75000"/>
                  </a:schemeClr>
                </a:solidFill>
                <a:latin typeface="Arial" panose="020B0604020202020204" pitchFamily="34" charset="0"/>
                <a:cs typeface="Arial" panose="020B0604020202020204" pitchFamily="34" charset="0"/>
              </a:rPr>
              <a:t> line </a:t>
            </a:r>
            <a:r>
              <a:rPr kumimoji="1" lang="en-US" altLang="zh-CN" sz="1800" dirty="0">
                <a:latin typeface="Arial" panose="020B0604020202020204" pitchFamily="34" charset="0"/>
                <a:cs typeface="Arial" panose="020B0604020202020204" pitchFamily="34" charset="0"/>
              </a:rPr>
              <a:t>is result </a:t>
            </a:r>
            <a:r>
              <a:rPr kumimoji="1" lang="en-US" altLang="zh-CN" sz="1800" u="sng" dirty="0">
                <a:latin typeface="Arial" panose="020B0604020202020204" pitchFamily="34" charset="0"/>
                <a:cs typeface="Arial" panose="020B0604020202020204" pitchFamily="34" charset="0"/>
              </a:rPr>
              <a:t>only fit </a:t>
            </a:r>
            <a:r>
              <a:rPr kumimoji="1" lang="en-US" altLang="zh-CN" sz="1800" u="sng" dirty="0" err="1">
                <a:latin typeface="Arial" panose="020B0604020202020204" pitchFamily="34" charset="0"/>
                <a:cs typeface="Arial" panose="020B0604020202020204" pitchFamily="34" charset="0"/>
              </a:rPr>
              <a:t>g_EDE</a:t>
            </a:r>
            <a:r>
              <a:rPr kumimoji="1" lang="en-US" altLang="zh-CN" sz="1800" u="sng" dirty="0">
                <a:latin typeface="Arial" panose="020B0604020202020204" pitchFamily="34" charset="0"/>
                <a:cs typeface="Arial" panose="020B0604020202020204" pitchFamily="34" charset="0"/>
              </a:rPr>
              <a:t> </a:t>
            </a:r>
            <a:r>
              <a:rPr kumimoji="1" lang="en-US" altLang="zh-CN" sz="1800" dirty="0">
                <a:latin typeface="Arial" panose="020B0604020202020204" pitchFamily="34" charset="0"/>
                <a:cs typeface="Arial" panose="020B0604020202020204" pitchFamily="34" charset="0"/>
              </a:rPr>
              <a:t>with EB data, other parameters are fixed from right hand table.</a:t>
            </a:r>
          </a:p>
          <a:p>
            <a:endParaRPr kumimoji="1" lang="zh-CN" altLang="en-US" sz="16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138FD902-5A6A-7C3C-57A0-8EA80EDF2E88}"/>
              </a:ext>
            </a:extLst>
          </p:cNvPr>
          <p:cNvPicPr>
            <a:picLocks noChangeAspect="1"/>
          </p:cNvPicPr>
          <p:nvPr/>
        </p:nvPicPr>
        <p:blipFill>
          <a:blip r:embed="rId2"/>
          <a:stretch>
            <a:fillRect/>
          </a:stretch>
        </p:blipFill>
        <p:spPr>
          <a:xfrm>
            <a:off x="685800" y="1000221"/>
            <a:ext cx="5244466" cy="3784272"/>
          </a:xfrm>
          <a:prstGeom prst="rect">
            <a:avLst/>
          </a:prstGeom>
        </p:spPr>
      </p:pic>
      <p:pic>
        <p:nvPicPr>
          <p:cNvPr id="6" name="图片 5">
            <a:extLst>
              <a:ext uri="{FF2B5EF4-FFF2-40B4-BE49-F238E27FC236}">
                <a16:creationId xmlns:a16="http://schemas.microsoft.com/office/drawing/2014/main" id="{523610C4-EA8E-7549-8366-3AA2EBEA5265}"/>
              </a:ext>
            </a:extLst>
          </p:cNvPr>
          <p:cNvPicPr>
            <a:picLocks noChangeAspect="1"/>
          </p:cNvPicPr>
          <p:nvPr/>
        </p:nvPicPr>
        <p:blipFill>
          <a:blip r:embed="rId3"/>
          <a:stretch>
            <a:fillRect/>
          </a:stretch>
        </p:blipFill>
        <p:spPr>
          <a:xfrm>
            <a:off x="8627634" y="1147524"/>
            <a:ext cx="2323323" cy="2590191"/>
          </a:xfrm>
          <a:prstGeom prst="rect">
            <a:avLst/>
          </a:prstGeom>
        </p:spPr>
      </p:pic>
      <mc:AlternateContent xmlns:mc="http://schemas.openxmlformats.org/markup-compatibility/2006">
        <mc:Choice xmlns:a14="http://schemas.microsoft.com/office/drawing/2010/main" Requires="a14">
          <p:sp>
            <p:nvSpPr>
              <p:cNvPr id="7" name="Title 1">
                <a:extLst>
                  <a:ext uri="{FF2B5EF4-FFF2-40B4-BE49-F238E27FC236}">
                    <a16:creationId xmlns:a16="http://schemas.microsoft.com/office/drawing/2014/main" id="{AFADF31C-9A4B-164D-989F-C12AD6B0095D}"/>
                  </a:ext>
                </a:extLst>
              </p:cNvPr>
              <p:cNvSpPr>
                <a:spLocks noGrp="1"/>
              </p:cNvSpPr>
              <p:nvPr/>
            </p:nvSpPr>
            <p:spPr>
              <a:xfrm>
                <a:off x="838200" y="89451"/>
                <a:ext cx="10112757" cy="69432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72500" lnSpcReduction="20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 altLang="zh-CN" sz="4500" dirty="0"/>
                  <a:t>Can Cosmic Birefringence help to resolve the </a:t>
                </a:r>
                <a14:m>
                  <m:oMath xmlns:m="http://schemas.openxmlformats.org/officeDocument/2006/math">
                    <m:sSub>
                      <m:sSubPr>
                        <m:ctrlPr>
                          <a:rPr lang="en-US" altLang="zh-CN" sz="3900" i="1" dirty="0" smtClean="0">
                            <a:solidFill>
                              <a:schemeClr val="bg1"/>
                            </a:solidFill>
                            <a:latin typeface="Cambria Math" panose="02040503050406030204" pitchFamily="18" charset="0"/>
                          </a:rPr>
                        </m:ctrlPr>
                      </m:sSubPr>
                      <m:e>
                        <m:r>
                          <a:rPr lang="en-US" altLang="zh-CN" sz="3900" i="1" dirty="0">
                            <a:solidFill>
                              <a:schemeClr val="bg1"/>
                            </a:solidFill>
                            <a:latin typeface="Cambria Math" panose="02040503050406030204" pitchFamily="18" charset="0"/>
                          </a:rPr>
                          <m:t>𝐻</m:t>
                        </m:r>
                      </m:e>
                      <m:sub>
                        <m:r>
                          <a:rPr lang="en-US" altLang="zh-CN" sz="3900" i="1" dirty="0">
                            <a:solidFill>
                              <a:schemeClr val="bg1"/>
                            </a:solidFill>
                            <a:latin typeface="Cambria Math" panose="02040503050406030204" pitchFamily="18" charset="0"/>
                          </a:rPr>
                          <m:t>0</m:t>
                        </m:r>
                      </m:sub>
                    </m:sSub>
                  </m:oMath>
                </a14:m>
                <a:r>
                  <a:rPr lang="en" altLang="zh-CN" sz="3900" dirty="0">
                    <a:solidFill>
                      <a:schemeClr val="bg1"/>
                    </a:solidFill>
                  </a:rPr>
                  <a:t> </a:t>
                </a:r>
                <a:r>
                  <a:rPr lang="en" altLang="zh-CN" sz="4500" dirty="0"/>
                  <a:t>tension?</a:t>
                </a:r>
                <a:endParaRPr lang="en-US" sz="4500" dirty="0"/>
              </a:p>
            </p:txBody>
          </p:sp>
        </mc:Choice>
        <mc:Fallback>
          <p:sp>
            <p:nvSpPr>
              <p:cNvPr id="7" name="Title 1">
                <a:extLst>
                  <a:ext uri="{FF2B5EF4-FFF2-40B4-BE49-F238E27FC236}">
                    <a16:creationId xmlns:a16="http://schemas.microsoft.com/office/drawing/2014/main" id="{AFADF31C-9A4B-164D-989F-C12AD6B0095D}"/>
                  </a:ext>
                </a:extLst>
              </p:cNvPr>
              <p:cNvSpPr>
                <a:spLocks noGrp="1" noRot="1" noChangeAspect="1" noMove="1" noResize="1" noEditPoints="1" noAdjustHandles="1" noChangeArrowheads="1" noChangeShapeType="1" noTextEdit="1"/>
              </p:cNvSpPr>
              <p:nvPr/>
            </p:nvSpPr>
            <p:spPr>
              <a:xfrm>
                <a:off x="838200" y="89451"/>
                <a:ext cx="10112757" cy="694320"/>
              </a:xfrm>
              <a:prstGeom prst="rect">
                <a:avLst/>
              </a:prstGeom>
              <a:blipFill>
                <a:blip r:embed="rId4"/>
                <a:stretch>
                  <a:fillRect l="-1502" t="-8621" b="-12069"/>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079DBAF4-F4C1-9745-82F8-31F295EC7C16}"/>
              </a:ext>
            </a:extLst>
          </p:cNvPr>
          <p:cNvSpPr txBox="1"/>
          <p:nvPr/>
        </p:nvSpPr>
        <p:spPr>
          <a:xfrm>
            <a:off x="5930266" y="1352604"/>
            <a:ext cx="2509935" cy="1292662"/>
          </a:xfrm>
          <a:prstGeom prst="rect">
            <a:avLst/>
          </a:prstGeom>
          <a:noFill/>
        </p:spPr>
        <p:txBody>
          <a:bodyPr wrap="square" rtlCol="0">
            <a:spAutoFit/>
          </a:bodyPr>
          <a:lstStyle/>
          <a:p>
            <a:r>
              <a:rPr lang="en-US" altLang="zh-CN" sz="2000" i="1" dirty="0" err="1">
                <a:solidFill>
                  <a:schemeClr val="accent2"/>
                </a:solidFill>
              </a:rPr>
              <a:t>g_EDE</a:t>
            </a:r>
            <a:r>
              <a:rPr lang="en-US" altLang="zh-CN" sz="2000" i="1" dirty="0">
                <a:solidFill>
                  <a:schemeClr val="accent2"/>
                </a:solidFill>
              </a:rPr>
              <a:t> = 0.1483</a:t>
            </a:r>
            <a:endParaRPr lang="en-US" altLang="zh-CN" sz="2000" dirty="0">
              <a:solidFill>
                <a:schemeClr val="accent2"/>
              </a:solidFill>
            </a:endParaRPr>
          </a:p>
          <a:p>
            <a:endParaRPr lang="en-US" altLang="zh-CN" sz="2000" i="1" dirty="0">
              <a:solidFill>
                <a:schemeClr val="accent6">
                  <a:lumMod val="75000"/>
                </a:schemeClr>
              </a:solidFill>
            </a:endParaRPr>
          </a:p>
          <a:p>
            <a:r>
              <a:rPr lang="en-US" altLang="zh-CN" sz="2000" i="1" dirty="0" err="1">
                <a:solidFill>
                  <a:schemeClr val="accent6">
                    <a:lumMod val="75000"/>
                  </a:schemeClr>
                </a:solidFill>
              </a:rPr>
              <a:t>g_EDE</a:t>
            </a:r>
            <a:r>
              <a:rPr lang="en-US" altLang="zh-CN" sz="2000" i="1" dirty="0">
                <a:solidFill>
                  <a:schemeClr val="accent6">
                    <a:lumMod val="75000"/>
                  </a:schemeClr>
                </a:solidFill>
              </a:rPr>
              <a:t> = 0.549</a:t>
            </a:r>
            <a:endParaRPr lang="zh-CN" altLang="en-US" sz="2000" dirty="0">
              <a:solidFill>
                <a:schemeClr val="accent6">
                  <a:lumMod val="75000"/>
                </a:schemeClr>
              </a:solidFill>
            </a:endParaRPr>
          </a:p>
          <a:p>
            <a:endParaRPr lang="en-US" altLang="zh-CN" i="1" dirty="0"/>
          </a:p>
        </p:txBody>
      </p:sp>
      <p:sp>
        <p:nvSpPr>
          <p:cNvPr id="11" name="矩形 10">
            <a:extLst>
              <a:ext uri="{FF2B5EF4-FFF2-40B4-BE49-F238E27FC236}">
                <a16:creationId xmlns:a16="http://schemas.microsoft.com/office/drawing/2014/main" id="{771C61B3-C8D7-5447-A95E-A3B50A09BE86}"/>
              </a:ext>
            </a:extLst>
          </p:cNvPr>
          <p:cNvSpPr/>
          <p:nvPr/>
        </p:nvSpPr>
        <p:spPr>
          <a:xfrm>
            <a:off x="996821" y="6398081"/>
            <a:ext cx="2526654" cy="338554"/>
          </a:xfrm>
          <a:prstGeom prst="rect">
            <a:avLst/>
          </a:prstGeom>
        </p:spPr>
        <p:txBody>
          <a:bodyPr wrap="none">
            <a:spAutoFit/>
          </a:bodyPr>
          <a:lstStyle/>
          <a:p>
            <a:r>
              <a:rPr lang="en-US" altLang="zh-CN" sz="1600" dirty="0">
                <a:latin typeface="-apple-system"/>
              </a:rPr>
              <a:t>[PRD 112 (2025) 6, 063562.]</a:t>
            </a:r>
          </a:p>
        </p:txBody>
      </p:sp>
      <p:sp>
        <p:nvSpPr>
          <p:cNvPr id="12" name="文本框 11">
            <a:extLst>
              <a:ext uri="{FF2B5EF4-FFF2-40B4-BE49-F238E27FC236}">
                <a16:creationId xmlns:a16="http://schemas.microsoft.com/office/drawing/2014/main" id="{D1B5865C-93E3-D244-A559-0A330411C5A8}"/>
              </a:ext>
            </a:extLst>
          </p:cNvPr>
          <p:cNvSpPr txBox="1"/>
          <p:nvPr/>
        </p:nvSpPr>
        <p:spPr>
          <a:xfrm>
            <a:off x="8702007" y="3747654"/>
            <a:ext cx="2323323" cy="830997"/>
          </a:xfrm>
          <a:prstGeom prst="rect">
            <a:avLst/>
          </a:prstGeom>
          <a:noFill/>
        </p:spPr>
        <p:txBody>
          <a:bodyPr wrap="square" rtlCol="0">
            <a:spAutoFit/>
          </a:bodyPr>
          <a:lstStyle/>
          <a:p>
            <a:r>
              <a:rPr lang="en" altLang="zh-CN" sz="1600" dirty="0">
                <a:latin typeface="-apple-system"/>
              </a:rPr>
              <a:t>The best-fit result of EDE parameters with TT, TE, EE, BAO, SN data.</a:t>
            </a:r>
            <a:endParaRPr kumimoji="1" lang="zh-CN" altLang="en-US" sz="1600" dirty="0"/>
          </a:p>
        </p:txBody>
      </p:sp>
      <p:pic>
        <p:nvPicPr>
          <p:cNvPr id="4" name="图片 3">
            <a:extLst>
              <a:ext uri="{FF2B5EF4-FFF2-40B4-BE49-F238E27FC236}">
                <a16:creationId xmlns:a16="http://schemas.microsoft.com/office/drawing/2014/main" id="{C9E3CF97-9C43-B04B-AC1B-403A8FCFB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5873" y="5996064"/>
            <a:ext cx="4026249" cy="577978"/>
          </a:xfrm>
          <a:prstGeom prst="rect">
            <a:avLst/>
          </a:prstGeom>
        </p:spPr>
      </p:pic>
      <p:pic>
        <p:nvPicPr>
          <p:cNvPr id="9" name="图片 8">
            <a:extLst>
              <a:ext uri="{FF2B5EF4-FFF2-40B4-BE49-F238E27FC236}">
                <a16:creationId xmlns:a16="http://schemas.microsoft.com/office/drawing/2014/main" id="{1576D952-0165-6041-AB24-0DF000196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6299" y="5392122"/>
            <a:ext cx="2865216" cy="475884"/>
          </a:xfrm>
          <a:prstGeom prst="rect">
            <a:avLst/>
          </a:prstGeom>
        </p:spPr>
      </p:pic>
    </p:spTree>
    <p:extLst>
      <p:ext uri="{BB962C8B-B14F-4D97-AF65-F5344CB8AC3E}">
        <p14:creationId xmlns:p14="http://schemas.microsoft.com/office/powerpoint/2010/main" val="4249238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080B3CD-22BB-A57C-394F-66C197E3E4EF}"/>
              </a:ext>
            </a:extLst>
          </p:cNvPr>
          <p:cNvPicPr>
            <a:picLocks noChangeAspect="1"/>
          </p:cNvPicPr>
          <p:nvPr/>
        </p:nvPicPr>
        <p:blipFill>
          <a:blip r:embed="rId2"/>
          <a:stretch>
            <a:fillRect/>
          </a:stretch>
        </p:blipFill>
        <p:spPr>
          <a:xfrm>
            <a:off x="634003" y="1807009"/>
            <a:ext cx="5039710" cy="4692869"/>
          </a:xfrm>
          <a:prstGeom prst="rect">
            <a:avLst/>
          </a:prstGeom>
        </p:spPr>
      </p:pic>
      <p:pic>
        <p:nvPicPr>
          <p:cNvPr id="6" name="图片 5">
            <a:extLst>
              <a:ext uri="{FF2B5EF4-FFF2-40B4-BE49-F238E27FC236}">
                <a16:creationId xmlns:a16="http://schemas.microsoft.com/office/drawing/2014/main" id="{285CCCBE-2402-13A4-857A-A67D759C7690}"/>
              </a:ext>
            </a:extLst>
          </p:cNvPr>
          <p:cNvPicPr>
            <a:picLocks noChangeAspect="1"/>
          </p:cNvPicPr>
          <p:nvPr/>
        </p:nvPicPr>
        <p:blipFill>
          <a:blip r:embed="rId3"/>
          <a:stretch>
            <a:fillRect/>
          </a:stretch>
        </p:blipFill>
        <p:spPr>
          <a:xfrm>
            <a:off x="5894578" y="1182377"/>
            <a:ext cx="2942300" cy="4286467"/>
          </a:xfrm>
          <a:prstGeom prst="rect">
            <a:avLst/>
          </a:prstGeom>
        </p:spPr>
      </p:pic>
      <mc:AlternateContent xmlns:mc="http://schemas.openxmlformats.org/markup-compatibility/2006">
        <mc:Choice xmlns:a14="http://schemas.microsoft.com/office/drawing/2010/main" Requires="a14">
          <p:sp>
            <p:nvSpPr>
              <p:cNvPr id="7" name="Title 1">
                <a:extLst>
                  <a:ext uri="{FF2B5EF4-FFF2-40B4-BE49-F238E27FC236}">
                    <a16:creationId xmlns:a16="http://schemas.microsoft.com/office/drawing/2014/main" id="{ED128AFB-FA2B-D741-B710-C389ADD8E0A2}"/>
                  </a:ext>
                </a:extLst>
              </p:cNvPr>
              <p:cNvSpPr>
                <a:spLocks noGrp="1"/>
              </p:cNvSpPr>
              <p:nvPr/>
            </p:nvSpPr>
            <p:spPr>
              <a:xfrm>
                <a:off x="838200" y="89451"/>
                <a:ext cx="10402077" cy="550685"/>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72500" lnSpcReduction="20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 altLang="zh-CN" sz="4500" dirty="0"/>
                  <a:t>Can Cosmic Birefringence help to resolve the </a:t>
                </a:r>
                <a14:m>
                  <m:oMath xmlns:m="http://schemas.openxmlformats.org/officeDocument/2006/math">
                    <m:sSub>
                      <m:sSubPr>
                        <m:ctrlPr>
                          <a:rPr lang="en-US" altLang="zh-CN" sz="3900" i="1" dirty="0" smtClean="0">
                            <a:solidFill>
                              <a:schemeClr val="bg1"/>
                            </a:solidFill>
                            <a:latin typeface="Cambria Math" panose="02040503050406030204" pitchFamily="18" charset="0"/>
                          </a:rPr>
                        </m:ctrlPr>
                      </m:sSubPr>
                      <m:e>
                        <m:r>
                          <a:rPr lang="en-US" altLang="zh-CN" sz="3900" i="1" dirty="0">
                            <a:solidFill>
                              <a:schemeClr val="bg1"/>
                            </a:solidFill>
                            <a:latin typeface="Cambria Math" panose="02040503050406030204" pitchFamily="18" charset="0"/>
                          </a:rPr>
                          <m:t>𝐻</m:t>
                        </m:r>
                      </m:e>
                      <m:sub>
                        <m:r>
                          <a:rPr lang="en-US" altLang="zh-CN" sz="3900" i="1" dirty="0">
                            <a:solidFill>
                              <a:schemeClr val="bg1"/>
                            </a:solidFill>
                            <a:latin typeface="Cambria Math" panose="02040503050406030204" pitchFamily="18" charset="0"/>
                          </a:rPr>
                          <m:t>0</m:t>
                        </m:r>
                      </m:sub>
                    </m:sSub>
                  </m:oMath>
                </a14:m>
                <a:r>
                  <a:rPr lang="en" altLang="zh-CN" sz="4500" dirty="0"/>
                  <a:t> tension?</a:t>
                </a:r>
                <a:endParaRPr lang="en-US" sz="4500" dirty="0"/>
              </a:p>
            </p:txBody>
          </p:sp>
        </mc:Choice>
        <mc:Fallback>
          <p:sp>
            <p:nvSpPr>
              <p:cNvPr id="7" name="Title 1">
                <a:extLst>
                  <a:ext uri="{FF2B5EF4-FFF2-40B4-BE49-F238E27FC236}">
                    <a16:creationId xmlns:a16="http://schemas.microsoft.com/office/drawing/2014/main" id="{ED128AFB-FA2B-D741-B710-C389ADD8E0A2}"/>
                  </a:ext>
                </a:extLst>
              </p:cNvPr>
              <p:cNvSpPr>
                <a:spLocks noGrp="1" noRot="1" noChangeAspect="1" noMove="1" noResize="1" noEditPoints="1" noAdjustHandles="1" noChangeArrowheads="1" noChangeShapeType="1" noTextEdit="1"/>
              </p:cNvSpPr>
              <p:nvPr/>
            </p:nvSpPr>
            <p:spPr>
              <a:xfrm>
                <a:off x="838200" y="89451"/>
                <a:ext cx="10402077" cy="550685"/>
              </a:xfrm>
              <a:prstGeom prst="rect">
                <a:avLst/>
              </a:prstGeom>
              <a:blipFill>
                <a:blip r:embed="rId4"/>
                <a:stretch>
                  <a:fillRect l="-1460" t="-23913" b="-28261"/>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F8461326-4E04-794A-8D2B-FE2B3981D2AD}"/>
              </a:ext>
            </a:extLst>
          </p:cNvPr>
          <p:cNvSpPr/>
          <p:nvPr/>
        </p:nvSpPr>
        <p:spPr>
          <a:xfrm>
            <a:off x="5950421" y="5668881"/>
            <a:ext cx="6170243" cy="830997"/>
          </a:xfrm>
          <a:prstGeom prst="rect">
            <a:avLst/>
          </a:prstGeom>
        </p:spPr>
        <p:txBody>
          <a:bodyPr wrap="square">
            <a:spAutoFit/>
          </a:bodyPr>
          <a:lstStyle/>
          <a:p>
            <a:r>
              <a:rPr lang="en" altLang="zh-CN" sz="1600" dirty="0">
                <a:latin typeface="-apple-system"/>
              </a:rPr>
              <a:t>Our work fit EDE with TT, TE, EE, </a:t>
            </a:r>
            <a:r>
              <a:rPr lang="en" altLang="zh-CN" sz="1600" dirty="0">
                <a:solidFill>
                  <a:schemeClr val="accent2"/>
                </a:solidFill>
                <a:latin typeface="-apple-system"/>
              </a:rPr>
              <a:t>EB</a:t>
            </a:r>
            <a:r>
              <a:rPr lang="en" altLang="zh-CN" sz="1600" dirty="0">
                <a:latin typeface="-apple-system"/>
              </a:rPr>
              <a:t>, BAO, SN </a:t>
            </a:r>
            <a:r>
              <a:rPr lang="en-US" altLang="zh-CN" sz="1600" dirty="0">
                <a:latin typeface="-apple-system"/>
              </a:rPr>
              <a:t>[PRD 112 (2025) 6, 063562.]</a:t>
            </a:r>
          </a:p>
          <a:p>
            <a:r>
              <a:rPr lang="en-US" altLang="zh-CN" sz="1600" dirty="0">
                <a:latin typeface="-apple-system"/>
              </a:rPr>
              <a:t>With considering EB data and </a:t>
            </a:r>
            <a:r>
              <a:rPr lang="en" altLang="zh-CN" sz="1600" dirty="0"/>
              <a:t>Cosmic Birefringence</a:t>
            </a:r>
            <a:r>
              <a:rPr lang="en-US" altLang="zh-CN" sz="1600" dirty="0">
                <a:latin typeface="-apple-system"/>
              </a:rPr>
              <a:t> effect, </a:t>
            </a:r>
          </a:p>
          <a:p>
            <a:r>
              <a:rPr lang="en-US" altLang="zh-CN" sz="1600" dirty="0">
                <a:latin typeface="-apple-system"/>
              </a:rPr>
              <a:t>the EDE with n=3 get higher value of H0.</a:t>
            </a:r>
          </a:p>
        </p:txBody>
      </p:sp>
      <p:sp>
        <p:nvSpPr>
          <p:cNvPr id="12" name="框架 11">
            <a:extLst>
              <a:ext uri="{FF2B5EF4-FFF2-40B4-BE49-F238E27FC236}">
                <a16:creationId xmlns:a16="http://schemas.microsoft.com/office/drawing/2014/main" id="{9A103547-882F-F148-B045-FA204EB6C9D2}"/>
              </a:ext>
            </a:extLst>
          </p:cNvPr>
          <p:cNvSpPr/>
          <p:nvPr/>
        </p:nvSpPr>
        <p:spPr>
          <a:xfrm>
            <a:off x="5940788" y="1838131"/>
            <a:ext cx="1812951" cy="335902"/>
          </a:xfrm>
          <a:prstGeom prst="frame">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框架 13">
            <a:extLst>
              <a:ext uri="{FF2B5EF4-FFF2-40B4-BE49-F238E27FC236}">
                <a16:creationId xmlns:a16="http://schemas.microsoft.com/office/drawing/2014/main" id="{BD467D4A-8887-3642-8A76-B0C023F7F689}"/>
              </a:ext>
            </a:extLst>
          </p:cNvPr>
          <p:cNvSpPr/>
          <p:nvPr/>
        </p:nvSpPr>
        <p:spPr>
          <a:xfrm>
            <a:off x="5940788" y="4957666"/>
            <a:ext cx="1812951" cy="335902"/>
          </a:xfrm>
          <a:prstGeom prst="frame">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16" name="图片 15">
            <a:extLst>
              <a:ext uri="{FF2B5EF4-FFF2-40B4-BE49-F238E27FC236}">
                <a16:creationId xmlns:a16="http://schemas.microsoft.com/office/drawing/2014/main" id="{9A2917B0-B555-2F41-8C2B-6A7A7E836D98}"/>
              </a:ext>
            </a:extLst>
          </p:cNvPr>
          <p:cNvPicPr>
            <a:picLocks noChangeAspect="1"/>
          </p:cNvPicPr>
          <p:nvPr/>
        </p:nvPicPr>
        <p:blipFill>
          <a:blip r:embed="rId5"/>
          <a:stretch>
            <a:fillRect/>
          </a:stretch>
        </p:blipFill>
        <p:spPr>
          <a:xfrm>
            <a:off x="7771218" y="1009443"/>
            <a:ext cx="1129004" cy="4459401"/>
          </a:xfrm>
          <a:prstGeom prst="rect">
            <a:avLst/>
          </a:prstGeom>
        </p:spPr>
      </p:pic>
      <p:pic>
        <p:nvPicPr>
          <p:cNvPr id="8" name="图片 7">
            <a:extLst>
              <a:ext uri="{FF2B5EF4-FFF2-40B4-BE49-F238E27FC236}">
                <a16:creationId xmlns:a16="http://schemas.microsoft.com/office/drawing/2014/main" id="{49906991-B34A-ED4A-9446-1B9AB22A7D3E}"/>
              </a:ext>
            </a:extLst>
          </p:cNvPr>
          <p:cNvPicPr>
            <a:picLocks noChangeAspect="1"/>
          </p:cNvPicPr>
          <p:nvPr/>
        </p:nvPicPr>
        <p:blipFill>
          <a:blip r:embed="rId6"/>
          <a:stretch>
            <a:fillRect/>
          </a:stretch>
        </p:blipFill>
        <p:spPr>
          <a:xfrm>
            <a:off x="9453639" y="1182377"/>
            <a:ext cx="1786638" cy="2658169"/>
          </a:xfrm>
          <a:prstGeom prst="rect">
            <a:avLst/>
          </a:prstGeom>
        </p:spPr>
      </p:pic>
      <p:pic>
        <p:nvPicPr>
          <p:cNvPr id="9" name="图片 8">
            <a:extLst>
              <a:ext uri="{FF2B5EF4-FFF2-40B4-BE49-F238E27FC236}">
                <a16:creationId xmlns:a16="http://schemas.microsoft.com/office/drawing/2014/main" id="{17DC636E-FD88-4443-9366-179CECEAB9A4}"/>
              </a:ext>
            </a:extLst>
          </p:cNvPr>
          <p:cNvPicPr>
            <a:picLocks noChangeAspect="1"/>
          </p:cNvPicPr>
          <p:nvPr/>
        </p:nvPicPr>
        <p:blipFill>
          <a:blip r:embed="rId7"/>
          <a:stretch>
            <a:fillRect/>
          </a:stretch>
        </p:blipFill>
        <p:spPr>
          <a:xfrm>
            <a:off x="8151969" y="1222308"/>
            <a:ext cx="1338994" cy="2612847"/>
          </a:xfrm>
          <a:prstGeom prst="rect">
            <a:avLst/>
          </a:prstGeom>
        </p:spPr>
      </p:pic>
      <p:sp>
        <p:nvSpPr>
          <p:cNvPr id="15" name="框架 14">
            <a:extLst>
              <a:ext uri="{FF2B5EF4-FFF2-40B4-BE49-F238E27FC236}">
                <a16:creationId xmlns:a16="http://schemas.microsoft.com/office/drawing/2014/main" id="{725D28A8-EA8B-CF41-8734-1A60CC897FAD}"/>
              </a:ext>
            </a:extLst>
          </p:cNvPr>
          <p:cNvSpPr/>
          <p:nvPr/>
        </p:nvSpPr>
        <p:spPr>
          <a:xfrm>
            <a:off x="8139384" y="3573624"/>
            <a:ext cx="3100893" cy="285912"/>
          </a:xfrm>
          <a:prstGeom prst="frame">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文本框 9">
            <a:extLst>
              <a:ext uri="{FF2B5EF4-FFF2-40B4-BE49-F238E27FC236}">
                <a16:creationId xmlns:a16="http://schemas.microsoft.com/office/drawing/2014/main" id="{99F2F101-56BA-8243-AE07-0FF57E363BB8}"/>
              </a:ext>
            </a:extLst>
          </p:cNvPr>
          <p:cNvSpPr txBox="1"/>
          <p:nvPr/>
        </p:nvSpPr>
        <p:spPr>
          <a:xfrm>
            <a:off x="8163030" y="3996532"/>
            <a:ext cx="2901820" cy="523220"/>
          </a:xfrm>
          <a:prstGeom prst="rect">
            <a:avLst/>
          </a:prstGeom>
          <a:noFill/>
        </p:spPr>
        <p:txBody>
          <a:bodyPr wrap="square" rtlCol="0">
            <a:spAutoFit/>
          </a:bodyPr>
          <a:lstStyle/>
          <a:p>
            <a:r>
              <a:rPr lang="en-US" altLang="zh-CN" sz="1400" i="1" dirty="0"/>
              <a:t>V. </a:t>
            </a:r>
            <a:r>
              <a:rPr lang="en-US" altLang="zh-CN" sz="1400" dirty="0"/>
              <a:t>Poulin et al. </a:t>
            </a:r>
            <a:r>
              <a:rPr lang="en-US" altLang="zh-CN" sz="1400" i="1" dirty="0" err="1"/>
              <a:t>Phys.Rev.Lett</a:t>
            </a:r>
            <a:r>
              <a:rPr lang="en-US" altLang="zh-CN" sz="1400" i="1" dirty="0"/>
              <a:t>.</a:t>
            </a:r>
            <a:r>
              <a:rPr lang="en-US" altLang="zh-CN" sz="1400" dirty="0"/>
              <a:t> 122 (2019) 22, 221301</a:t>
            </a:r>
            <a:endParaRPr kumimoji="1" lang="zh-CN" altLang="en-US" sz="1400" dirty="0"/>
          </a:p>
        </p:txBody>
      </p:sp>
      <p:sp>
        <p:nvSpPr>
          <p:cNvPr id="13" name="框架 12">
            <a:extLst>
              <a:ext uri="{FF2B5EF4-FFF2-40B4-BE49-F238E27FC236}">
                <a16:creationId xmlns:a16="http://schemas.microsoft.com/office/drawing/2014/main" id="{2F17D9AE-C62F-FD42-9C24-5595CAF375A5}"/>
              </a:ext>
            </a:extLst>
          </p:cNvPr>
          <p:cNvSpPr/>
          <p:nvPr/>
        </p:nvSpPr>
        <p:spPr>
          <a:xfrm>
            <a:off x="8163030" y="2958709"/>
            <a:ext cx="3044103" cy="216310"/>
          </a:xfrm>
          <a:prstGeom prst="frame">
            <a:avLst>
              <a:gd name="adj1" fmla="val 538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7" name="框架 16">
            <a:extLst>
              <a:ext uri="{FF2B5EF4-FFF2-40B4-BE49-F238E27FC236}">
                <a16:creationId xmlns:a16="http://schemas.microsoft.com/office/drawing/2014/main" id="{1DB5B191-80ED-1C44-8FD2-33DAFD860E81}"/>
              </a:ext>
            </a:extLst>
          </p:cNvPr>
          <p:cNvSpPr/>
          <p:nvPr/>
        </p:nvSpPr>
        <p:spPr>
          <a:xfrm>
            <a:off x="5950421" y="1475233"/>
            <a:ext cx="1793681" cy="335903"/>
          </a:xfrm>
          <a:prstGeom prst="frame">
            <a:avLst>
              <a:gd name="adj1" fmla="val 538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18" name="Content Placeholder 7">
            <a:extLst>
              <a:ext uri="{FF2B5EF4-FFF2-40B4-BE49-F238E27FC236}">
                <a16:creationId xmlns:a16="http://schemas.microsoft.com/office/drawing/2014/main" id="{B2B2F5EA-288B-F448-A056-1EC0BCF45DE1}"/>
              </a:ext>
            </a:extLst>
          </p:cNvPr>
          <p:cNvPicPr>
            <a:picLocks noGrp="1" noChangeAspect="1"/>
          </p:cNvPicPr>
          <p:nvPr>
            <p:ph sz="half" idx="1"/>
          </p:nvPr>
        </p:nvPicPr>
        <p:blipFill>
          <a:blip r:embed="rId8"/>
          <a:stretch>
            <a:fillRect/>
          </a:stretch>
        </p:blipFill>
        <p:spPr>
          <a:xfrm>
            <a:off x="867768" y="1148836"/>
            <a:ext cx="4675045" cy="601779"/>
          </a:xfrm>
          <a:prstGeom prst="rect">
            <a:avLst/>
          </a:prstGeom>
        </p:spPr>
      </p:pic>
      <p:sp>
        <p:nvSpPr>
          <p:cNvPr id="19" name="Text Box 14">
            <a:extLst>
              <a:ext uri="{FF2B5EF4-FFF2-40B4-BE49-F238E27FC236}">
                <a16:creationId xmlns:a16="http://schemas.microsoft.com/office/drawing/2014/main" id="{A150724C-AFB4-7243-85E0-05AA3DE2A097}"/>
              </a:ext>
            </a:extLst>
          </p:cNvPr>
          <p:cNvSpPr txBox="1"/>
          <p:nvPr/>
        </p:nvSpPr>
        <p:spPr>
          <a:xfrm>
            <a:off x="793101" y="762232"/>
            <a:ext cx="7270750" cy="400110"/>
          </a:xfrm>
          <a:prstGeom prst="rect">
            <a:avLst/>
          </a:prstGeom>
          <a:noFill/>
        </p:spPr>
        <p:txBody>
          <a:bodyPr wrap="square" rtlCol="0">
            <a:spAutoFit/>
          </a:bodyPr>
          <a:lstStyle/>
          <a:p>
            <a:r>
              <a:rPr lang="en-US" sz="2000" dirty="0"/>
              <a:t>The </a:t>
            </a:r>
            <a:r>
              <a:rPr lang="en-US" sz="2000" dirty="0" err="1"/>
              <a:t>pseudoscalar</a:t>
            </a:r>
            <a:r>
              <a:rPr lang="en-US" sz="2000" dirty="0"/>
              <a:t> fields of early dark energy</a:t>
            </a:r>
          </a:p>
        </p:txBody>
      </p:sp>
      <p:sp>
        <p:nvSpPr>
          <p:cNvPr id="20" name="Text Box 15">
            <a:extLst>
              <a:ext uri="{FF2B5EF4-FFF2-40B4-BE49-F238E27FC236}">
                <a16:creationId xmlns:a16="http://schemas.microsoft.com/office/drawing/2014/main" id="{AA57C62C-CAFE-B84E-BF19-1E0E1D055A4B}"/>
              </a:ext>
            </a:extLst>
          </p:cNvPr>
          <p:cNvSpPr txBox="1"/>
          <p:nvPr/>
        </p:nvSpPr>
        <p:spPr>
          <a:xfrm>
            <a:off x="4036690" y="2421748"/>
            <a:ext cx="2602230" cy="553998"/>
          </a:xfrm>
          <a:prstGeom prst="rect">
            <a:avLst/>
          </a:prstGeom>
          <a:noFill/>
        </p:spPr>
        <p:txBody>
          <a:bodyPr wrap="square" rtlCol="0">
            <a:spAutoFit/>
          </a:bodyPr>
          <a:lstStyle/>
          <a:p>
            <a:r>
              <a:rPr lang="en-US" sz="1200" dirty="0"/>
              <a:t>V. Poulin </a:t>
            </a:r>
            <a:r>
              <a:rPr lang="en-US" sz="1200" dirty="0">
                <a:sym typeface="+mn-ea"/>
              </a:rPr>
              <a:t>et al. (2018)</a:t>
            </a:r>
            <a:endParaRPr lang="en-US" sz="1200" dirty="0"/>
          </a:p>
          <a:p>
            <a:endParaRPr lang="en-US" dirty="0"/>
          </a:p>
        </p:txBody>
      </p:sp>
      <p:pic>
        <p:nvPicPr>
          <p:cNvPr id="24" name="图片 23" descr="钟表的特写&#10;&#10;描述已自动生成">
            <a:extLst>
              <a:ext uri="{FF2B5EF4-FFF2-40B4-BE49-F238E27FC236}">
                <a16:creationId xmlns:a16="http://schemas.microsoft.com/office/drawing/2014/main" id="{0BB689AD-BC94-C34C-AAB4-D530D28636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9975" y="1771437"/>
            <a:ext cx="2608552" cy="650311"/>
          </a:xfrm>
          <a:prstGeom prst="rect">
            <a:avLst/>
          </a:prstGeom>
        </p:spPr>
      </p:pic>
    </p:spTree>
    <p:extLst>
      <p:ext uri="{BB962C8B-B14F-4D97-AF65-F5344CB8AC3E}">
        <p14:creationId xmlns:p14="http://schemas.microsoft.com/office/powerpoint/2010/main" val="252544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85CCCBE-2402-13A4-857A-A67D759C7690}"/>
              </a:ext>
            </a:extLst>
          </p:cNvPr>
          <p:cNvPicPr>
            <a:picLocks noChangeAspect="1"/>
          </p:cNvPicPr>
          <p:nvPr/>
        </p:nvPicPr>
        <p:blipFill>
          <a:blip r:embed="rId2"/>
          <a:stretch>
            <a:fillRect/>
          </a:stretch>
        </p:blipFill>
        <p:spPr>
          <a:xfrm>
            <a:off x="5894578" y="1182377"/>
            <a:ext cx="2942300" cy="4286467"/>
          </a:xfrm>
          <a:prstGeom prst="rect">
            <a:avLst/>
          </a:prstGeom>
        </p:spPr>
      </p:pic>
      <mc:AlternateContent xmlns:mc="http://schemas.openxmlformats.org/markup-compatibility/2006">
        <mc:Choice xmlns:a14="http://schemas.microsoft.com/office/drawing/2010/main" Requires="a14">
          <p:sp>
            <p:nvSpPr>
              <p:cNvPr id="7" name="Title 1">
                <a:extLst>
                  <a:ext uri="{FF2B5EF4-FFF2-40B4-BE49-F238E27FC236}">
                    <a16:creationId xmlns:a16="http://schemas.microsoft.com/office/drawing/2014/main" id="{ED128AFB-FA2B-D741-B710-C389ADD8E0A2}"/>
                  </a:ext>
                </a:extLst>
              </p:cNvPr>
              <p:cNvSpPr>
                <a:spLocks noGrp="1"/>
              </p:cNvSpPr>
              <p:nvPr/>
            </p:nvSpPr>
            <p:spPr>
              <a:xfrm>
                <a:off x="838200" y="89451"/>
                <a:ext cx="10402077" cy="69432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72500" lnSpcReduction="20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 altLang="zh-CN" sz="4500" dirty="0"/>
                  <a:t>Can Cosmic Birefringence help to resolve </a:t>
                </a:r>
                <a:r>
                  <a:rPr lang="en" altLang="zh-CN" sz="3900" dirty="0">
                    <a:solidFill>
                      <a:schemeClr val="bg1"/>
                    </a:solidFill>
                  </a:rPr>
                  <a:t>the </a:t>
                </a:r>
                <a14:m>
                  <m:oMath xmlns:m="http://schemas.openxmlformats.org/officeDocument/2006/math">
                    <m:sSub>
                      <m:sSubPr>
                        <m:ctrlPr>
                          <a:rPr lang="en-US" altLang="zh-CN" sz="3900" i="1" dirty="0">
                            <a:solidFill>
                              <a:schemeClr val="bg1"/>
                            </a:solidFill>
                            <a:latin typeface="Cambria Math" panose="02040503050406030204" pitchFamily="18" charset="0"/>
                          </a:rPr>
                        </m:ctrlPr>
                      </m:sSubPr>
                      <m:e>
                        <m:r>
                          <a:rPr lang="en-US" altLang="zh-CN" sz="3900" i="1" dirty="0">
                            <a:solidFill>
                              <a:schemeClr val="bg1"/>
                            </a:solidFill>
                            <a:latin typeface="Cambria Math" panose="02040503050406030204" pitchFamily="18" charset="0"/>
                          </a:rPr>
                          <m:t>𝐻</m:t>
                        </m:r>
                      </m:e>
                      <m:sub>
                        <m:r>
                          <a:rPr lang="en-US" altLang="zh-CN" sz="3900" i="1" dirty="0">
                            <a:solidFill>
                              <a:schemeClr val="bg1"/>
                            </a:solidFill>
                            <a:latin typeface="Cambria Math" panose="02040503050406030204" pitchFamily="18" charset="0"/>
                          </a:rPr>
                          <m:t>0</m:t>
                        </m:r>
                      </m:sub>
                    </m:sSub>
                  </m:oMath>
                </a14:m>
                <a:r>
                  <a:rPr lang="en" altLang="zh-CN" sz="3900" dirty="0">
                    <a:solidFill>
                      <a:schemeClr val="bg1"/>
                    </a:solidFill>
                  </a:rPr>
                  <a:t> </a:t>
                </a:r>
                <a:r>
                  <a:rPr lang="en" altLang="zh-CN" sz="4500" dirty="0"/>
                  <a:t>tension?</a:t>
                </a:r>
                <a:endParaRPr lang="en-US" sz="4500" dirty="0"/>
              </a:p>
            </p:txBody>
          </p:sp>
        </mc:Choice>
        <mc:Fallback>
          <p:sp>
            <p:nvSpPr>
              <p:cNvPr id="7" name="Title 1">
                <a:extLst>
                  <a:ext uri="{FF2B5EF4-FFF2-40B4-BE49-F238E27FC236}">
                    <a16:creationId xmlns:a16="http://schemas.microsoft.com/office/drawing/2014/main" id="{ED128AFB-FA2B-D741-B710-C389ADD8E0A2}"/>
                  </a:ext>
                </a:extLst>
              </p:cNvPr>
              <p:cNvSpPr>
                <a:spLocks noGrp="1" noRot="1" noChangeAspect="1" noMove="1" noResize="1" noEditPoints="1" noAdjustHandles="1" noChangeArrowheads="1" noChangeShapeType="1" noTextEdit="1"/>
              </p:cNvSpPr>
              <p:nvPr/>
            </p:nvSpPr>
            <p:spPr>
              <a:xfrm>
                <a:off x="838200" y="89451"/>
                <a:ext cx="10402077" cy="694320"/>
              </a:xfrm>
              <a:prstGeom prst="rect">
                <a:avLst/>
              </a:prstGeom>
              <a:blipFill>
                <a:blip r:embed="rId3"/>
                <a:stretch>
                  <a:fillRect l="-1460" t="-8621" b="-12069"/>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F8461326-4E04-794A-8D2B-FE2B3981D2AD}"/>
              </a:ext>
            </a:extLst>
          </p:cNvPr>
          <p:cNvSpPr/>
          <p:nvPr/>
        </p:nvSpPr>
        <p:spPr>
          <a:xfrm>
            <a:off x="2642361" y="5962958"/>
            <a:ext cx="8409803" cy="584775"/>
          </a:xfrm>
          <a:prstGeom prst="rect">
            <a:avLst/>
          </a:prstGeom>
        </p:spPr>
        <p:txBody>
          <a:bodyPr wrap="none">
            <a:spAutoFit/>
          </a:bodyPr>
          <a:lstStyle/>
          <a:p>
            <a:r>
              <a:rPr lang="en" altLang="zh-CN" sz="1600" dirty="0">
                <a:latin typeface="-apple-system"/>
              </a:rPr>
              <a:t>Our work fit EDE with TT, TE, EE, </a:t>
            </a:r>
            <a:r>
              <a:rPr lang="en" altLang="zh-CN" sz="1600" dirty="0">
                <a:solidFill>
                  <a:schemeClr val="accent6">
                    <a:lumMod val="75000"/>
                  </a:schemeClr>
                </a:solidFill>
                <a:latin typeface="-apple-system"/>
              </a:rPr>
              <a:t>EB</a:t>
            </a:r>
            <a:r>
              <a:rPr lang="en" altLang="zh-CN" sz="1600" dirty="0">
                <a:latin typeface="-apple-system"/>
              </a:rPr>
              <a:t>, BAO, SN </a:t>
            </a:r>
            <a:r>
              <a:rPr lang="en-US" altLang="zh-CN" sz="1600" dirty="0">
                <a:latin typeface="-apple-system"/>
              </a:rPr>
              <a:t>[PRD 112 (2025) 6, 063562.]</a:t>
            </a:r>
          </a:p>
          <a:p>
            <a:r>
              <a:rPr lang="en-US" altLang="zh-CN" sz="1600" dirty="0">
                <a:latin typeface="-apple-system"/>
              </a:rPr>
              <a:t>With considering EB data and </a:t>
            </a:r>
            <a:r>
              <a:rPr lang="en" altLang="zh-CN" sz="1600" dirty="0"/>
              <a:t>Cosmic Birefringence</a:t>
            </a:r>
            <a:r>
              <a:rPr lang="en-US" altLang="zh-CN" sz="1600" dirty="0">
                <a:latin typeface="-apple-system"/>
              </a:rPr>
              <a:t> effect, the EDE with n=3 get higher value of H0.</a:t>
            </a:r>
          </a:p>
        </p:txBody>
      </p:sp>
      <p:sp>
        <p:nvSpPr>
          <p:cNvPr id="12" name="框架 11">
            <a:extLst>
              <a:ext uri="{FF2B5EF4-FFF2-40B4-BE49-F238E27FC236}">
                <a16:creationId xmlns:a16="http://schemas.microsoft.com/office/drawing/2014/main" id="{9A103547-882F-F148-B045-FA204EB6C9D2}"/>
              </a:ext>
            </a:extLst>
          </p:cNvPr>
          <p:cNvSpPr/>
          <p:nvPr/>
        </p:nvSpPr>
        <p:spPr>
          <a:xfrm>
            <a:off x="5940788" y="1820887"/>
            <a:ext cx="1812951" cy="335903"/>
          </a:xfrm>
          <a:prstGeom prst="frame">
            <a:avLst>
              <a:gd name="adj1" fmla="val 5382"/>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框架 13">
            <a:extLst>
              <a:ext uri="{FF2B5EF4-FFF2-40B4-BE49-F238E27FC236}">
                <a16:creationId xmlns:a16="http://schemas.microsoft.com/office/drawing/2014/main" id="{BD467D4A-8887-3642-8A76-B0C023F7F689}"/>
              </a:ext>
            </a:extLst>
          </p:cNvPr>
          <p:cNvSpPr/>
          <p:nvPr/>
        </p:nvSpPr>
        <p:spPr>
          <a:xfrm>
            <a:off x="5940788" y="4957666"/>
            <a:ext cx="1812951" cy="335902"/>
          </a:xfrm>
          <a:prstGeom prst="frame">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16" name="图片 15">
            <a:extLst>
              <a:ext uri="{FF2B5EF4-FFF2-40B4-BE49-F238E27FC236}">
                <a16:creationId xmlns:a16="http://schemas.microsoft.com/office/drawing/2014/main" id="{9A2917B0-B555-2F41-8C2B-6A7A7E836D98}"/>
              </a:ext>
            </a:extLst>
          </p:cNvPr>
          <p:cNvPicPr>
            <a:picLocks noChangeAspect="1"/>
          </p:cNvPicPr>
          <p:nvPr/>
        </p:nvPicPr>
        <p:blipFill>
          <a:blip r:embed="rId4"/>
          <a:stretch>
            <a:fillRect/>
          </a:stretch>
        </p:blipFill>
        <p:spPr>
          <a:xfrm>
            <a:off x="7771218" y="1009443"/>
            <a:ext cx="1129004" cy="4459401"/>
          </a:xfrm>
          <a:prstGeom prst="rect">
            <a:avLst/>
          </a:prstGeom>
        </p:spPr>
      </p:pic>
      <p:pic>
        <p:nvPicPr>
          <p:cNvPr id="8" name="图片 7">
            <a:extLst>
              <a:ext uri="{FF2B5EF4-FFF2-40B4-BE49-F238E27FC236}">
                <a16:creationId xmlns:a16="http://schemas.microsoft.com/office/drawing/2014/main" id="{49906991-B34A-ED4A-9446-1B9AB22A7D3E}"/>
              </a:ext>
            </a:extLst>
          </p:cNvPr>
          <p:cNvPicPr>
            <a:picLocks noChangeAspect="1"/>
          </p:cNvPicPr>
          <p:nvPr/>
        </p:nvPicPr>
        <p:blipFill>
          <a:blip r:embed="rId5"/>
          <a:stretch>
            <a:fillRect/>
          </a:stretch>
        </p:blipFill>
        <p:spPr>
          <a:xfrm>
            <a:off x="9453639" y="1182377"/>
            <a:ext cx="1786638" cy="2658169"/>
          </a:xfrm>
          <a:prstGeom prst="rect">
            <a:avLst/>
          </a:prstGeom>
        </p:spPr>
      </p:pic>
      <p:pic>
        <p:nvPicPr>
          <p:cNvPr id="9" name="图片 8">
            <a:extLst>
              <a:ext uri="{FF2B5EF4-FFF2-40B4-BE49-F238E27FC236}">
                <a16:creationId xmlns:a16="http://schemas.microsoft.com/office/drawing/2014/main" id="{17DC636E-FD88-4443-9366-179CECEAB9A4}"/>
              </a:ext>
            </a:extLst>
          </p:cNvPr>
          <p:cNvPicPr>
            <a:picLocks noChangeAspect="1"/>
          </p:cNvPicPr>
          <p:nvPr/>
        </p:nvPicPr>
        <p:blipFill>
          <a:blip r:embed="rId6"/>
          <a:stretch>
            <a:fillRect/>
          </a:stretch>
        </p:blipFill>
        <p:spPr>
          <a:xfrm>
            <a:off x="8151969" y="1222308"/>
            <a:ext cx="1338994" cy="2612847"/>
          </a:xfrm>
          <a:prstGeom prst="rect">
            <a:avLst/>
          </a:prstGeom>
        </p:spPr>
      </p:pic>
      <p:sp>
        <p:nvSpPr>
          <p:cNvPr id="15" name="框架 14">
            <a:extLst>
              <a:ext uri="{FF2B5EF4-FFF2-40B4-BE49-F238E27FC236}">
                <a16:creationId xmlns:a16="http://schemas.microsoft.com/office/drawing/2014/main" id="{725D28A8-EA8B-CF41-8734-1A60CC897FAD}"/>
              </a:ext>
            </a:extLst>
          </p:cNvPr>
          <p:cNvSpPr/>
          <p:nvPr/>
        </p:nvSpPr>
        <p:spPr>
          <a:xfrm>
            <a:off x="8139384" y="3573624"/>
            <a:ext cx="3100893" cy="285912"/>
          </a:xfrm>
          <a:prstGeom prst="frame">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文本框 9">
            <a:extLst>
              <a:ext uri="{FF2B5EF4-FFF2-40B4-BE49-F238E27FC236}">
                <a16:creationId xmlns:a16="http://schemas.microsoft.com/office/drawing/2014/main" id="{99F2F101-56BA-8243-AE07-0FF57E363BB8}"/>
              </a:ext>
            </a:extLst>
          </p:cNvPr>
          <p:cNvSpPr txBox="1"/>
          <p:nvPr/>
        </p:nvSpPr>
        <p:spPr>
          <a:xfrm>
            <a:off x="8163030" y="3996532"/>
            <a:ext cx="2901820" cy="523220"/>
          </a:xfrm>
          <a:prstGeom prst="rect">
            <a:avLst/>
          </a:prstGeom>
          <a:noFill/>
        </p:spPr>
        <p:txBody>
          <a:bodyPr wrap="square" rtlCol="0">
            <a:spAutoFit/>
          </a:bodyPr>
          <a:lstStyle/>
          <a:p>
            <a:r>
              <a:rPr lang="en-US" altLang="zh-CN" sz="1400" i="1" dirty="0"/>
              <a:t>V. </a:t>
            </a:r>
            <a:r>
              <a:rPr lang="en-US" altLang="zh-CN" sz="1400" dirty="0"/>
              <a:t>Poulin et al. </a:t>
            </a:r>
            <a:r>
              <a:rPr lang="en-US" altLang="zh-CN" sz="1400" i="1" dirty="0" err="1"/>
              <a:t>Phys.Rev.Lett</a:t>
            </a:r>
            <a:r>
              <a:rPr lang="en-US" altLang="zh-CN" sz="1400" i="1" dirty="0"/>
              <a:t>.</a:t>
            </a:r>
            <a:r>
              <a:rPr lang="en-US" altLang="zh-CN" sz="1400" dirty="0"/>
              <a:t> 122 (2019) 22, 221301</a:t>
            </a:r>
            <a:endParaRPr kumimoji="1" lang="zh-CN" altLang="en-US" sz="1400" dirty="0"/>
          </a:p>
        </p:txBody>
      </p:sp>
      <p:pic>
        <p:nvPicPr>
          <p:cNvPr id="2" name="图片 1">
            <a:extLst>
              <a:ext uri="{FF2B5EF4-FFF2-40B4-BE49-F238E27FC236}">
                <a16:creationId xmlns:a16="http://schemas.microsoft.com/office/drawing/2014/main" id="{B4B0768F-35D5-ED44-BA0F-6EADE55063BB}"/>
              </a:ext>
            </a:extLst>
          </p:cNvPr>
          <p:cNvPicPr>
            <a:picLocks noChangeAspect="1"/>
          </p:cNvPicPr>
          <p:nvPr/>
        </p:nvPicPr>
        <p:blipFill>
          <a:blip r:embed="rId7"/>
          <a:stretch>
            <a:fillRect/>
          </a:stretch>
        </p:blipFill>
        <p:spPr>
          <a:xfrm>
            <a:off x="821117" y="1039152"/>
            <a:ext cx="4972030" cy="2398367"/>
          </a:xfrm>
          <a:prstGeom prst="rect">
            <a:avLst/>
          </a:prstGeom>
        </p:spPr>
      </p:pic>
      <p:pic>
        <p:nvPicPr>
          <p:cNvPr id="3" name="图片 2">
            <a:extLst>
              <a:ext uri="{FF2B5EF4-FFF2-40B4-BE49-F238E27FC236}">
                <a16:creationId xmlns:a16="http://schemas.microsoft.com/office/drawing/2014/main" id="{7049014C-850D-C44E-AA8D-1B5192F421E2}"/>
              </a:ext>
            </a:extLst>
          </p:cNvPr>
          <p:cNvPicPr>
            <a:picLocks noChangeAspect="1"/>
          </p:cNvPicPr>
          <p:nvPr/>
        </p:nvPicPr>
        <p:blipFill>
          <a:blip r:embed="rId8"/>
          <a:stretch>
            <a:fillRect/>
          </a:stretch>
        </p:blipFill>
        <p:spPr>
          <a:xfrm>
            <a:off x="727999" y="3496777"/>
            <a:ext cx="2425450" cy="2322071"/>
          </a:xfrm>
          <a:prstGeom prst="rect">
            <a:avLst/>
          </a:prstGeom>
        </p:spPr>
      </p:pic>
      <p:pic>
        <p:nvPicPr>
          <p:cNvPr id="4" name="图片 3">
            <a:extLst>
              <a:ext uri="{FF2B5EF4-FFF2-40B4-BE49-F238E27FC236}">
                <a16:creationId xmlns:a16="http://schemas.microsoft.com/office/drawing/2014/main" id="{BBF21620-434A-D34A-AC8E-89468EFD496E}"/>
              </a:ext>
            </a:extLst>
          </p:cNvPr>
          <p:cNvPicPr>
            <a:picLocks noChangeAspect="1"/>
          </p:cNvPicPr>
          <p:nvPr/>
        </p:nvPicPr>
        <p:blipFill>
          <a:blip r:embed="rId9"/>
          <a:stretch>
            <a:fillRect/>
          </a:stretch>
        </p:blipFill>
        <p:spPr>
          <a:xfrm>
            <a:off x="3345678" y="3437141"/>
            <a:ext cx="2425450" cy="2466559"/>
          </a:xfrm>
          <a:prstGeom prst="rect">
            <a:avLst/>
          </a:prstGeom>
        </p:spPr>
      </p:pic>
      <p:sp>
        <p:nvSpPr>
          <p:cNvPr id="17" name="框架 16">
            <a:extLst>
              <a:ext uri="{FF2B5EF4-FFF2-40B4-BE49-F238E27FC236}">
                <a16:creationId xmlns:a16="http://schemas.microsoft.com/office/drawing/2014/main" id="{D100F340-6752-F946-875E-ED6483AEFD1E}"/>
              </a:ext>
            </a:extLst>
          </p:cNvPr>
          <p:cNvSpPr/>
          <p:nvPr/>
        </p:nvSpPr>
        <p:spPr>
          <a:xfrm>
            <a:off x="8163030" y="2958709"/>
            <a:ext cx="3044103" cy="216310"/>
          </a:xfrm>
          <a:prstGeom prst="frame">
            <a:avLst>
              <a:gd name="adj1" fmla="val 538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框架 17">
            <a:extLst>
              <a:ext uri="{FF2B5EF4-FFF2-40B4-BE49-F238E27FC236}">
                <a16:creationId xmlns:a16="http://schemas.microsoft.com/office/drawing/2014/main" id="{9DD5E996-C6A1-EB46-BD0F-1BBD50710E0E}"/>
              </a:ext>
            </a:extLst>
          </p:cNvPr>
          <p:cNvSpPr/>
          <p:nvPr/>
        </p:nvSpPr>
        <p:spPr>
          <a:xfrm>
            <a:off x="5950421" y="1475233"/>
            <a:ext cx="1793681" cy="335903"/>
          </a:xfrm>
          <a:prstGeom prst="frame">
            <a:avLst>
              <a:gd name="adj1" fmla="val 538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4000002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801370"/>
            <a:ext cx="8479155" cy="894715"/>
          </a:xfrm>
        </p:spPr>
        <p:txBody>
          <a:bodyPr/>
          <a:lstStyle/>
          <a:p>
            <a:pPr marL="0" indent="0">
              <a:buNone/>
            </a:pPr>
            <a:r>
              <a:rPr lang="en-US"/>
              <a:t>Now including the estimated systematic errors on</a:t>
            </a:r>
            <a:r>
              <a:rPr lang="en-US">
                <a:solidFill>
                  <a:srgbClr val="C00000"/>
                </a:solidFill>
              </a:rPr>
              <a:t> α</a:t>
            </a:r>
          </a:p>
        </p:txBody>
      </p:sp>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The past measurements</a:t>
            </a:r>
          </a:p>
        </p:txBody>
      </p:sp>
      <p:pic>
        <p:nvPicPr>
          <p:cNvPr id="5" name="Content Placeholder 4"/>
          <p:cNvPicPr>
            <a:picLocks noGrp="1" noChangeAspect="1"/>
          </p:cNvPicPr>
          <p:nvPr>
            <p:ph sz="half" idx="2"/>
          </p:nvPr>
        </p:nvPicPr>
        <p:blipFill>
          <a:blip r:embed="rId2"/>
          <a:stretch>
            <a:fillRect/>
          </a:stretch>
        </p:blipFill>
        <p:spPr>
          <a:xfrm>
            <a:off x="1049655" y="1459865"/>
            <a:ext cx="9373870" cy="1571625"/>
          </a:xfrm>
          <a:prstGeom prst="rect">
            <a:avLst/>
          </a:prstGeom>
        </p:spPr>
      </p:pic>
      <p:pic>
        <p:nvPicPr>
          <p:cNvPr id="6" name="Picture 5"/>
          <p:cNvPicPr>
            <a:picLocks noChangeAspect="1"/>
          </p:cNvPicPr>
          <p:nvPr/>
        </p:nvPicPr>
        <p:blipFill>
          <a:blip r:embed="rId3"/>
          <a:stretch>
            <a:fillRect/>
          </a:stretch>
        </p:blipFill>
        <p:spPr>
          <a:xfrm>
            <a:off x="982980" y="3180080"/>
            <a:ext cx="8327390" cy="29381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FF568718-D57C-504F-AF7D-29CF7870599E}"/>
                  </a:ext>
                </a:extLst>
              </p:cNvPr>
              <p:cNvSpPr>
                <a:spLocks noGrp="1"/>
              </p:cNvSpPr>
              <p:nvPr>
                <p:ph idx="1"/>
              </p:nvPr>
            </p:nvSpPr>
            <p:spPr>
              <a:xfrm>
                <a:off x="838200" y="1611617"/>
                <a:ext cx="10515600" cy="4351338"/>
              </a:xfrm>
            </p:spPr>
            <p:txBody>
              <a:bodyPr>
                <a:normAutofit lnSpcReduction="10000"/>
              </a:bodyPr>
              <a:lstStyle/>
              <a:p>
                <a:r>
                  <a:rPr lang="en-US" altLang="zh-CN" sz="3200" dirty="0"/>
                  <a:t>What is </a:t>
                </a:r>
                <a:r>
                  <a:rPr lang="en-US" altLang="zh-CN" sz="3200" dirty="0">
                    <a:solidFill>
                      <a:schemeClr val="accent2"/>
                    </a:solidFill>
                  </a:rPr>
                  <a:t>Cosmic Birefringence?</a:t>
                </a:r>
              </a:p>
              <a:p>
                <a:pPr marL="0" indent="0">
                  <a:buNone/>
                </a:pPr>
                <a:endParaRPr lang="en-US" altLang="zh-CN" sz="3200" dirty="0"/>
              </a:p>
              <a:p>
                <a:r>
                  <a:rPr lang="en" altLang="zh-CN" sz="3200" dirty="0"/>
                  <a:t>Can Cosmic Birefringence help to resolve the </a:t>
                </a:r>
                <a14:m>
                  <m:oMath xmlns:m="http://schemas.openxmlformats.org/officeDocument/2006/math">
                    <m:sSub>
                      <m:sSubPr>
                        <m:ctrlPr>
                          <a:rPr lang="en-US" altLang="zh-CN" sz="3200" b="0" i="1" dirty="0" smtClean="0">
                            <a:solidFill>
                              <a:schemeClr val="accent1">
                                <a:lumMod val="75000"/>
                              </a:schemeClr>
                            </a:solidFill>
                            <a:latin typeface="Cambria Math" panose="02040503050406030204" pitchFamily="18" charset="0"/>
                          </a:rPr>
                        </m:ctrlPr>
                      </m:sSubPr>
                      <m:e>
                        <m:r>
                          <a:rPr lang="en-US" altLang="zh-CN" sz="3200" b="0" i="1" dirty="0" smtClean="0">
                            <a:solidFill>
                              <a:schemeClr val="accent1">
                                <a:lumMod val="75000"/>
                              </a:schemeClr>
                            </a:solidFill>
                            <a:latin typeface="Cambria Math" panose="02040503050406030204" pitchFamily="18" charset="0"/>
                          </a:rPr>
                          <m:t>𝐻</m:t>
                        </m:r>
                      </m:e>
                      <m:sub>
                        <m:r>
                          <a:rPr lang="en-US" altLang="zh-CN" sz="3200" b="0" i="1" dirty="0" smtClean="0">
                            <a:solidFill>
                              <a:schemeClr val="accent1">
                                <a:lumMod val="75000"/>
                              </a:schemeClr>
                            </a:solidFill>
                            <a:latin typeface="Cambria Math" panose="02040503050406030204" pitchFamily="18" charset="0"/>
                          </a:rPr>
                          <m:t>0</m:t>
                        </m:r>
                      </m:sub>
                    </m:sSub>
                    <m:r>
                      <a:rPr lang="en" altLang="zh-CN" sz="3200" i="1" dirty="0" smtClean="0">
                        <a:solidFill>
                          <a:srgbClr val="0066B0"/>
                        </a:solidFill>
                        <a:latin typeface="Cambria Math" panose="02040503050406030204" pitchFamily="18" charset="0"/>
                      </a:rPr>
                      <m:t> </m:t>
                    </m:r>
                  </m:oMath>
                </a14:m>
                <a:r>
                  <a:rPr lang="en" altLang="zh-CN" sz="3200" dirty="0">
                    <a:solidFill>
                      <a:srgbClr val="0066B0"/>
                    </a:solidFill>
                  </a:rPr>
                  <a:t>tension?</a:t>
                </a:r>
              </a:p>
              <a:p>
                <a:endParaRPr lang="en" altLang="zh-CN" sz="3200" dirty="0"/>
              </a:p>
              <a:p>
                <a:r>
                  <a:rPr lang="en-US" altLang="zh-CN" sz="3200" dirty="0"/>
                  <a:t>Is Cosmic Birefringence </a:t>
                </a:r>
                <a:r>
                  <a:rPr lang="en-US" altLang="zh-CN" sz="3200" dirty="0">
                    <a:solidFill>
                      <a:schemeClr val="accent6"/>
                    </a:solidFill>
                  </a:rPr>
                  <a:t>model-dependent?</a:t>
                </a:r>
              </a:p>
              <a:p>
                <a:endParaRPr lang="en-US" altLang="zh-CN" sz="3200" dirty="0">
                  <a:solidFill>
                    <a:schemeClr val="accent6"/>
                  </a:solidFill>
                </a:endParaRPr>
              </a:p>
              <a:p>
                <a:r>
                  <a:rPr lang="en-US" altLang="zh-CN" sz="3200" dirty="0"/>
                  <a:t>Could </a:t>
                </a:r>
                <a:r>
                  <a:rPr lang="en-US" altLang="zh-CN" sz="3200" dirty="0">
                    <a:solidFill>
                      <a:srgbClr val="C00000"/>
                    </a:solidFill>
                  </a:rPr>
                  <a:t>different multipole moment </a:t>
                </a:r>
                <a:r>
                  <a:rPr lang="en-US" altLang="zh-CN" sz="3200" dirty="0"/>
                  <a:t>observations give the same results?</a:t>
                </a:r>
              </a:p>
              <a:p>
                <a:endParaRPr lang="en-US" altLang="zh-CN" dirty="0"/>
              </a:p>
              <a:p>
                <a:endParaRPr lang="en-US" altLang="zh-CN"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mc:Choice>
        <mc:Fallback>
          <p:sp>
            <p:nvSpPr>
              <p:cNvPr id="3" name="内容占位符 2">
                <a:extLst>
                  <a:ext uri="{FF2B5EF4-FFF2-40B4-BE49-F238E27FC236}">
                    <a16:creationId xmlns:a16="http://schemas.microsoft.com/office/drawing/2014/main" id="{FF568718-D57C-504F-AF7D-29CF7870599E}"/>
                  </a:ext>
                </a:extLst>
              </p:cNvPr>
              <p:cNvSpPr>
                <a:spLocks noGrp="1" noRot="1" noChangeAspect="1" noMove="1" noResize="1" noEditPoints="1" noAdjustHandles="1" noChangeArrowheads="1" noChangeShapeType="1" noTextEdit="1"/>
              </p:cNvSpPr>
              <p:nvPr>
                <p:ph idx="1"/>
              </p:nvPr>
            </p:nvSpPr>
            <p:spPr>
              <a:xfrm>
                <a:off x="838200" y="1611617"/>
                <a:ext cx="10515600" cy="4351338"/>
              </a:xfrm>
              <a:blipFill>
                <a:blip r:embed="rId2"/>
                <a:stretch>
                  <a:fillRect l="-1206" t="-3779"/>
                </a:stretch>
              </a:blipFill>
            </p:spPr>
            <p:txBody>
              <a:bodyPr/>
              <a:lstStyle/>
              <a:p>
                <a:r>
                  <a:rPr lang="zh-CN" altLang="en-US">
                    <a:noFill/>
                  </a:rPr>
                  <a:t> </a:t>
                </a:r>
              </a:p>
            </p:txBody>
          </p:sp>
        </mc:Fallback>
      </mc:AlternateContent>
      <p:sp>
        <p:nvSpPr>
          <p:cNvPr id="4" name="Title 5">
            <a:extLst>
              <a:ext uri="{FF2B5EF4-FFF2-40B4-BE49-F238E27FC236}">
                <a16:creationId xmlns:a16="http://schemas.microsoft.com/office/drawing/2014/main" id="{83E7ADFF-5D36-F747-B57C-102C179E417F}"/>
              </a:ext>
            </a:extLst>
          </p:cNvPr>
          <p:cNvSpPr txBox="1">
            <a:spLocks/>
          </p:cNvSpPr>
          <p:nvPr/>
        </p:nvSpPr>
        <p:spPr>
          <a:xfrm>
            <a:off x="838200" y="318472"/>
            <a:ext cx="9929327" cy="644525"/>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zh-CN" dirty="0"/>
              <a:t>Outline</a:t>
            </a:r>
            <a:endParaRPr lang="en-US" dirty="0"/>
          </a:p>
        </p:txBody>
      </p:sp>
    </p:spTree>
    <p:extLst>
      <p:ext uri="{BB962C8B-B14F-4D97-AF65-F5344CB8AC3E}">
        <p14:creationId xmlns:p14="http://schemas.microsoft.com/office/powerpoint/2010/main" val="1521217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931545" y="1701800"/>
            <a:ext cx="5737225" cy="738505"/>
          </a:xfrm>
          <a:prstGeom prst="rect">
            <a:avLst/>
          </a:prstGeom>
        </p:spPr>
      </p:pic>
      <p:cxnSp>
        <p:nvCxnSpPr>
          <p:cNvPr id="7" name="Straight Arrow Connector 6"/>
          <p:cNvCxnSpPr/>
          <p:nvPr/>
        </p:nvCxnSpPr>
        <p:spPr>
          <a:xfrm flipV="1">
            <a:off x="3079750" y="2301240"/>
            <a:ext cx="0" cy="328295"/>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pic>
        <p:nvPicPr>
          <p:cNvPr id="12" name="Content Placeholder 3"/>
          <p:cNvPicPr>
            <a:picLocks noChangeAspect="1"/>
          </p:cNvPicPr>
          <p:nvPr/>
        </p:nvPicPr>
        <p:blipFill>
          <a:blip r:embed="rId3"/>
          <a:stretch>
            <a:fillRect/>
          </a:stretch>
        </p:blipFill>
        <p:spPr>
          <a:xfrm>
            <a:off x="7560310" y="3210560"/>
            <a:ext cx="4457700" cy="830580"/>
          </a:xfrm>
          <a:prstGeom prst="rect">
            <a:avLst/>
          </a:prstGeom>
        </p:spPr>
      </p:pic>
      <p:pic>
        <p:nvPicPr>
          <p:cNvPr id="13" name="Picture 12"/>
          <p:cNvPicPr>
            <a:picLocks noChangeAspect="1"/>
          </p:cNvPicPr>
          <p:nvPr/>
        </p:nvPicPr>
        <p:blipFill>
          <a:blip r:embed="rId4"/>
          <a:stretch>
            <a:fillRect/>
          </a:stretch>
        </p:blipFill>
        <p:spPr>
          <a:xfrm>
            <a:off x="4711700" y="3210560"/>
            <a:ext cx="2613660" cy="731520"/>
          </a:xfrm>
          <a:prstGeom prst="rect">
            <a:avLst/>
          </a:prstGeom>
        </p:spPr>
      </p:pic>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a:t>
            </a:r>
            <a:r>
              <a:rPr lang="en-US">
                <a:sym typeface="+mn-ea"/>
              </a:rPr>
              <a:t>Cosmic Birefrigence from Early Dark Energy</a:t>
            </a:r>
            <a:endParaRPr lang="en-US"/>
          </a:p>
        </p:txBody>
      </p:sp>
      <p:sp>
        <p:nvSpPr>
          <p:cNvPr id="15" name="Text Box 14"/>
          <p:cNvSpPr txBox="1"/>
          <p:nvPr/>
        </p:nvSpPr>
        <p:spPr>
          <a:xfrm>
            <a:off x="838200" y="1042035"/>
            <a:ext cx="7270750" cy="521970"/>
          </a:xfrm>
          <a:prstGeom prst="rect">
            <a:avLst/>
          </a:prstGeom>
          <a:noFill/>
        </p:spPr>
        <p:txBody>
          <a:bodyPr wrap="square" rtlCol="0">
            <a:spAutoFit/>
          </a:bodyPr>
          <a:lstStyle/>
          <a:p>
            <a:r>
              <a:rPr lang="en-US" sz="2800"/>
              <a:t>The pseudoscalar fields of early dark energy</a:t>
            </a:r>
          </a:p>
        </p:txBody>
      </p:sp>
      <p:sp>
        <p:nvSpPr>
          <p:cNvPr id="16" name="Text Box 15"/>
          <p:cNvSpPr txBox="1"/>
          <p:nvPr/>
        </p:nvSpPr>
        <p:spPr>
          <a:xfrm>
            <a:off x="1057275" y="4902835"/>
            <a:ext cx="2602230" cy="645160"/>
          </a:xfrm>
          <a:prstGeom prst="rect">
            <a:avLst/>
          </a:prstGeom>
          <a:noFill/>
        </p:spPr>
        <p:txBody>
          <a:bodyPr wrap="square" rtlCol="0">
            <a:spAutoFit/>
          </a:bodyPr>
          <a:lstStyle/>
          <a:p>
            <a:r>
              <a:rPr lang="en-US"/>
              <a:t>V. Poulin </a:t>
            </a:r>
            <a:r>
              <a:rPr lang="en-US">
                <a:sym typeface="+mn-ea"/>
              </a:rPr>
              <a:t>et al. (2018)</a:t>
            </a:r>
            <a:endParaRPr lang="en-US"/>
          </a:p>
          <a:p>
            <a:endParaRPr lang="en-US"/>
          </a:p>
        </p:txBody>
      </p:sp>
      <p:sp>
        <p:nvSpPr>
          <p:cNvPr id="17" name="Text Box 16"/>
          <p:cNvSpPr txBox="1"/>
          <p:nvPr/>
        </p:nvSpPr>
        <p:spPr>
          <a:xfrm>
            <a:off x="8462010" y="4902835"/>
            <a:ext cx="2479675" cy="368300"/>
          </a:xfrm>
          <a:prstGeom prst="rect">
            <a:avLst/>
          </a:prstGeom>
          <a:noFill/>
        </p:spPr>
        <p:txBody>
          <a:bodyPr wrap="square" rtlCol="0">
            <a:spAutoFit/>
          </a:bodyPr>
          <a:lstStyle/>
          <a:p>
            <a:r>
              <a:rPr lang="en-US"/>
              <a:t>M. Braglia et al. (2020)</a:t>
            </a:r>
          </a:p>
        </p:txBody>
      </p:sp>
      <p:sp>
        <p:nvSpPr>
          <p:cNvPr id="18" name="Text Box 17"/>
          <p:cNvSpPr txBox="1"/>
          <p:nvPr/>
        </p:nvSpPr>
        <p:spPr>
          <a:xfrm>
            <a:off x="4819015" y="4902835"/>
            <a:ext cx="2399030" cy="368300"/>
          </a:xfrm>
          <a:prstGeom prst="rect">
            <a:avLst/>
          </a:prstGeom>
          <a:noFill/>
        </p:spPr>
        <p:txBody>
          <a:bodyPr wrap="square" rtlCol="0">
            <a:spAutoFit/>
          </a:bodyPr>
          <a:lstStyle/>
          <a:p>
            <a:r>
              <a:rPr lang="en-US"/>
              <a:t>P. Agrawal et al.(2019)</a:t>
            </a:r>
          </a:p>
        </p:txBody>
      </p:sp>
      <p:sp>
        <p:nvSpPr>
          <p:cNvPr id="2" name="Text Box 1"/>
          <p:cNvSpPr txBox="1"/>
          <p:nvPr/>
        </p:nvSpPr>
        <p:spPr>
          <a:xfrm>
            <a:off x="838200" y="4159885"/>
            <a:ext cx="11137265" cy="460375"/>
          </a:xfrm>
          <a:prstGeom prst="rect">
            <a:avLst/>
          </a:prstGeom>
          <a:noFill/>
        </p:spPr>
        <p:txBody>
          <a:bodyPr wrap="square" rtlCol="0">
            <a:spAutoFit/>
          </a:bodyPr>
          <a:lstStyle/>
          <a:p>
            <a:r>
              <a:rPr lang="en-US" sz="2400" dirty="0">
                <a:solidFill>
                  <a:srgbClr val="00B0F0"/>
                </a:solidFill>
              </a:rPr>
              <a:t>Early Dark Energy model</a:t>
            </a:r>
            <a:r>
              <a:rPr lang="en-US" dirty="0"/>
              <a:t> </a:t>
            </a:r>
            <a:r>
              <a:rPr lang="en-US" sz="2400" dirty="0"/>
              <a:t>            </a:t>
            </a:r>
            <a:r>
              <a:rPr lang="en-US" sz="2400" dirty="0">
                <a:gradFill>
                  <a:gsLst>
                    <a:gs pos="0">
                      <a:srgbClr val="E30000"/>
                    </a:gs>
                    <a:gs pos="100000">
                      <a:srgbClr val="760303"/>
                    </a:gs>
                  </a:gsLst>
                  <a:lin scaled="0"/>
                </a:gradFill>
              </a:rPr>
              <a:t>Rock ‘n’ Roll model</a:t>
            </a:r>
            <a:r>
              <a:rPr lang="en-US" sz="2400" dirty="0"/>
              <a:t>                  </a:t>
            </a:r>
            <a:r>
              <a:rPr lang="en-US" sz="2400" dirty="0">
                <a:gradFill>
                  <a:gsLst>
                    <a:gs pos="0">
                      <a:srgbClr val="14CD68"/>
                    </a:gs>
                    <a:gs pos="100000">
                      <a:srgbClr val="0B6E38"/>
                    </a:gs>
                  </a:gsLst>
                  <a:lin scaled="0"/>
                </a:gradFill>
              </a:rPr>
              <a:t>    -attractor model</a:t>
            </a:r>
            <a:r>
              <a:rPr lang="en-US" sz="2400" dirty="0"/>
              <a:t>            </a:t>
            </a:r>
          </a:p>
        </p:txBody>
      </p:sp>
      <p:pic>
        <p:nvPicPr>
          <p:cNvPr id="3" name="2384804F-3998-4D57-9195-F3826E402611-1" descr="wpp"/>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0570" y="4324985"/>
            <a:ext cx="260350" cy="184150"/>
          </a:xfrm>
          <a:prstGeom prst="rect">
            <a:avLst/>
          </a:prstGeom>
        </p:spPr>
      </p:pic>
      <p:pic>
        <p:nvPicPr>
          <p:cNvPr id="5" name="Content Placeholder 2"/>
          <p:cNvPicPr>
            <a:picLocks noChangeAspect="1"/>
          </p:cNvPicPr>
          <p:nvPr/>
        </p:nvPicPr>
        <p:blipFill>
          <a:blip r:embed="rId7"/>
          <a:stretch>
            <a:fillRect/>
          </a:stretch>
        </p:blipFill>
        <p:spPr>
          <a:xfrm>
            <a:off x="703580" y="3272790"/>
            <a:ext cx="3434715" cy="546100"/>
          </a:xfrm>
          <a:prstGeom prst="rect">
            <a:avLst/>
          </a:prstGeom>
        </p:spPr>
      </p:pic>
      <p:pic>
        <p:nvPicPr>
          <p:cNvPr id="9" name="Content Placeholder 8"/>
          <p:cNvPicPr>
            <a:picLocks noGrp="1" noChangeAspect="1"/>
          </p:cNvPicPr>
          <p:nvPr>
            <p:ph sz="half" idx="2"/>
          </p:nvPr>
        </p:nvPicPr>
        <p:blipFill>
          <a:blip r:embed="rId8"/>
          <a:stretch>
            <a:fillRect/>
          </a:stretch>
        </p:blipFill>
        <p:spPr>
          <a:xfrm>
            <a:off x="931545" y="3572510"/>
            <a:ext cx="160020" cy="106680"/>
          </a:xfrm>
          <a:prstGeom prst="rect">
            <a:avLst/>
          </a:prstGeom>
        </p:spPr>
      </p:pic>
      <p:sp>
        <p:nvSpPr>
          <p:cNvPr id="6" name="Text Box 5"/>
          <p:cNvSpPr txBox="1"/>
          <p:nvPr/>
        </p:nvSpPr>
        <p:spPr>
          <a:xfrm>
            <a:off x="772886" y="3545840"/>
            <a:ext cx="1032510" cy="230832"/>
          </a:xfrm>
          <a:prstGeom prst="rect">
            <a:avLst/>
          </a:prstGeom>
          <a:noFill/>
        </p:spPr>
        <p:txBody>
          <a:bodyPr wrap="square" rtlCol="0">
            <a:spAutoFit/>
          </a:bodyPr>
          <a:lstStyle/>
          <a:p>
            <a:r>
              <a:rPr lang="en-US" sz="900" dirty="0">
                <a:latin typeface="Bell MT" panose="02020503060305020303" charset="0"/>
                <a:cs typeface="Bell MT" panose="02020503060305020303" charset="0"/>
              </a:rPr>
              <a:t>EDE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838200" y="1701165"/>
            <a:ext cx="5737225" cy="738505"/>
          </a:xfrm>
          <a:prstGeom prst="rect">
            <a:avLst/>
          </a:prstGeom>
        </p:spPr>
      </p:pic>
      <p:pic>
        <p:nvPicPr>
          <p:cNvPr id="12" name="Content Placeholder 3"/>
          <p:cNvPicPr>
            <a:picLocks noChangeAspect="1"/>
          </p:cNvPicPr>
          <p:nvPr/>
        </p:nvPicPr>
        <p:blipFill>
          <a:blip r:embed="rId3"/>
          <a:stretch>
            <a:fillRect/>
          </a:stretch>
        </p:blipFill>
        <p:spPr>
          <a:xfrm>
            <a:off x="7458616" y="2379910"/>
            <a:ext cx="4457700" cy="830580"/>
          </a:xfrm>
          <a:prstGeom prst="rect">
            <a:avLst/>
          </a:prstGeom>
        </p:spPr>
      </p:pic>
      <p:pic>
        <p:nvPicPr>
          <p:cNvPr id="13" name="Picture 12"/>
          <p:cNvPicPr>
            <a:picLocks noChangeAspect="1"/>
          </p:cNvPicPr>
          <p:nvPr/>
        </p:nvPicPr>
        <p:blipFill>
          <a:blip r:embed="rId4"/>
          <a:stretch>
            <a:fillRect/>
          </a:stretch>
        </p:blipFill>
        <p:spPr>
          <a:xfrm>
            <a:off x="4450080" y="2497933"/>
            <a:ext cx="2613660" cy="731520"/>
          </a:xfrm>
          <a:prstGeom prst="rect">
            <a:avLst/>
          </a:prstGeom>
        </p:spPr>
      </p:pic>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dirty="0"/>
              <a:t>   </a:t>
            </a:r>
            <a:r>
              <a:rPr lang="en-US" dirty="0">
                <a:sym typeface="+mn-ea"/>
              </a:rPr>
              <a:t>Cosmic Birefringence from Early Dark Energy</a:t>
            </a:r>
            <a:endParaRPr lang="en-US" dirty="0"/>
          </a:p>
        </p:txBody>
      </p:sp>
      <p:sp>
        <p:nvSpPr>
          <p:cNvPr id="15" name="Text Box 14"/>
          <p:cNvSpPr txBox="1"/>
          <p:nvPr/>
        </p:nvSpPr>
        <p:spPr>
          <a:xfrm>
            <a:off x="762635" y="1042035"/>
            <a:ext cx="7346315" cy="521970"/>
          </a:xfrm>
          <a:prstGeom prst="rect">
            <a:avLst/>
          </a:prstGeom>
          <a:noFill/>
        </p:spPr>
        <p:txBody>
          <a:bodyPr wrap="square" rtlCol="0">
            <a:spAutoFit/>
          </a:bodyPr>
          <a:lstStyle/>
          <a:p>
            <a:r>
              <a:rPr lang="en-US" sz="2800"/>
              <a:t>The pseudoscalar fields of early dark energy</a:t>
            </a:r>
          </a:p>
        </p:txBody>
      </p:sp>
      <p:cxnSp>
        <p:nvCxnSpPr>
          <p:cNvPr id="22" name="Straight Arrow Connector 21"/>
          <p:cNvCxnSpPr/>
          <p:nvPr/>
        </p:nvCxnSpPr>
        <p:spPr>
          <a:xfrm flipV="1">
            <a:off x="3014980" y="2355850"/>
            <a:ext cx="0" cy="328295"/>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pic>
        <p:nvPicPr>
          <p:cNvPr id="23" name="Picture 22"/>
          <p:cNvPicPr>
            <a:picLocks noChangeAspect="1"/>
          </p:cNvPicPr>
          <p:nvPr/>
        </p:nvPicPr>
        <p:blipFill>
          <a:blip r:embed="rId5"/>
          <a:stretch>
            <a:fillRect/>
          </a:stretch>
        </p:blipFill>
        <p:spPr>
          <a:xfrm>
            <a:off x="511176" y="3455633"/>
            <a:ext cx="5093970" cy="3348990"/>
          </a:xfrm>
          <a:prstGeom prst="rect">
            <a:avLst/>
          </a:prstGeom>
        </p:spPr>
      </p:pic>
      <p:pic>
        <p:nvPicPr>
          <p:cNvPr id="5" name="Content Placeholder 2"/>
          <p:cNvPicPr>
            <a:picLocks noChangeAspect="1"/>
          </p:cNvPicPr>
          <p:nvPr/>
        </p:nvPicPr>
        <p:blipFill>
          <a:blip r:embed="rId6"/>
          <a:stretch>
            <a:fillRect/>
          </a:stretch>
        </p:blipFill>
        <p:spPr>
          <a:xfrm>
            <a:off x="681767" y="2541387"/>
            <a:ext cx="3434715" cy="546100"/>
          </a:xfrm>
          <a:prstGeom prst="rect">
            <a:avLst/>
          </a:prstGeom>
        </p:spPr>
      </p:pic>
      <p:pic>
        <p:nvPicPr>
          <p:cNvPr id="3" name="Content Placeholder 2"/>
          <p:cNvPicPr>
            <a:picLocks noGrp="1" noChangeAspect="1"/>
          </p:cNvPicPr>
          <p:nvPr>
            <p:ph sz="half" idx="2"/>
          </p:nvPr>
        </p:nvPicPr>
        <p:blipFill>
          <a:blip r:embed="rId7"/>
          <a:stretch>
            <a:fillRect/>
          </a:stretch>
        </p:blipFill>
        <p:spPr>
          <a:xfrm>
            <a:off x="927100" y="3020695"/>
            <a:ext cx="91440" cy="167640"/>
          </a:xfrm>
          <a:prstGeom prst="rect">
            <a:avLst/>
          </a:prstGeom>
        </p:spPr>
      </p:pic>
      <p:sp>
        <p:nvSpPr>
          <p:cNvPr id="6" name="Text Box 5"/>
          <p:cNvSpPr txBox="1"/>
          <p:nvPr/>
        </p:nvSpPr>
        <p:spPr>
          <a:xfrm>
            <a:off x="762635" y="2805539"/>
            <a:ext cx="1032510" cy="275590"/>
          </a:xfrm>
          <a:prstGeom prst="rect">
            <a:avLst/>
          </a:prstGeom>
          <a:noFill/>
        </p:spPr>
        <p:txBody>
          <a:bodyPr wrap="square" rtlCol="0">
            <a:spAutoFit/>
          </a:bodyPr>
          <a:lstStyle/>
          <a:p>
            <a:r>
              <a:rPr lang="en-US" sz="1200" dirty="0">
                <a:latin typeface="Bell MT" panose="02020503060305020303" charset="0"/>
                <a:cs typeface="Bell MT" panose="02020503060305020303" charset="0"/>
              </a:rPr>
              <a:t>EDE</a:t>
            </a:r>
          </a:p>
        </p:txBody>
      </p:sp>
      <p:pic>
        <p:nvPicPr>
          <p:cNvPr id="14" name="Picture 18">
            <a:extLst>
              <a:ext uri="{FF2B5EF4-FFF2-40B4-BE49-F238E27FC236}">
                <a16:creationId xmlns:a16="http://schemas.microsoft.com/office/drawing/2014/main" id="{FCC92484-D94C-2244-87D7-282CDD22F2BD}"/>
              </a:ext>
            </a:extLst>
          </p:cNvPr>
          <p:cNvPicPr>
            <a:picLocks noChangeAspect="1"/>
          </p:cNvPicPr>
          <p:nvPr/>
        </p:nvPicPr>
        <p:blipFill>
          <a:blip r:embed="rId8"/>
          <a:stretch>
            <a:fillRect/>
          </a:stretch>
        </p:blipFill>
        <p:spPr>
          <a:xfrm>
            <a:off x="6586855" y="3509010"/>
            <a:ext cx="5097780" cy="3351530"/>
          </a:xfrm>
          <a:prstGeom prst="rect">
            <a:avLst/>
          </a:prstGeom>
        </p:spPr>
      </p:pic>
      <p:pic>
        <p:nvPicPr>
          <p:cNvPr id="16" name="Picture 20">
            <a:extLst>
              <a:ext uri="{FF2B5EF4-FFF2-40B4-BE49-F238E27FC236}">
                <a16:creationId xmlns:a16="http://schemas.microsoft.com/office/drawing/2014/main" id="{76E8AA0A-F3D2-B04A-A07C-8A2369FB273E}"/>
              </a:ext>
            </a:extLst>
          </p:cNvPr>
          <p:cNvPicPr>
            <a:picLocks noChangeAspect="1"/>
          </p:cNvPicPr>
          <p:nvPr/>
        </p:nvPicPr>
        <p:blipFill>
          <a:blip r:embed="rId9"/>
          <a:stretch>
            <a:fillRect/>
          </a:stretch>
        </p:blipFill>
        <p:spPr>
          <a:xfrm>
            <a:off x="10065199" y="3278588"/>
            <a:ext cx="1723390" cy="251731"/>
          </a:xfrm>
          <a:prstGeom prst="rect">
            <a:avLst/>
          </a:prstGeom>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F4F3BCE3-B94C-D24A-BAA8-B7AD219B49C3}"/>
                  </a:ext>
                </a:extLst>
              </p:cNvPr>
              <p:cNvSpPr txBox="1"/>
              <p:nvPr/>
            </p:nvSpPr>
            <p:spPr>
              <a:xfrm>
                <a:off x="3155149" y="3132192"/>
                <a:ext cx="9000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𝜃</m:t>
                      </m:r>
                      <m:r>
                        <a:rPr kumimoji="1" lang="en-US" altLang="zh-CN" i="1" smtClean="0">
                          <a:latin typeface="Cambria Math" panose="02040503050406030204" pitchFamily="18" charset="0"/>
                          <a:ea typeface="Cambria Math" panose="02040503050406030204" pitchFamily="18" charset="0"/>
                        </a:rPr>
                        <m:t>=</m:t>
                      </m:r>
                      <m:r>
                        <a:rPr kumimoji="1" lang="en-US" altLang="zh-CN" i="1" smtClean="0">
                          <a:latin typeface="Cambria Math" panose="02040503050406030204" pitchFamily="18" charset="0"/>
                          <a:ea typeface="Cambria Math" panose="02040503050406030204" pitchFamily="18" charset="0"/>
                        </a:rPr>
                        <m:t>𝜙</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𝑓</m:t>
                      </m:r>
                    </m:oMath>
                  </m:oMathPara>
                </a14:m>
                <a:endParaRPr kumimoji="1" lang="zh-CN" altLang="en-US" dirty="0"/>
              </a:p>
            </p:txBody>
          </p:sp>
        </mc:Choice>
        <mc:Fallback xmlns="">
          <p:sp>
            <p:nvSpPr>
              <p:cNvPr id="2" name="文本框 1">
                <a:extLst>
                  <a:ext uri="{FF2B5EF4-FFF2-40B4-BE49-F238E27FC236}">
                    <a16:creationId xmlns:a16="http://schemas.microsoft.com/office/drawing/2014/main" id="{F4F3BCE3-B94C-D24A-BAA8-B7AD219B49C3}"/>
                  </a:ext>
                </a:extLst>
              </p:cNvPr>
              <p:cNvSpPr txBox="1">
                <a:spLocks noRot="1" noChangeAspect="1" noMove="1" noResize="1" noEditPoints="1" noAdjustHandles="1" noChangeArrowheads="1" noChangeShapeType="1" noTextEdit="1"/>
              </p:cNvSpPr>
              <p:nvPr/>
            </p:nvSpPr>
            <p:spPr>
              <a:xfrm>
                <a:off x="3155149" y="3132192"/>
                <a:ext cx="900055" cy="276999"/>
              </a:xfrm>
              <a:prstGeom prst="rect">
                <a:avLst/>
              </a:prstGeom>
              <a:blipFill>
                <a:blip r:embed="rId10"/>
                <a:stretch>
                  <a:fillRect l="-4167" r="-6944" b="-363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946E066-3466-104B-9ADD-F081DC623725}"/>
                  </a:ext>
                </a:extLst>
              </p:cNvPr>
              <p:cNvSpPr txBox="1"/>
              <p:nvPr/>
            </p:nvSpPr>
            <p:spPr>
              <a:xfrm>
                <a:off x="5777793" y="3210490"/>
                <a:ext cx="113075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𝜃</m:t>
                      </m:r>
                      <m:r>
                        <a:rPr kumimoji="1" lang="en-US" altLang="zh-CN" i="1" smtClean="0">
                          <a:latin typeface="Cambria Math" panose="02040503050406030204" pitchFamily="18" charset="0"/>
                          <a:ea typeface="Cambria Math" panose="02040503050406030204" pitchFamily="18" charset="0"/>
                        </a:rPr>
                        <m:t>=</m:t>
                      </m:r>
                      <m:r>
                        <a:rPr kumimoji="1" lang="en-US" altLang="zh-CN" i="1" smtClean="0">
                          <a:latin typeface="Cambria Math" panose="02040503050406030204" pitchFamily="18" charset="0"/>
                          <a:ea typeface="Cambria Math" panose="02040503050406030204" pitchFamily="18" charset="0"/>
                        </a:rPr>
                        <m:t>𝜙</m:t>
                      </m:r>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𝑀</m:t>
                          </m:r>
                        </m:e>
                        <m:sub>
                          <m:r>
                            <a:rPr kumimoji="1" lang="en-US" altLang="zh-CN" b="0" i="1" smtClean="0">
                              <a:latin typeface="Cambria Math" panose="02040503050406030204" pitchFamily="18" charset="0"/>
                              <a:ea typeface="Cambria Math" panose="02040503050406030204" pitchFamily="18" charset="0"/>
                            </a:rPr>
                            <m:t>𝑝𝑙</m:t>
                          </m:r>
                        </m:sub>
                      </m:sSub>
                    </m:oMath>
                  </m:oMathPara>
                </a14:m>
                <a:endParaRPr kumimoji="1" lang="zh-CN" altLang="en-US" dirty="0"/>
              </a:p>
            </p:txBody>
          </p:sp>
        </mc:Choice>
        <mc:Fallback xmlns="">
          <p:sp>
            <p:nvSpPr>
              <p:cNvPr id="17" name="文本框 16">
                <a:extLst>
                  <a:ext uri="{FF2B5EF4-FFF2-40B4-BE49-F238E27FC236}">
                    <a16:creationId xmlns:a16="http://schemas.microsoft.com/office/drawing/2014/main" id="{0946E066-3466-104B-9ADD-F081DC623725}"/>
                  </a:ext>
                </a:extLst>
              </p:cNvPr>
              <p:cNvSpPr txBox="1">
                <a:spLocks noRot="1" noChangeAspect="1" noMove="1" noResize="1" noEditPoints="1" noAdjustHandles="1" noChangeArrowheads="1" noChangeShapeType="1" noTextEdit="1"/>
              </p:cNvSpPr>
              <p:nvPr/>
            </p:nvSpPr>
            <p:spPr>
              <a:xfrm>
                <a:off x="5777793" y="3210490"/>
                <a:ext cx="1130759" cy="298415"/>
              </a:xfrm>
              <a:prstGeom prst="rect">
                <a:avLst/>
              </a:prstGeom>
              <a:blipFill>
                <a:blip r:embed="rId11"/>
                <a:stretch>
                  <a:fillRect l="-3333" r="-2222" b="-2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18339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228090" y="1640840"/>
            <a:ext cx="4457700" cy="830580"/>
          </a:xfrm>
          <a:prstGeom prst="rect">
            <a:avLst/>
          </a:prstGeom>
        </p:spPr>
      </p:pic>
      <p:pic>
        <p:nvPicPr>
          <p:cNvPr id="5" name="Content Placeholder 4"/>
          <p:cNvPicPr>
            <a:picLocks noGrp="1" noChangeAspect="1"/>
          </p:cNvPicPr>
          <p:nvPr>
            <p:ph sz="half" idx="2"/>
          </p:nvPr>
        </p:nvPicPr>
        <p:blipFill>
          <a:blip r:embed="rId3"/>
          <a:stretch>
            <a:fillRect/>
          </a:stretch>
        </p:blipFill>
        <p:spPr>
          <a:xfrm>
            <a:off x="6889027" y="950595"/>
            <a:ext cx="4511040" cy="3284220"/>
          </a:xfrm>
          <a:prstGeom prst="rect">
            <a:avLst/>
          </a:prstGeom>
        </p:spPr>
      </p:pic>
      <p:pic>
        <p:nvPicPr>
          <p:cNvPr id="6" name="Picture 5"/>
          <p:cNvPicPr>
            <a:picLocks noChangeAspect="1"/>
          </p:cNvPicPr>
          <p:nvPr/>
        </p:nvPicPr>
        <p:blipFill>
          <a:blip r:embed="rId4"/>
          <a:stretch>
            <a:fillRect/>
          </a:stretch>
        </p:blipFill>
        <p:spPr>
          <a:xfrm>
            <a:off x="437515" y="4297680"/>
            <a:ext cx="11148060" cy="2560320"/>
          </a:xfrm>
          <a:prstGeom prst="rect">
            <a:avLst/>
          </a:prstGeom>
        </p:spPr>
      </p:pic>
      <p:pic>
        <p:nvPicPr>
          <p:cNvPr id="7" name="Picture 6"/>
          <p:cNvPicPr>
            <a:picLocks noChangeAspect="1"/>
          </p:cNvPicPr>
          <p:nvPr/>
        </p:nvPicPr>
        <p:blipFill>
          <a:blip r:embed="rId5"/>
          <a:stretch>
            <a:fillRect/>
          </a:stretch>
        </p:blipFill>
        <p:spPr>
          <a:xfrm>
            <a:off x="1228090" y="2787650"/>
            <a:ext cx="1965960" cy="662940"/>
          </a:xfrm>
          <a:prstGeom prst="rect">
            <a:avLst/>
          </a:prstGeom>
        </p:spPr>
      </p:pic>
      <p:sp>
        <p:nvSpPr>
          <p:cNvPr id="3" name="Title 1">
            <a:extLst>
              <a:ext uri="{FF2B5EF4-FFF2-40B4-BE49-F238E27FC236}">
                <a16:creationId xmlns:a16="http://schemas.microsoft.com/office/drawing/2014/main" id="{DC666C34-0524-7512-FC1F-FABB9175A972}"/>
              </a:ext>
            </a:extLst>
          </p:cNvPr>
          <p:cNvSpPr>
            <a:spLocks noGrp="1"/>
          </p:cNvSpPr>
          <p:nvPr/>
        </p:nvSpPr>
        <p:spPr>
          <a:xfrm>
            <a:off x="838200" y="-3365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dirty="0"/>
              <a:t>   </a:t>
            </a:r>
            <a:r>
              <a:rPr lang="en-US" altLang="zh-CN" dirty="0"/>
              <a:t>Early Dark Energy from </a:t>
            </a:r>
            <a:r>
              <a:rPr lang="zh-CN" altLang="en-US" dirty="0"/>
              <a:t>   </a:t>
            </a:r>
            <a:r>
              <a:rPr lang="en-US" altLang="zh-CN" dirty="0"/>
              <a:t>-attractors</a:t>
            </a:r>
            <a:endParaRPr lang="en-US" dirty="0"/>
          </a:p>
        </p:txBody>
      </p:sp>
      <p:pic>
        <p:nvPicPr>
          <p:cNvPr id="8" name="2384804F-3998-4D57-9195-F3826E402611-1" descr="wpp">
            <a:extLst>
              <a:ext uri="{FF2B5EF4-FFF2-40B4-BE49-F238E27FC236}">
                <a16:creationId xmlns:a16="http://schemas.microsoft.com/office/drawing/2014/main" id="{2AC36F01-87DF-894C-BB5B-87199D1D52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6578" y="200710"/>
            <a:ext cx="340181" cy="22462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838200" y="3645535"/>
            <a:ext cx="4777740" cy="3106420"/>
          </a:xfrm>
          <a:prstGeom prst="rect">
            <a:avLst/>
          </a:prstGeom>
        </p:spPr>
      </p:pic>
      <p:pic>
        <p:nvPicPr>
          <p:cNvPr id="5" name="Content Placeholder 4"/>
          <p:cNvPicPr>
            <a:picLocks noGrp="1" noChangeAspect="1"/>
          </p:cNvPicPr>
          <p:nvPr>
            <p:ph sz="half" idx="2"/>
          </p:nvPr>
        </p:nvPicPr>
        <p:blipFill>
          <a:blip r:embed="rId3"/>
          <a:stretch>
            <a:fillRect/>
          </a:stretch>
        </p:blipFill>
        <p:spPr>
          <a:xfrm>
            <a:off x="6285230" y="3547745"/>
            <a:ext cx="4871720" cy="3230880"/>
          </a:xfrm>
          <a:prstGeom prst="rect">
            <a:avLst/>
          </a:prstGeom>
        </p:spPr>
      </p:pic>
      <p:pic>
        <p:nvPicPr>
          <p:cNvPr id="6" name="Picture 5"/>
          <p:cNvPicPr>
            <a:picLocks noChangeAspect="1"/>
          </p:cNvPicPr>
          <p:nvPr/>
        </p:nvPicPr>
        <p:blipFill>
          <a:blip r:embed="rId4"/>
          <a:stretch>
            <a:fillRect/>
          </a:stretch>
        </p:blipFill>
        <p:spPr>
          <a:xfrm>
            <a:off x="1049655" y="2030095"/>
            <a:ext cx="2613660" cy="731520"/>
          </a:xfrm>
          <a:prstGeom prst="rect">
            <a:avLst/>
          </a:prstGeom>
        </p:spPr>
      </p:pic>
      <p:pic>
        <p:nvPicPr>
          <p:cNvPr id="7" name="Picture 6"/>
          <p:cNvPicPr>
            <a:picLocks noChangeAspect="1"/>
          </p:cNvPicPr>
          <p:nvPr/>
        </p:nvPicPr>
        <p:blipFill>
          <a:blip r:embed="rId5"/>
          <a:stretch>
            <a:fillRect/>
          </a:stretch>
        </p:blipFill>
        <p:spPr>
          <a:xfrm>
            <a:off x="5941060" y="228600"/>
            <a:ext cx="5159375" cy="3319145"/>
          </a:xfrm>
          <a:prstGeom prst="rect">
            <a:avLst/>
          </a:prstGeom>
        </p:spPr>
      </p:pic>
      <p:sp>
        <p:nvSpPr>
          <p:cNvPr id="9" name="Title 1">
            <a:extLst>
              <a:ext uri="{FF2B5EF4-FFF2-40B4-BE49-F238E27FC236}">
                <a16:creationId xmlns:a16="http://schemas.microsoft.com/office/drawing/2014/main" id="{00E339EF-DAFF-F512-904C-E860A1675766}"/>
              </a:ext>
            </a:extLst>
          </p:cNvPr>
          <p:cNvSpPr>
            <a:spLocks noGrp="1"/>
          </p:cNvSpPr>
          <p:nvPr/>
        </p:nvSpPr>
        <p:spPr>
          <a:xfrm>
            <a:off x="838200" y="-33655"/>
            <a:ext cx="510286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dirty="0"/>
              <a:t>   </a:t>
            </a:r>
            <a:r>
              <a:rPr lang="en-US" altLang="zh-CN" dirty="0"/>
              <a:t>Rock `n' Roll model</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Rock `n' Roll model              alpha-attractors</a:t>
            </a:r>
          </a:p>
        </p:txBody>
      </p:sp>
      <p:pic>
        <p:nvPicPr>
          <p:cNvPr id="5" name="Content Placeholder 4"/>
          <p:cNvPicPr>
            <a:picLocks noGrp="1" noChangeAspect="1"/>
          </p:cNvPicPr>
          <p:nvPr>
            <p:ph sz="half" idx="2"/>
          </p:nvPr>
        </p:nvPicPr>
        <p:blipFill>
          <a:blip r:embed="rId2"/>
          <a:stretch>
            <a:fillRect/>
          </a:stretch>
        </p:blipFill>
        <p:spPr>
          <a:xfrm>
            <a:off x="6595110" y="3245485"/>
            <a:ext cx="4871720" cy="3230880"/>
          </a:xfrm>
          <a:prstGeom prst="rect">
            <a:avLst/>
          </a:prstGeom>
        </p:spPr>
      </p:pic>
      <p:pic>
        <p:nvPicPr>
          <p:cNvPr id="6" name="Picture 5"/>
          <p:cNvPicPr>
            <a:picLocks noChangeAspect="1"/>
          </p:cNvPicPr>
          <p:nvPr/>
        </p:nvPicPr>
        <p:blipFill>
          <a:blip r:embed="rId3"/>
          <a:stretch>
            <a:fillRect/>
          </a:stretch>
        </p:blipFill>
        <p:spPr>
          <a:xfrm>
            <a:off x="1049655" y="2030095"/>
            <a:ext cx="2613660" cy="731520"/>
          </a:xfrm>
          <a:prstGeom prst="rect">
            <a:avLst/>
          </a:prstGeom>
        </p:spPr>
      </p:pic>
      <p:pic>
        <p:nvPicPr>
          <p:cNvPr id="3" name="Content Placeholder 3"/>
          <p:cNvPicPr>
            <a:picLocks noChangeAspect="1"/>
          </p:cNvPicPr>
          <p:nvPr/>
        </p:nvPicPr>
        <p:blipFill>
          <a:blip r:embed="rId4"/>
          <a:stretch>
            <a:fillRect/>
          </a:stretch>
        </p:blipFill>
        <p:spPr>
          <a:xfrm>
            <a:off x="367667" y="3358074"/>
            <a:ext cx="6156960" cy="2987040"/>
          </a:xfrm>
          <a:prstGeom prst="rect">
            <a:avLst/>
          </a:prstGeom>
        </p:spPr>
      </p:pic>
      <p:pic>
        <p:nvPicPr>
          <p:cNvPr id="7" name="Content Placeholder 3"/>
          <p:cNvPicPr>
            <a:picLocks noChangeAspect="1"/>
          </p:cNvPicPr>
          <p:nvPr/>
        </p:nvPicPr>
        <p:blipFill>
          <a:blip r:embed="rId5"/>
          <a:stretch>
            <a:fillRect/>
          </a:stretch>
        </p:blipFill>
        <p:spPr>
          <a:xfrm>
            <a:off x="7009130" y="2029460"/>
            <a:ext cx="4457700" cy="8305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847715" y="938530"/>
            <a:ext cx="5506085" cy="3602990"/>
          </a:xfrm>
          <a:prstGeom prst="rect">
            <a:avLst/>
          </a:prstGeom>
        </p:spPr>
      </p:pic>
      <p:pic>
        <p:nvPicPr>
          <p:cNvPr id="9" name="Picture 8"/>
          <p:cNvPicPr>
            <a:picLocks noChangeAspect="1"/>
          </p:cNvPicPr>
          <p:nvPr/>
        </p:nvPicPr>
        <p:blipFill>
          <a:blip r:embed="rId3"/>
          <a:stretch>
            <a:fillRect/>
          </a:stretch>
        </p:blipFill>
        <p:spPr>
          <a:xfrm>
            <a:off x="460375" y="977900"/>
            <a:ext cx="5288280" cy="3523615"/>
          </a:xfrm>
          <a:prstGeom prst="rect">
            <a:avLst/>
          </a:prstGeom>
        </p:spPr>
      </p:pic>
      <p:sp>
        <p:nvSpPr>
          <p:cNvPr id="12" name="Text Box 11"/>
          <p:cNvSpPr txBox="1"/>
          <p:nvPr/>
        </p:nvSpPr>
        <p:spPr>
          <a:xfrm>
            <a:off x="937895" y="4501515"/>
            <a:ext cx="2555240" cy="368300"/>
          </a:xfrm>
          <a:prstGeom prst="rect">
            <a:avLst/>
          </a:prstGeom>
          <a:noFill/>
        </p:spPr>
        <p:txBody>
          <a:bodyPr wrap="square" rtlCol="0">
            <a:spAutoFit/>
          </a:bodyPr>
          <a:lstStyle/>
          <a:p>
            <a:r>
              <a:rPr lang="en-US"/>
              <a:t>gM_Pl=1</a:t>
            </a:r>
          </a:p>
        </p:txBody>
      </p:sp>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a:t>
            </a:r>
            <a:r>
              <a:rPr lang="en-US">
                <a:sym typeface="+mn-ea"/>
              </a:rPr>
              <a:t>Difference in EE and EB power spectra</a:t>
            </a:r>
            <a:endParaRPr lang="en-US"/>
          </a:p>
        </p:txBody>
      </p:sp>
      <p:pic>
        <p:nvPicPr>
          <p:cNvPr id="2" name="Picture 1"/>
          <p:cNvPicPr>
            <a:picLocks noChangeAspect="1"/>
          </p:cNvPicPr>
          <p:nvPr/>
        </p:nvPicPr>
        <p:blipFill>
          <a:blip r:embed="rId4"/>
          <a:stretch>
            <a:fillRect/>
          </a:stretch>
        </p:blipFill>
        <p:spPr>
          <a:xfrm>
            <a:off x="3592195" y="4592320"/>
            <a:ext cx="4639945" cy="613410"/>
          </a:xfrm>
          <a:prstGeom prst="rect">
            <a:avLst/>
          </a:prstGeom>
        </p:spPr>
      </p:pic>
      <p:pic>
        <p:nvPicPr>
          <p:cNvPr id="3" name="Picture 2"/>
          <p:cNvPicPr>
            <a:picLocks noChangeAspect="1"/>
          </p:cNvPicPr>
          <p:nvPr/>
        </p:nvPicPr>
        <p:blipFill>
          <a:blip r:embed="rId5"/>
          <a:stretch>
            <a:fillRect/>
          </a:stretch>
        </p:blipFill>
        <p:spPr>
          <a:xfrm>
            <a:off x="1947545" y="5393690"/>
            <a:ext cx="7929245" cy="638810"/>
          </a:xfrm>
          <a:prstGeom prst="rect">
            <a:avLst/>
          </a:prstGeom>
        </p:spPr>
      </p:pic>
      <p:pic>
        <p:nvPicPr>
          <p:cNvPr id="4" name="Picture 3"/>
          <p:cNvPicPr>
            <a:picLocks noChangeAspect="1"/>
          </p:cNvPicPr>
          <p:nvPr/>
        </p:nvPicPr>
        <p:blipFill>
          <a:blip r:embed="rId6"/>
          <a:stretch>
            <a:fillRect/>
          </a:stretch>
        </p:blipFill>
        <p:spPr>
          <a:xfrm>
            <a:off x="3862070" y="6220460"/>
            <a:ext cx="4099560" cy="533400"/>
          </a:xfrm>
          <a:prstGeom prst="rect">
            <a:avLst/>
          </a:prstGeom>
        </p:spPr>
      </p:pic>
      <p:sp>
        <p:nvSpPr>
          <p:cNvPr id="7" name="Rounded Rectangle 6"/>
          <p:cNvSpPr/>
          <p:nvPr/>
        </p:nvSpPr>
        <p:spPr>
          <a:xfrm>
            <a:off x="8829675" y="5438775"/>
            <a:ext cx="938530" cy="479425"/>
          </a:xfrm>
          <a:prstGeom prst="roundRect">
            <a:avLst/>
          </a:prstGeom>
          <a:noFill/>
          <a:ln>
            <a:solidFill>
              <a:srgbClr val="C0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 Box 9"/>
          <p:cNvSpPr txBox="1"/>
          <p:nvPr/>
        </p:nvSpPr>
        <p:spPr>
          <a:xfrm>
            <a:off x="8829675" y="5918200"/>
            <a:ext cx="1981200" cy="368300"/>
          </a:xfrm>
          <a:prstGeom prst="rect">
            <a:avLst/>
          </a:prstGeom>
          <a:noFill/>
        </p:spPr>
        <p:txBody>
          <a:bodyPr wrap="square" rtlCol="0">
            <a:spAutoFit/>
          </a:bodyPr>
          <a:lstStyle/>
          <a:p>
            <a:r>
              <a:rPr lang="en-US">
                <a:solidFill>
                  <a:srgbClr val="C00000"/>
                </a:solidFill>
              </a:rPr>
              <a:t>new term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838200" y="1541780"/>
            <a:ext cx="10147935" cy="3302000"/>
          </a:xfrm>
          <a:prstGeom prst="rect">
            <a:avLst/>
          </a:prstGeom>
        </p:spPr>
      </p:pic>
      <p:pic>
        <p:nvPicPr>
          <p:cNvPr id="8" name="Picture 7"/>
          <p:cNvPicPr>
            <a:picLocks noChangeAspect="1"/>
          </p:cNvPicPr>
          <p:nvPr/>
        </p:nvPicPr>
        <p:blipFill>
          <a:blip r:embed="rId3"/>
          <a:stretch>
            <a:fillRect/>
          </a:stretch>
        </p:blipFill>
        <p:spPr>
          <a:xfrm>
            <a:off x="5951220" y="1515110"/>
            <a:ext cx="5506085" cy="3602990"/>
          </a:xfrm>
          <a:prstGeom prst="rect">
            <a:avLst/>
          </a:prstGeom>
        </p:spPr>
      </p:pic>
      <p:pic>
        <p:nvPicPr>
          <p:cNvPr id="9" name="Picture 8"/>
          <p:cNvPicPr>
            <a:picLocks noChangeAspect="1"/>
          </p:cNvPicPr>
          <p:nvPr/>
        </p:nvPicPr>
        <p:blipFill>
          <a:blip r:embed="rId4"/>
          <a:stretch>
            <a:fillRect/>
          </a:stretch>
        </p:blipFill>
        <p:spPr>
          <a:xfrm>
            <a:off x="413385" y="1541780"/>
            <a:ext cx="5288280" cy="3523615"/>
          </a:xfrm>
          <a:prstGeom prst="rect">
            <a:avLst/>
          </a:prstGeom>
        </p:spPr>
      </p:pic>
      <p:sp>
        <p:nvSpPr>
          <p:cNvPr id="11" name="Text Box 10"/>
          <p:cNvSpPr txBox="1"/>
          <p:nvPr/>
        </p:nvSpPr>
        <p:spPr>
          <a:xfrm>
            <a:off x="838200" y="5645785"/>
            <a:ext cx="10829290" cy="829945"/>
          </a:xfrm>
          <a:prstGeom prst="rect">
            <a:avLst/>
          </a:prstGeom>
          <a:noFill/>
        </p:spPr>
        <p:txBody>
          <a:bodyPr wrap="square" rtlCol="0">
            <a:spAutoFit/>
          </a:bodyPr>
          <a:lstStyle/>
          <a:p>
            <a:r>
              <a:rPr lang="en-US" sz="2400">
                <a:sym typeface="+mn-ea"/>
              </a:rPr>
              <a:t>EB power spectra is an important smoking gun for different early dark energy models, </a:t>
            </a:r>
            <a:r>
              <a:rPr lang="en-US" sz="2400">
                <a:solidFill>
                  <a:schemeClr val="accent5">
                    <a:lumMod val="60000"/>
                    <a:lumOff val="40000"/>
                  </a:schemeClr>
                </a:solidFill>
                <a:sym typeface="+mn-ea"/>
              </a:rPr>
              <a:t>beyond the EE spectra</a:t>
            </a:r>
            <a:endParaRPr lang="en-US" sz="2400"/>
          </a:p>
        </p:txBody>
      </p:sp>
      <p:sp>
        <p:nvSpPr>
          <p:cNvPr id="12" name="Text Box 11"/>
          <p:cNvSpPr txBox="1"/>
          <p:nvPr/>
        </p:nvSpPr>
        <p:spPr>
          <a:xfrm>
            <a:off x="899795" y="5215255"/>
            <a:ext cx="2555240" cy="368300"/>
          </a:xfrm>
          <a:prstGeom prst="rect">
            <a:avLst/>
          </a:prstGeom>
          <a:noFill/>
        </p:spPr>
        <p:txBody>
          <a:bodyPr wrap="square" rtlCol="0">
            <a:spAutoFit/>
          </a:bodyPr>
          <a:lstStyle/>
          <a:p>
            <a:r>
              <a:rPr lang="en-US"/>
              <a:t>gM_Pl=1</a:t>
            </a:r>
          </a:p>
        </p:txBody>
      </p:sp>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a:t>
            </a:r>
            <a:r>
              <a:rPr lang="en-US">
                <a:sym typeface="+mn-ea"/>
              </a:rPr>
              <a:t>Difference in EE and EB power spectra</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1225550" y="1184275"/>
            <a:ext cx="10511155" cy="3651885"/>
          </a:xfrm>
          <a:prstGeom prst="rect">
            <a:avLst/>
          </a:prstGeom>
        </p:spPr>
      </p:pic>
      <p:pic>
        <p:nvPicPr>
          <p:cNvPr id="3" name="Content Placeholder 4"/>
          <p:cNvPicPr>
            <a:picLocks noGrp="1" noChangeAspect="1"/>
          </p:cNvPicPr>
          <p:nvPr>
            <p:ph sz="half" idx="2"/>
          </p:nvPr>
        </p:nvPicPr>
        <p:blipFill>
          <a:blip r:embed="rId4"/>
          <a:stretch>
            <a:fillRect/>
          </a:stretch>
        </p:blipFill>
        <p:spPr>
          <a:xfrm>
            <a:off x="6977380" y="5102225"/>
            <a:ext cx="4759325" cy="1249045"/>
          </a:xfrm>
          <a:prstGeom prst="rect">
            <a:avLst/>
          </a:prstGeom>
        </p:spPr>
      </p:pic>
      <p:sp>
        <p:nvSpPr>
          <p:cNvPr id="8" name="Text Box 7"/>
          <p:cNvSpPr txBox="1"/>
          <p:nvPr/>
        </p:nvSpPr>
        <p:spPr>
          <a:xfrm>
            <a:off x="1772920" y="4733925"/>
            <a:ext cx="2555240" cy="368300"/>
          </a:xfrm>
          <a:prstGeom prst="rect">
            <a:avLst/>
          </a:prstGeom>
          <a:noFill/>
        </p:spPr>
        <p:txBody>
          <a:bodyPr wrap="square" rtlCol="0">
            <a:spAutoFit/>
          </a:bodyPr>
          <a:lstStyle/>
          <a:p>
            <a:r>
              <a:rPr lang="en-US"/>
              <a:t>gM_Pl=1</a:t>
            </a:r>
          </a:p>
        </p:txBody>
      </p:sp>
      <p:sp>
        <p:nvSpPr>
          <p:cNvPr id="9" name="Text Box 8"/>
          <p:cNvSpPr txBox="1"/>
          <p:nvPr/>
        </p:nvSpPr>
        <p:spPr>
          <a:xfrm>
            <a:off x="1003300" y="5342890"/>
            <a:ext cx="6931025" cy="768350"/>
          </a:xfrm>
          <a:prstGeom prst="rect">
            <a:avLst/>
          </a:prstGeom>
          <a:noFill/>
        </p:spPr>
        <p:txBody>
          <a:bodyPr wrap="square" rtlCol="0">
            <a:spAutoFit/>
          </a:bodyPr>
          <a:lstStyle/>
          <a:p>
            <a:r>
              <a:rPr lang="en-US" sz="2200"/>
              <a:t>1. value of </a:t>
            </a:r>
            <a:r>
              <a:rPr lang="en-US" sz="2200">
                <a:solidFill>
                  <a:srgbClr val="C00000"/>
                </a:solidFill>
              </a:rPr>
              <a:t>Chern-Simons term </a:t>
            </a:r>
            <a:r>
              <a:rPr lang="en-US" sz="2200">
                <a:solidFill>
                  <a:schemeClr val="tx1"/>
                </a:solidFill>
              </a:rPr>
              <a:t>is</a:t>
            </a:r>
            <a:r>
              <a:rPr lang="en-US" sz="2200">
                <a:solidFill>
                  <a:srgbClr val="C00000"/>
                </a:solidFill>
              </a:rPr>
              <a:t> model-dependent</a:t>
            </a:r>
          </a:p>
          <a:p>
            <a:r>
              <a:rPr lang="en-US" sz="2200"/>
              <a:t>2. current data </a:t>
            </a:r>
            <a:r>
              <a:rPr lang="en-US" sz="2200">
                <a:solidFill>
                  <a:srgbClr val="0070C0"/>
                </a:solidFill>
              </a:rPr>
              <a:t>can not distinguish</a:t>
            </a:r>
            <a:r>
              <a:rPr lang="en-US" sz="2200"/>
              <a:t> the two models</a:t>
            </a:r>
            <a:r>
              <a:rPr lang="en-US" sz="2000" b="1"/>
              <a:t> </a:t>
            </a:r>
          </a:p>
        </p:txBody>
      </p:sp>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Best fit results form Planck observation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1225550" y="1960653"/>
            <a:ext cx="10511155" cy="3651885"/>
          </a:xfrm>
          <a:prstGeom prst="rect">
            <a:avLst/>
          </a:prstGeom>
        </p:spPr>
      </p:pic>
      <p:pic>
        <p:nvPicPr>
          <p:cNvPr id="3" name="Content Placeholder 4"/>
          <p:cNvPicPr>
            <a:picLocks noGrp="1" noChangeAspect="1"/>
          </p:cNvPicPr>
          <p:nvPr>
            <p:ph sz="half" idx="2"/>
          </p:nvPr>
        </p:nvPicPr>
        <p:blipFill>
          <a:blip r:embed="rId4"/>
          <a:stretch>
            <a:fillRect/>
          </a:stretch>
        </p:blipFill>
        <p:spPr>
          <a:xfrm>
            <a:off x="7090776" y="5578116"/>
            <a:ext cx="4759325" cy="1249045"/>
          </a:xfrm>
          <a:prstGeom prst="rect">
            <a:avLst/>
          </a:prstGeom>
        </p:spPr>
      </p:pic>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Best fit results form Planck observation</a:t>
            </a:r>
          </a:p>
        </p:txBody>
      </p:sp>
      <p:pic>
        <p:nvPicPr>
          <p:cNvPr id="2" name="图片 1" descr="图表&#10;&#10;描述已自动生成">
            <a:extLst>
              <a:ext uri="{FF2B5EF4-FFF2-40B4-BE49-F238E27FC236}">
                <a16:creationId xmlns:a16="http://schemas.microsoft.com/office/drawing/2014/main" id="{F9B329B0-B900-F35E-9E18-10BB6EF05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06" y="1688238"/>
            <a:ext cx="5356632" cy="4017474"/>
          </a:xfrm>
          <a:prstGeom prst="rect">
            <a:avLst/>
          </a:prstGeom>
        </p:spPr>
      </p:pic>
      <p:pic>
        <p:nvPicPr>
          <p:cNvPr id="6" name="图片 5" descr="钟表的特写&#10;&#10;描述已自动生成">
            <a:extLst>
              <a:ext uri="{FF2B5EF4-FFF2-40B4-BE49-F238E27FC236}">
                <a16:creationId xmlns:a16="http://schemas.microsoft.com/office/drawing/2014/main" id="{E4C6E066-F9C0-5DCD-9F2A-E9D9EC875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7030" y="1030540"/>
            <a:ext cx="2638184" cy="657698"/>
          </a:xfrm>
          <a:prstGeom prst="rect">
            <a:avLst/>
          </a:prstGeom>
        </p:spPr>
      </p:pic>
      <p:sp>
        <p:nvSpPr>
          <p:cNvPr id="7" name="文本框 6">
            <a:extLst>
              <a:ext uri="{FF2B5EF4-FFF2-40B4-BE49-F238E27FC236}">
                <a16:creationId xmlns:a16="http://schemas.microsoft.com/office/drawing/2014/main" id="{D77753A7-023A-6398-441E-C02FB8DE44E0}"/>
              </a:ext>
            </a:extLst>
          </p:cNvPr>
          <p:cNvSpPr txBox="1"/>
          <p:nvPr/>
        </p:nvSpPr>
        <p:spPr>
          <a:xfrm>
            <a:off x="2397030" y="709667"/>
            <a:ext cx="3444277" cy="369332"/>
          </a:xfrm>
          <a:prstGeom prst="rect">
            <a:avLst/>
          </a:prstGeom>
          <a:noFill/>
        </p:spPr>
        <p:txBody>
          <a:bodyPr wrap="square" rtlCol="0">
            <a:spAutoFit/>
          </a:bodyPr>
          <a:lstStyle/>
          <a:p>
            <a:r>
              <a:rPr kumimoji="1" lang="en-US" altLang="zh-CN" dirty="0"/>
              <a:t>axion-like Early Dark Energy</a:t>
            </a:r>
            <a:endParaRPr kumimoji="1" lang="zh-CN" altLang="en-US" dirty="0"/>
          </a:p>
        </p:txBody>
      </p:sp>
      <p:pic>
        <p:nvPicPr>
          <p:cNvPr id="11" name="图片 10">
            <a:extLst>
              <a:ext uri="{FF2B5EF4-FFF2-40B4-BE49-F238E27FC236}">
                <a16:creationId xmlns:a16="http://schemas.microsoft.com/office/drawing/2014/main" id="{73FD3F8E-36D7-27A4-C861-B78EFDC6E2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472" y="5762782"/>
            <a:ext cx="2515222" cy="284460"/>
          </a:xfrm>
          <a:prstGeom prst="rect">
            <a:avLst/>
          </a:prstGeom>
        </p:spPr>
      </p:pic>
      <p:sp>
        <p:nvSpPr>
          <p:cNvPr id="12" name="文本框 11">
            <a:extLst>
              <a:ext uri="{FF2B5EF4-FFF2-40B4-BE49-F238E27FC236}">
                <a16:creationId xmlns:a16="http://schemas.microsoft.com/office/drawing/2014/main" id="{1BF75E08-FEE1-43BF-9B2F-293F7E926333}"/>
              </a:ext>
            </a:extLst>
          </p:cNvPr>
          <p:cNvSpPr txBox="1"/>
          <p:nvPr/>
        </p:nvSpPr>
        <p:spPr>
          <a:xfrm>
            <a:off x="7090776" y="5393450"/>
            <a:ext cx="1069675" cy="369332"/>
          </a:xfrm>
          <a:prstGeom prst="rect">
            <a:avLst/>
          </a:prstGeom>
          <a:noFill/>
        </p:spPr>
        <p:txBody>
          <a:bodyPr wrap="square" rtlCol="0">
            <a:spAutoFit/>
          </a:bodyPr>
          <a:lstStyle/>
          <a:p>
            <a:r>
              <a:rPr kumimoji="1" lang="en-US" altLang="zh-CN" dirty="0"/>
              <a:t>Our work</a:t>
            </a:r>
            <a:endParaRPr kumimoji="1" lang="zh-CN" altLang="en-US" dirty="0"/>
          </a:p>
        </p:txBody>
      </p:sp>
      <p:pic>
        <p:nvPicPr>
          <p:cNvPr id="14" name="图片 13" descr="文本&#10;&#10;中度可信度描述已自动生成">
            <a:extLst>
              <a:ext uri="{FF2B5EF4-FFF2-40B4-BE49-F238E27FC236}">
                <a16:creationId xmlns:a16="http://schemas.microsoft.com/office/drawing/2014/main" id="{4E1A9211-E794-46F2-DB20-C57780C996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5097" y="719550"/>
            <a:ext cx="3320948" cy="1385469"/>
          </a:xfrm>
          <a:prstGeom prst="rect">
            <a:avLst/>
          </a:prstGeom>
        </p:spPr>
      </p:pic>
      <p:pic>
        <p:nvPicPr>
          <p:cNvPr id="4" name="图片 3">
            <a:extLst>
              <a:ext uri="{FF2B5EF4-FFF2-40B4-BE49-F238E27FC236}">
                <a16:creationId xmlns:a16="http://schemas.microsoft.com/office/drawing/2014/main" id="{858EBF82-2D0D-AE4F-B8EE-C98015D84D6B}"/>
              </a:ext>
            </a:extLst>
          </p:cNvPr>
          <p:cNvPicPr>
            <a:picLocks noChangeAspect="1"/>
          </p:cNvPicPr>
          <p:nvPr/>
        </p:nvPicPr>
        <p:blipFill>
          <a:blip r:embed="rId9"/>
          <a:stretch>
            <a:fillRect/>
          </a:stretch>
        </p:blipFill>
        <p:spPr>
          <a:xfrm>
            <a:off x="1112154" y="1668126"/>
            <a:ext cx="5286987" cy="4017810"/>
          </a:xfrm>
          <a:prstGeom prst="rect">
            <a:avLst/>
          </a:prstGeom>
        </p:spPr>
      </p:pic>
    </p:spTree>
    <p:extLst>
      <p:ext uri="{BB962C8B-B14F-4D97-AF65-F5344CB8AC3E}">
        <p14:creationId xmlns:p14="http://schemas.microsoft.com/office/powerpoint/2010/main" val="1829488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31825" y="1263015"/>
            <a:ext cx="5862320" cy="3832225"/>
          </a:xfrm>
          <a:prstGeom prst="rect">
            <a:avLst/>
          </a:prstGeom>
        </p:spPr>
      </p:pic>
      <p:pic>
        <p:nvPicPr>
          <p:cNvPr id="5" name="Content Placeholder 4"/>
          <p:cNvPicPr>
            <a:picLocks noGrp="1" noChangeAspect="1"/>
          </p:cNvPicPr>
          <p:nvPr>
            <p:ph sz="half" idx="2"/>
          </p:nvPr>
        </p:nvPicPr>
        <p:blipFill>
          <a:blip r:embed="rId3"/>
          <a:stretch>
            <a:fillRect/>
          </a:stretch>
        </p:blipFill>
        <p:spPr>
          <a:xfrm>
            <a:off x="6880860" y="3484245"/>
            <a:ext cx="4472940" cy="1173480"/>
          </a:xfrm>
          <a:prstGeom prst="rect">
            <a:avLst/>
          </a:prstGeom>
        </p:spPr>
      </p:pic>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875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dirty="0"/>
              <a:t>   </a:t>
            </a:r>
            <a:r>
              <a:rPr lang="en-US" dirty="0">
                <a:sym typeface="+mn-ea"/>
              </a:rPr>
              <a:t>The </a:t>
            </a:r>
            <a:r>
              <a:rPr lang="en-US" dirty="0">
                <a:solidFill>
                  <a:schemeClr val="bg1"/>
                </a:solidFill>
                <a:sym typeface="+mn-ea"/>
              </a:rPr>
              <a:t>rotation of the plane</a:t>
            </a:r>
            <a:r>
              <a:rPr lang="en-US" dirty="0">
                <a:sym typeface="+mn-ea"/>
              </a:rPr>
              <a:t> results from best fit of g</a:t>
            </a:r>
            <a:endParaRPr lang="en-US" dirty="0"/>
          </a:p>
        </p:txBody>
      </p:sp>
      <p:pic>
        <p:nvPicPr>
          <p:cNvPr id="11" name="Content Placeholder 4"/>
          <p:cNvPicPr>
            <a:picLocks noChangeAspect="1"/>
          </p:cNvPicPr>
          <p:nvPr/>
        </p:nvPicPr>
        <p:blipFill>
          <a:blip r:embed="rId4"/>
          <a:stretch>
            <a:fillRect/>
          </a:stretch>
        </p:blipFill>
        <p:spPr>
          <a:xfrm>
            <a:off x="6830060" y="2033270"/>
            <a:ext cx="4688205" cy="781685"/>
          </a:xfrm>
          <a:prstGeom prst="rect">
            <a:avLst/>
          </a:prstGeom>
        </p:spPr>
      </p:pic>
      <p:sp>
        <p:nvSpPr>
          <p:cNvPr id="3" name="Text Box 2"/>
          <p:cNvSpPr txBox="1"/>
          <p:nvPr/>
        </p:nvSpPr>
        <p:spPr>
          <a:xfrm>
            <a:off x="1201420" y="5429250"/>
            <a:ext cx="9637395" cy="829945"/>
          </a:xfrm>
          <a:prstGeom prst="rect">
            <a:avLst/>
          </a:prstGeom>
          <a:noFill/>
        </p:spPr>
        <p:txBody>
          <a:bodyPr wrap="square" rtlCol="0">
            <a:spAutoFit/>
          </a:bodyPr>
          <a:lstStyle/>
          <a:p>
            <a:r>
              <a:rPr lang="en-US" sz="2400">
                <a:sym typeface="+mn-ea"/>
              </a:rPr>
              <a:t>The value of </a:t>
            </a:r>
            <a:r>
              <a:rPr lang="en-US" sz="2400">
                <a:solidFill>
                  <a:srgbClr val="00B0F0"/>
                </a:solidFill>
                <a:sym typeface="+mn-ea"/>
              </a:rPr>
              <a:t>g is model dependent</a:t>
            </a:r>
            <a:r>
              <a:rPr lang="en-US" sz="2400">
                <a:sym typeface="+mn-ea"/>
              </a:rPr>
              <a:t>. </a:t>
            </a:r>
          </a:p>
          <a:p>
            <a:r>
              <a:rPr lang="en-US" sz="2400">
                <a:sym typeface="+mn-ea"/>
              </a:rPr>
              <a:t>Moreover, the</a:t>
            </a:r>
            <a:r>
              <a:rPr lang="en-US" sz="2400">
                <a:solidFill>
                  <a:srgbClr val="7030A0"/>
                </a:solidFill>
                <a:sym typeface="+mn-ea"/>
              </a:rPr>
              <a:t> rotation angle β</a:t>
            </a:r>
            <a:r>
              <a:rPr lang="en-US" sz="2400">
                <a:sym typeface="+mn-ea"/>
              </a:rPr>
              <a:t> is also </a:t>
            </a:r>
            <a:r>
              <a:rPr lang="en-US" sz="2400">
                <a:solidFill>
                  <a:srgbClr val="7030A0"/>
                </a:solidFill>
                <a:sym typeface="+mn-ea"/>
              </a:rPr>
              <a:t>highly model dependent.</a:t>
            </a:r>
            <a:endParaRPr lang="en-US" sz="2400"/>
          </a:p>
        </p:txBody>
      </p:sp>
      <p:pic>
        <p:nvPicPr>
          <p:cNvPr id="2" name="Content Placeholder 1"/>
          <p:cNvPicPr>
            <a:picLocks noChangeAspect="1"/>
          </p:cNvPicPr>
          <p:nvPr/>
        </p:nvPicPr>
        <p:blipFill>
          <a:blip r:embed="rId5"/>
          <a:stretch>
            <a:fillRect/>
          </a:stretch>
        </p:blipFill>
        <p:spPr>
          <a:xfrm>
            <a:off x="838200" y="1383665"/>
            <a:ext cx="5565140" cy="36652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64135"/>
            <a:ext cx="10492409" cy="644525"/>
          </a:xfrm>
        </p:spPr>
        <p:style>
          <a:lnRef idx="3">
            <a:schemeClr val="lt1"/>
          </a:lnRef>
          <a:fillRef idx="1">
            <a:schemeClr val="accent5"/>
          </a:fillRef>
          <a:effectRef idx="1">
            <a:schemeClr val="accent5"/>
          </a:effectRef>
          <a:fontRef idx="minor">
            <a:schemeClr val="lt1"/>
          </a:fontRef>
        </p:style>
        <p:txBody>
          <a:bodyPr>
            <a:normAutofit fontScale="90000"/>
          </a:bodyPr>
          <a:lstStyle/>
          <a:p>
            <a:r>
              <a:rPr lang="en-US" dirty="0"/>
              <a:t>   What is Cosmic Birefringence?</a:t>
            </a:r>
          </a:p>
        </p:txBody>
      </p:sp>
      <p:pic>
        <p:nvPicPr>
          <p:cNvPr id="4" name="Content Placeholder 3"/>
          <p:cNvPicPr>
            <a:picLocks noGrp="1" noChangeAspect="1"/>
          </p:cNvPicPr>
          <p:nvPr>
            <p:ph sz="half" idx="1"/>
          </p:nvPr>
        </p:nvPicPr>
        <p:blipFill>
          <a:blip r:embed="rId2"/>
          <a:stretch>
            <a:fillRect/>
          </a:stretch>
        </p:blipFill>
        <p:spPr>
          <a:xfrm>
            <a:off x="687705" y="2035810"/>
            <a:ext cx="5050790" cy="3575685"/>
          </a:xfrm>
          <a:prstGeom prst="rect">
            <a:avLst/>
          </a:prstGeom>
        </p:spPr>
      </p:pic>
      <p:pic>
        <p:nvPicPr>
          <p:cNvPr id="5" name="Content Placeholder 4"/>
          <p:cNvPicPr>
            <a:picLocks noGrp="1" noChangeAspect="1"/>
          </p:cNvPicPr>
          <p:nvPr>
            <p:ph sz="half" idx="2"/>
          </p:nvPr>
        </p:nvPicPr>
        <p:blipFill>
          <a:blip r:embed="rId3"/>
          <a:stretch>
            <a:fillRect/>
          </a:stretch>
        </p:blipFill>
        <p:spPr>
          <a:xfrm>
            <a:off x="6523990" y="2092960"/>
            <a:ext cx="5013325" cy="3450590"/>
          </a:xfrm>
          <a:prstGeom prst="rect">
            <a:avLst/>
          </a:prstGeom>
        </p:spPr>
      </p:pic>
      <p:pic>
        <p:nvPicPr>
          <p:cNvPr id="7" name="Picture 6"/>
          <p:cNvPicPr>
            <a:picLocks noChangeAspect="1"/>
          </p:cNvPicPr>
          <p:nvPr/>
        </p:nvPicPr>
        <p:blipFill>
          <a:blip r:embed="rId4"/>
          <a:stretch>
            <a:fillRect/>
          </a:stretch>
        </p:blipFill>
        <p:spPr>
          <a:xfrm>
            <a:off x="3497580" y="4861560"/>
            <a:ext cx="3026410" cy="994410"/>
          </a:xfrm>
          <a:prstGeom prst="rect">
            <a:avLst/>
          </a:prstGeom>
        </p:spPr>
      </p:pic>
      <p:pic>
        <p:nvPicPr>
          <p:cNvPr id="8" name="Picture 7"/>
          <p:cNvPicPr>
            <a:picLocks noChangeAspect="1"/>
          </p:cNvPicPr>
          <p:nvPr/>
        </p:nvPicPr>
        <p:blipFill>
          <a:blip r:embed="rId4"/>
          <a:stretch>
            <a:fillRect/>
          </a:stretch>
        </p:blipFill>
        <p:spPr>
          <a:xfrm>
            <a:off x="527050" y="1960880"/>
            <a:ext cx="1402080" cy="711835"/>
          </a:xfrm>
          <a:prstGeom prst="rect">
            <a:avLst/>
          </a:prstGeom>
        </p:spPr>
      </p:pic>
      <p:sp>
        <p:nvSpPr>
          <p:cNvPr id="2" name="Text Box 1"/>
          <p:cNvSpPr txBox="1"/>
          <p:nvPr/>
        </p:nvSpPr>
        <p:spPr>
          <a:xfrm>
            <a:off x="838200" y="1226820"/>
            <a:ext cx="10704195" cy="521970"/>
          </a:xfrm>
          <a:prstGeom prst="rect">
            <a:avLst/>
          </a:prstGeom>
          <a:noFill/>
        </p:spPr>
        <p:txBody>
          <a:bodyPr wrap="square" rtlCol="0">
            <a:spAutoFit/>
          </a:bodyPr>
          <a:lstStyle/>
          <a:p>
            <a:r>
              <a:rPr lang="en-US" sz="2800"/>
              <a:t>The </a:t>
            </a:r>
            <a:r>
              <a:rPr lang="en-US" sz="2800">
                <a:solidFill>
                  <a:srgbClr val="FF0000"/>
                </a:solidFill>
              </a:rPr>
              <a:t>rotation of the plane</a:t>
            </a:r>
            <a:r>
              <a:rPr lang="en-US" sz="2800"/>
              <a:t> of linear polarization of </a:t>
            </a:r>
            <a:r>
              <a:rPr lang="en-US" sz="2800">
                <a:solidFill>
                  <a:schemeClr val="accent2">
                    <a:lumMod val="75000"/>
                  </a:schemeClr>
                </a:solidFill>
              </a:rPr>
              <a:t>photons</a:t>
            </a:r>
          </a:p>
        </p:txBody>
      </p:sp>
      <p:sp>
        <p:nvSpPr>
          <p:cNvPr id="3" name="Text Box 2"/>
          <p:cNvSpPr txBox="1"/>
          <p:nvPr/>
        </p:nvSpPr>
        <p:spPr>
          <a:xfrm>
            <a:off x="6523990" y="5151120"/>
            <a:ext cx="3813810" cy="460375"/>
          </a:xfrm>
          <a:prstGeom prst="rect">
            <a:avLst/>
          </a:prstGeom>
          <a:noFill/>
        </p:spPr>
        <p:txBody>
          <a:bodyPr wrap="square" rtlCol="0">
            <a:spAutoFit/>
          </a:bodyPr>
          <a:lstStyle/>
          <a:p>
            <a:r>
              <a:rPr lang="en-US" sz="2400">
                <a:solidFill>
                  <a:schemeClr val="bg1"/>
                </a:solidFill>
              </a:rPr>
              <a:t>WMAP and Planck</a:t>
            </a:r>
            <a:r>
              <a:rPr lang="en-US"/>
              <a:t>    </a:t>
            </a:r>
          </a:p>
        </p:txBody>
      </p:sp>
      <p:pic>
        <p:nvPicPr>
          <p:cNvPr id="9" name="Picture 8"/>
          <p:cNvPicPr>
            <a:picLocks noChangeAspect="1"/>
          </p:cNvPicPr>
          <p:nvPr/>
        </p:nvPicPr>
        <p:blipFill>
          <a:blip r:embed="rId5"/>
          <a:stretch>
            <a:fillRect/>
          </a:stretch>
        </p:blipFill>
        <p:spPr>
          <a:xfrm>
            <a:off x="6468110" y="5755640"/>
            <a:ext cx="4066540" cy="429260"/>
          </a:xfrm>
          <a:prstGeom prst="rect">
            <a:avLst/>
          </a:prstGeom>
        </p:spPr>
      </p:pic>
      <p:pic>
        <p:nvPicPr>
          <p:cNvPr id="10" name="Picture 9"/>
          <p:cNvPicPr>
            <a:picLocks noChangeAspect="1"/>
          </p:cNvPicPr>
          <p:nvPr/>
        </p:nvPicPr>
        <p:blipFill>
          <a:blip r:embed="rId6"/>
          <a:stretch>
            <a:fillRect/>
          </a:stretch>
        </p:blipFill>
        <p:spPr>
          <a:xfrm>
            <a:off x="10713288" y="5732780"/>
            <a:ext cx="779780" cy="429260"/>
          </a:xfrm>
          <a:prstGeom prst="snip1Rect">
            <a:avLst/>
          </a:prstGeom>
        </p:spPr>
      </p:pic>
      <p:sp>
        <p:nvSpPr>
          <p:cNvPr id="11" name="Rectangles 10"/>
          <p:cNvSpPr/>
          <p:nvPr/>
        </p:nvSpPr>
        <p:spPr>
          <a:xfrm>
            <a:off x="10713288" y="5642611"/>
            <a:ext cx="847672" cy="519430"/>
          </a:xfrm>
          <a:prstGeom prst="rect">
            <a:avLst/>
          </a:prstGeom>
          <a:noFill/>
          <a:ln>
            <a:solidFill>
              <a:schemeClr val="accent2"/>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 Box 11"/>
          <p:cNvSpPr txBox="1"/>
          <p:nvPr/>
        </p:nvSpPr>
        <p:spPr>
          <a:xfrm>
            <a:off x="6468110" y="6396990"/>
            <a:ext cx="5486400" cy="368300"/>
          </a:xfrm>
          <a:prstGeom prst="rect">
            <a:avLst/>
          </a:prstGeom>
          <a:noFill/>
        </p:spPr>
        <p:txBody>
          <a:bodyPr wrap="square" rtlCol="0" anchor="t">
            <a:spAutoFit/>
          </a:bodyPr>
          <a:lstStyle/>
          <a:p>
            <a:r>
              <a:rPr lang="en-US" dirty="0" err="1"/>
              <a:t>J.R.Eskilt</a:t>
            </a:r>
            <a:r>
              <a:rPr lang="en-US" dirty="0"/>
              <a:t>, </a:t>
            </a:r>
            <a:r>
              <a:rPr lang="en-US" dirty="0" err="1"/>
              <a:t>E.Komatsu</a:t>
            </a:r>
            <a:r>
              <a:rPr lang="en-US" dirty="0"/>
              <a:t>, PRD 106 (2022) 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4D383F1A-3DEA-E945-A283-DE978C3F5F4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401" y="782746"/>
            <a:ext cx="2386519" cy="2225465"/>
          </a:xfrm>
        </p:spPr>
      </p:pic>
      <p:sp>
        <p:nvSpPr>
          <p:cNvPr id="4" name="内容占位符 3">
            <a:extLst>
              <a:ext uri="{FF2B5EF4-FFF2-40B4-BE49-F238E27FC236}">
                <a16:creationId xmlns:a16="http://schemas.microsoft.com/office/drawing/2014/main" id="{F7300A7A-A270-8F41-8613-ADA9F3043F73}"/>
              </a:ext>
            </a:extLst>
          </p:cNvPr>
          <p:cNvSpPr>
            <a:spLocks noGrp="1"/>
          </p:cNvSpPr>
          <p:nvPr>
            <p:ph sz="half" idx="2"/>
          </p:nvPr>
        </p:nvSpPr>
        <p:spPr>
          <a:xfrm>
            <a:off x="1293780" y="2912297"/>
            <a:ext cx="11050620" cy="4351338"/>
          </a:xfrm>
        </p:spPr>
        <p:txBody>
          <a:bodyPr/>
          <a:lstStyle/>
          <a:p>
            <a:pPr marL="0" indent="0">
              <a:buNone/>
            </a:pPr>
            <a:r>
              <a:rPr kumimoji="1" lang="en-US" altLang="zh-CN" dirty="0"/>
              <a:t>    </a:t>
            </a:r>
            <a:r>
              <a:rPr kumimoji="1" lang="en-US" altLang="zh-CN" sz="2400" dirty="0"/>
              <a:t>SPIDER                                              Planck                                                 ACT                          </a:t>
            </a:r>
            <a:endParaRPr kumimoji="1" lang="zh-CN" altLang="en-US" sz="2400" dirty="0"/>
          </a:p>
        </p:txBody>
      </p:sp>
      <p:sp>
        <p:nvSpPr>
          <p:cNvPr id="5" name="Title 1">
            <a:extLst>
              <a:ext uri="{FF2B5EF4-FFF2-40B4-BE49-F238E27FC236}">
                <a16:creationId xmlns:a16="http://schemas.microsoft.com/office/drawing/2014/main" id="{2DAED7B0-E7FB-C34F-82D6-AAD7119EEA46}"/>
              </a:ext>
            </a:extLst>
          </p:cNvPr>
          <p:cNvSpPr>
            <a:spLocks noGrp="1"/>
          </p:cNvSpPr>
          <p:nvPr/>
        </p:nvSpPr>
        <p:spPr>
          <a:xfrm>
            <a:off x="713361" y="113456"/>
            <a:ext cx="11173838"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sz="2800" b="1" dirty="0">
                <a:solidFill>
                  <a:schemeClr val="bg1"/>
                </a:solidFill>
              </a:rPr>
              <a:t>   </a:t>
            </a:r>
            <a:r>
              <a:rPr lang="en-US" sz="2800" b="1" dirty="0">
                <a:solidFill>
                  <a:schemeClr val="bg1"/>
                </a:solidFill>
                <a:sym typeface="+mn-ea"/>
              </a:rPr>
              <a:t>The </a:t>
            </a:r>
            <a:r>
              <a:rPr lang="en-US" altLang="zh-CN" sz="2800" b="1" dirty="0">
                <a:solidFill>
                  <a:schemeClr val="bg1"/>
                </a:solidFill>
              </a:rPr>
              <a:t>Cosmic Birefringence from different multipole moment observations </a:t>
            </a:r>
            <a:endParaRPr lang="en-US" sz="2800" b="1" dirty="0">
              <a:solidFill>
                <a:schemeClr val="bg1"/>
              </a:solidFill>
            </a:endParaRPr>
          </a:p>
        </p:txBody>
      </p:sp>
      <p:pic>
        <p:nvPicPr>
          <p:cNvPr id="10" name="图片 9">
            <a:extLst>
              <a:ext uri="{FF2B5EF4-FFF2-40B4-BE49-F238E27FC236}">
                <a16:creationId xmlns:a16="http://schemas.microsoft.com/office/drawing/2014/main" id="{9922488E-9CCD-934E-AE45-142FD308F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265" y="782746"/>
            <a:ext cx="2150127" cy="2133776"/>
          </a:xfrm>
          <a:prstGeom prst="rect">
            <a:avLst/>
          </a:prstGeom>
        </p:spPr>
      </p:pic>
      <p:pic>
        <p:nvPicPr>
          <p:cNvPr id="12" name="图片 11">
            <a:extLst>
              <a:ext uri="{FF2B5EF4-FFF2-40B4-BE49-F238E27FC236}">
                <a16:creationId xmlns:a16="http://schemas.microsoft.com/office/drawing/2014/main" id="{0CEEF7A0-F01F-5C4A-860C-9CCE1E961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926" y="782746"/>
            <a:ext cx="2238832" cy="2225465"/>
          </a:xfrm>
          <a:prstGeom prst="rect">
            <a:avLst/>
          </a:prstGeom>
        </p:spPr>
      </p:pic>
      <p:pic>
        <p:nvPicPr>
          <p:cNvPr id="18" name="图片 17">
            <a:extLst>
              <a:ext uri="{FF2B5EF4-FFF2-40B4-BE49-F238E27FC236}">
                <a16:creationId xmlns:a16="http://schemas.microsoft.com/office/drawing/2014/main" id="{6ED662AD-C56B-4148-8EE4-0B1ECC694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779" y="3526607"/>
            <a:ext cx="2110901" cy="2747874"/>
          </a:xfrm>
          <a:prstGeom prst="rect">
            <a:avLst/>
          </a:prstGeom>
        </p:spPr>
      </p:pic>
      <p:pic>
        <p:nvPicPr>
          <p:cNvPr id="20" name="图片 19">
            <a:extLst>
              <a:ext uri="{FF2B5EF4-FFF2-40B4-BE49-F238E27FC236}">
                <a16:creationId xmlns:a16="http://schemas.microsoft.com/office/drawing/2014/main" id="{8DEBBE09-5D57-EA4D-A61D-0A9B38031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4286807"/>
            <a:ext cx="348574" cy="704894"/>
          </a:xfrm>
          <a:prstGeom prst="rect">
            <a:avLst/>
          </a:prstGeom>
        </p:spPr>
      </p:pic>
      <p:pic>
        <p:nvPicPr>
          <p:cNvPr id="22" name="图片 21">
            <a:extLst>
              <a:ext uri="{FF2B5EF4-FFF2-40B4-BE49-F238E27FC236}">
                <a16:creationId xmlns:a16="http://schemas.microsoft.com/office/drawing/2014/main" id="{3F1E5686-C53E-B549-9589-12FE93A90B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7984" y="6317918"/>
            <a:ext cx="1021821" cy="280500"/>
          </a:xfrm>
          <a:prstGeom prst="rect">
            <a:avLst/>
          </a:prstGeom>
        </p:spPr>
      </p:pic>
      <p:pic>
        <p:nvPicPr>
          <p:cNvPr id="24" name="图片 23">
            <a:extLst>
              <a:ext uri="{FF2B5EF4-FFF2-40B4-BE49-F238E27FC236}">
                <a16:creationId xmlns:a16="http://schemas.microsoft.com/office/drawing/2014/main" id="{2DC0D36E-7598-4643-8969-9FE9E8335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2385" y="3629788"/>
            <a:ext cx="3753566" cy="2571193"/>
          </a:xfrm>
          <a:prstGeom prst="rect">
            <a:avLst/>
          </a:prstGeom>
        </p:spPr>
      </p:pic>
      <p:pic>
        <p:nvPicPr>
          <p:cNvPr id="26" name="图片 25">
            <a:extLst>
              <a:ext uri="{FF2B5EF4-FFF2-40B4-BE49-F238E27FC236}">
                <a16:creationId xmlns:a16="http://schemas.microsoft.com/office/drawing/2014/main" id="{E1A7EC88-408D-6C44-A2B0-5487FC207D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3840" y="3804659"/>
            <a:ext cx="4038160" cy="2104851"/>
          </a:xfrm>
          <a:prstGeom prst="rect">
            <a:avLst/>
          </a:prstGeom>
        </p:spPr>
      </p:pic>
      <p:sp>
        <p:nvSpPr>
          <p:cNvPr id="2" name="标题 1">
            <a:extLst>
              <a:ext uri="{FF2B5EF4-FFF2-40B4-BE49-F238E27FC236}">
                <a16:creationId xmlns:a16="http://schemas.microsoft.com/office/drawing/2014/main" id="{DF7557C3-0ECB-7545-9431-99DCB6A214D9}"/>
              </a:ext>
            </a:extLst>
          </p:cNvPr>
          <p:cNvSpPr>
            <a:spLocks noGrp="1"/>
          </p:cNvSpPr>
          <p:nvPr>
            <p:ph type="title"/>
          </p:nvPr>
        </p:nvSpPr>
        <p:spPr>
          <a:xfrm>
            <a:off x="1371599" y="3051648"/>
            <a:ext cx="10515600" cy="2747873"/>
          </a:xfrm>
        </p:spPr>
        <p:txBody>
          <a:bodyPr>
            <a:normAutofit/>
          </a:bodyPr>
          <a:lstStyle/>
          <a:p>
            <a:r>
              <a:rPr kumimoji="1" lang="en-US" altLang="zh-CN" sz="1400" dirty="0"/>
              <a:t>EB</a:t>
            </a:r>
            <a:br>
              <a:rPr kumimoji="1" lang="en-US" altLang="zh-CN" sz="1400" dirty="0"/>
            </a:br>
            <a:br>
              <a:rPr kumimoji="1" lang="en-US" altLang="zh-CN" sz="1400" dirty="0"/>
            </a:br>
            <a:br>
              <a:rPr kumimoji="1" lang="en-US" altLang="zh-CN" sz="1400" dirty="0"/>
            </a:br>
            <a:br>
              <a:rPr kumimoji="1" lang="en-US" altLang="zh-CN" sz="1400" dirty="0"/>
            </a:br>
            <a:br>
              <a:rPr kumimoji="1" lang="en-US" altLang="zh-CN" sz="1400" dirty="0"/>
            </a:br>
            <a:br>
              <a:rPr kumimoji="1" lang="en-US" altLang="zh-CN" sz="1400" dirty="0"/>
            </a:br>
            <a:br>
              <a:rPr kumimoji="1" lang="en-US" altLang="zh-CN" sz="1400" dirty="0"/>
            </a:br>
            <a:r>
              <a:rPr kumimoji="1" lang="en-US" altLang="zh-CN" sz="1400" dirty="0"/>
              <a:t>BB</a:t>
            </a:r>
            <a:endParaRPr kumimoji="1" lang="zh-CN" altLang="en-US" sz="1400" dirty="0"/>
          </a:p>
        </p:txBody>
      </p:sp>
      <p:pic>
        <p:nvPicPr>
          <p:cNvPr id="27" name="图片 26">
            <a:extLst>
              <a:ext uri="{FF2B5EF4-FFF2-40B4-BE49-F238E27FC236}">
                <a16:creationId xmlns:a16="http://schemas.microsoft.com/office/drawing/2014/main" id="{834FDDE5-31A5-CE4A-A143-6F595CDEF8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6399" y="6165822"/>
            <a:ext cx="1021821" cy="280500"/>
          </a:xfrm>
          <a:prstGeom prst="rect">
            <a:avLst/>
          </a:prstGeom>
        </p:spPr>
      </p:pic>
    </p:spTree>
    <p:extLst>
      <p:ext uri="{BB962C8B-B14F-4D97-AF65-F5344CB8AC3E}">
        <p14:creationId xmlns:p14="http://schemas.microsoft.com/office/powerpoint/2010/main" val="2027444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884E25-301B-934E-A353-A68755FF70D9}"/>
              </a:ext>
            </a:extLst>
          </p:cNvPr>
          <p:cNvSpPr>
            <a:spLocks noGrp="1"/>
          </p:cNvSpPr>
          <p:nvPr>
            <p:ph type="title"/>
          </p:nvPr>
        </p:nvSpPr>
        <p:spPr/>
        <p:txBody>
          <a:bodyPr/>
          <a:lstStyle/>
          <a:p>
            <a:endParaRPr kumimoji="1" lang="zh-CN" altLang="en-US"/>
          </a:p>
        </p:txBody>
      </p:sp>
      <p:pic>
        <p:nvPicPr>
          <p:cNvPr id="6" name="内容占位符 5">
            <a:extLst>
              <a:ext uri="{FF2B5EF4-FFF2-40B4-BE49-F238E27FC236}">
                <a16:creationId xmlns:a16="http://schemas.microsoft.com/office/drawing/2014/main" id="{FFDFC7A1-81DA-7842-BCCA-4F714F4B3E5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23119" y="1449296"/>
            <a:ext cx="4170551" cy="4351338"/>
          </a:xfrm>
        </p:spPr>
      </p:pic>
      <p:sp>
        <p:nvSpPr>
          <p:cNvPr id="4" name="内容占位符 3">
            <a:extLst>
              <a:ext uri="{FF2B5EF4-FFF2-40B4-BE49-F238E27FC236}">
                <a16:creationId xmlns:a16="http://schemas.microsoft.com/office/drawing/2014/main" id="{414DA57C-9DF2-224E-A6FA-C7A9E5B7A93E}"/>
              </a:ext>
            </a:extLst>
          </p:cNvPr>
          <p:cNvSpPr>
            <a:spLocks noGrp="1"/>
          </p:cNvSpPr>
          <p:nvPr>
            <p:ph sz="half" idx="2"/>
          </p:nvPr>
        </p:nvSpPr>
        <p:spPr>
          <a:xfrm>
            <a:off x="215315" y="1775736"/>
            <a:ext cx="6341127" cy="315912"/>
          </a:xfrm>
        </p:spPr>
        <p:txBody>
          <a:bodyPr>
            <a:normAutofit fontScale="92500" lnSpcReduction="10000"/>
          </a:bodyPr>
          <a:lstStyle/>
          <a:p>
            <a:pPr marL="0" indent="0">
              <a:buNone/>
            </a:pPr>
            <a:r>
              <a:rPr lang="en-US" altLang="zh-CN" sz="1800" dirty="0" err="1">
                <a:solidFill>
                  <a:schemeClr val="accent1">
                    <a:lumMod val="75000"/>
                  </a:schemeClr>
                </a:solidFill>
              </a:rPr>
              <a:t>Planck+BOSS</a:t>
            </a:r>
            <a:r>
              <a:rPr lang="en-US" altLang="zh-CN" sz="1800" dirty="0">
                <a:solidFill>
                  <a:schemeClr val="accent1">
                    <a:lumMod val="75000"/>
                  </a:schemeClr>
                </a:solidFill>
              </a:rPr>
              <a:t>, </a:t>
            </a:r>
            <a:r>
              <a:rPr lang="en-US" altLang="zh-CN" sz="1800" dirty="0">
                <a:solidFill>
                  <a:schemeClr val="accent2">
                    <a:lumMod val="75000"/>
                  </a:schemeClr>
                </a:solidFill>
              </a:rPr>
              <a:t>Planck+BOSS+SH0ES, </a:t>
            </a:r>
            <a:r>
              <a:rPr lang="en-US" altLang="zh-CN" sz="1800" dirty="0"/>
              <a:t>Planck_EB+Planck+BOSS+SH0ES</a:t>
            </a:r>
            <a:endParaRPr kumimoji="1" lang="zh-CN" altLang="en-US" sz="1800" dirty="0"/>
          </a:p>
        </p:txBody>
      </p:sp>
      <p:pic>
        <p:nvPicPr>
          <p:cNvPr id="8" name="图片 7">
            <a:extLst>
              <a:ext uri="{FF2B5EF4-FFF2-40B4-BE49-F238E27FC236}">
                <a16:creationId xmlns:a16="http://schemas.microsoft.com/office/drawing/2014/main" id="{258A581A-538E-2A46-B132-A95D0A793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508" y="2194999"/>
            <a:ext cx="3765696" cy="2859932"/>
          </a:xfrm>
          <a:prstGeom prst="rect">
            <a:avLst/>
          </a:prstGeom>
        </p:spPr>
      </p:pic>
      <p:pic>
        <p:nvPicPr>
          <p:cNvPr id="10" name="图片 9">
            <a:extLst>
              <a:ext uri="{FF2B5EF4-FFF2-40B4-BE49-F238E27FC236}">
                <a16:creationId xmlns:a16="http://schemas.microsoft.com/office/drawing/2014/main" id="{B052ADAA-3434-EC4E-8FC5-1FAC303BD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232" y="5416775"/>
            <a:ext cx="2904247" cy="1107552"/>
          </a:xfrm>
          <a:prstGeom prst="rect">
            <a:avLst/>
          </a:prstGeom>
        </p:spPr>
      </p:pic>
      <p:sp>
        <p:nvSpPr>
          <p:cNvPr id="9" name="Title 1">
            <a:extLst>
              <a:ext uri="{FF2B5EF4-FFF2-40B4-BE49-F238E27FC236}">
                <a16:creationId xmlns:a16="http://schemas.microsoft.com/office/drawing/2014/main" id="{3C311953-0806-D847-8DE0-39B02D158B37}"/>
              </a:ext>
            </a:extLst>
          </p:cNvPr>
          <p:cNvSpPr>
            <a:spLocks noGrp="1"/>
          </p:cNvSpPr>
          <p:nvPr/>
        </p:nvSpPr>
        <p:spPr>
          <a:xfrm>
            <a:off x="713361" y="113456"/>
            <a:ext cx="10891737"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sz="2800" b="1" dirty="0">
                <a:solidFill>
                  <a:schemeClr val="bg1"/>
                </a:solidFill>
              </a:rPr>
              <a:t>   </a:t>
            </a:r>
            <a:r>
              <a:rPr lang="en-US" sz="2800" b="1" dirty="0">
                <a:solidFill>
                  <a:schemeClr val="bg1"/>
                </a:solidFill>
                <a:sym typeface="+mn-ea"/>
              </a:rPr>
              <a:t>The </a:t>
            </a:r>
            <a:r>
              <a:rPr lang="en-US" altLang="zh-CN" sz="2800" b="1" dirty="0">
                <a:solidFill>
                  <a:schemeClr val="bg1"/>
                </a:solidFill>
              </a:rPr>
              <a:t>Cosmic Birefringence from different multipole moment observations </a:t>
            </a:r>
            <a:endParaRPr lang="en-US" sz="2800" b="1" dirty="0">
              <a:solidFill>
                <a:schemeClr val="bg1"/>
              </a:solidFill>
            </a:endParaRPr>
          </a:p>
        </p:txBody>
      </p:sp>
      <p:sp>
        <p:nvSpPr>
          <p:cNvPr id="3" name="矩形 2">
            <a:extLst>
              <a:ext uri="{FF2B5EF4-FFF2-40B4-BE49-F238E27FC236}">
                <a16:creationId xmlns:a16="http://schemas.microsoft.com/office/drawing/2014/main" id="{1F9F7187-00AD-DE45-86B7-F2EF243B263D}"/>
              </a:ext>
            </a:extLst>
          </p:cNvPr>
          <p:cNvSpPr/>
          <p:nvPr/>
        </p:nvSpPr>
        <p:spPr>
          <a:xfrm>
            <a:off x="6832058" y="5970551"/>
            <a:ext cx="5055141" cy="646331"/>
          </a:xfrm>
          <a:prstGeom prst="rect">
            <a:avLst/>
          </a:prstGeom>
        </p:spPr>
        <p:txBody>
          <a:bodyPr wrap="square">
            <a:spAutoFit/>
          </a:bodyPr>
          <a:lstStyle/>
          <a:p>
            <a:r>
              <a:rPr lang="en" altLang="zh-CN" dirty="0">
                <a:solidFill>
                  <a:schemeClr val="tx1">
                    <a:lumMod val="65000"/>
                    <a:lumOff val="35000"/>
                  </a:schemeClr>
                </a:solidFill>
              </a:rPr>
              <a:t>Probability To Exceed (PTE) to evaluate the quality of the fit to the data.</a:t>
            </a:r>
            <a:endParaRPr lang="zh-CN" altLang="en-US" dirty="0">
              <a:solidFill>
                <a:schemeClr val="tx1">
                  <a:lumMod val="65000"/>
                  <a:lumOff val="35000"/>
                </a:schemeClr>
              </a:solidFill>
            </a:endParaRPr>
          </a:p>
        </p:txBody>
      </p:sp>
    </p:spTree>
    <p:extLst>
      <p:ext uri="{BB962C8B-B14F-4D97-AF65-F5344CB8AC3E}">
        <p14:creationId xmlns:p14="http://schemas.microsoft.com/office/powerpoint/2010/main" val="3636037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884E25-301B-934E-A353-A68755FF70D9}"/>
              </a:ext>
            </a:extLst>
          </p:cNvPr>
          <p:cNvSpPr>
            <a:spLocks noGrp="1"/>
          </p:cNvSpPr>
          <p:nvPr>
            <p:ph type="title"/>
          </p:nvPr>
        </p:nvSpPr>
        <p:spPr/>
        <p:txBody>
          <a:bodyPr/>
          <a:lstStyle/>
          <a:p>
            <a:endParaRPr kumimoji="1" lang="zh-CN" altLang="en-US"/>
          </a:p>
        </p:txBody>
      </p:sp>
      <p:pic>
        <p:nvPicPr>
          <p:cNvPr id="6" name="内容占位符 5">
            <a:extLst>
              <a:ext uri="{FF2B5EF4-FFF2-40B4-BE49-F238E27FC236}">
                <a16:creationId xmlns:a16="http://schemas.microsoft.com/office/drawing/2014/main" id="{FFDFC7A1-81DA-7842-BCCA-4F714F4B3E5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69034" y="1027906"/>
            <a:ext cx="4170551" cy="4351338"/>
          </a:xfrm>
        </p:spPr>
      </p:pic>
      <p:sp>
        <p:nvSpPr>
          <p:cNvPr id="4" name="内容占位符 3">
            <a:extLst>
              <a:ext uri="{FF2B5EF4-FFF2-40B4-BE49-F238E27FC236}">
                <a16:creationId xmlns:a16="http://schemas.microsoft.com/office/drawing/2014/main" id="{414DA57C-9DF2-224E-A6FA-C7A9E5B7A93E}"/>
              </a:ext>
            </a:extLst>
          </p:cNvPr>
          <p:cNvSpPr>
            <a:spLocks noGrp="1"/>
          </p:cNvSpPr>
          <p:nvPr>
            <p:ph sz="half" idx="2"/>
          </p:nvPr>
        </p:nvSpPr>
        <p:spPr>
          <a:xfrm>
            <a:off x="215315" y="1775736"/>
            <a:ext cx="6341127" cy="315912"/>
          </a:xfrm>
        </p:spPr>
        <p:txBody>
          <a:bodyPr>
            <a:normAutofit fontScale="92500" lnSpcReduction="10000"/>
          </a:bodyPr>
          <a:lstStyle/>
          <a:p>
            <a:pPr marL="0" indent="0">
              <a:buNone/>
            </a:pPr>
            <a:r>
              <a:rPr lang="en-US" altLang="zh-CN" sz="1800" dirty="0" err="1">
                <a:solidFill>
                  <a:schemeClr val="accent1">
                    <a:lumMod val="75000"/>
                  </a:schemeClr>
                </a:solidFill>
              </a:rPr>
              <a:t>Planck+BOSS</a:t>
            </a:r>
            <a:r>
              <a:rPr lang="en-US" altLang="zh-CN" sz="1800" dirty="0">
                <a:solidFill>
                  <a:schemeClr val="accent1">
                    <a:lumMod val="75000"/>
                  </a:schemeClr>
                </a:solidFill>
              </a:rPr>
              <a:t>, </a:t>
            </a:r>
            <a:r>
              <a:rPr lang="en-US" altLang="zh-CN" sz="1800" dirty="0">
                <a:solidFill>
                  <a:schemeClr val="accent2">
                    <a:lumMod val="75000"/>
                  </a:schemeClr>
                </a:solidFill>
              </a:rPr>
              <a:t>Planck+BOSS+SH0ES, </a:t>
            </a:r>
            <a:r>
              <a:rPr lang="en-US" altLang="zh-CN" sz="1800" dirty="0"/>
              <a:t>Planck_EB+Planck+BOSS+SH0ES</a:t>
            </a:r>
            <a:endParaRPr kumimoji="1" lang="zh-CN" altLang="en-US" sz="1800" dirty="0"/>
          </a:p>
        </p:txBody>
      </p:sp>
      <p:pic>
        <p:nvPicPr>
          <p:cNvPr id="8" name="图片 7">
            <a:extLst>
              <a:ext uri="{FF2B5EF4-FFF2-40B4-BE49-F238E27FC236}">
                <a16:creationId xmlns:a16="http://schemas.microsoft.com/office/drawing/2014/main" id="{258A581A-538E-2A46-B132-A95D0A793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70" y="2176696"/>
            <a:ext cx="3765696" cy="2859932"/>
          </a:xfrm>
          <a:prstGeom prst="rect">
            <a:avLst/>
          </a:prstGeom>
        </p:spPr>
      </p:pic>
      <p:pic>
        <p:nvPicPr>
          <p:cNvPr id="10" name="图片 9">
            <a:extLst>
              <a:ext uri="{FF2B5EF4-FFF2-40B4-BE49-F238E27FC236}">
                <a16:creationId xmlns:a16="http://schemas.microsoft.com/office/drawing/2014/main" id="{B052ADAA-3434-EC4E-8FC5-1FAC303BD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645" y="5697283"/>
            <a:ext cx="2904247" cy="1107552"/>
          </a:xfrm>
          <a:prstGeom prst="rect">
            <a:avLst/>
          </a:prstGeom>
        </p:spPr>
      </p:pic>
      <p:pic>
        <p:nvPicPr>
          <p:cNvPr id="12" name="图片 11">
            <a:extLst>
              <a:ext uri="{FF2B5EF4-FFF2-40B4-BE49-F238E27FC236}">
                <a16:creationId xmlns:a16="http://schemas.microsoft.com/office/drawing/2014/main" id="{DF18594D-3499-E14E-A905-37B27545A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97" y="1626261"/>
            <a:ext cx="6169945" cy="4071022"/>
          </a:xfrm>
          <a:prstGeom prst="rect">
            <a:avLst/>
          </a:prstGeom>
        </p:spPr>
      </p:pic>
      <p:sp>
        <p:nvSpPr>
          <p:cNvPr id="13" name="Title 1">
            <a:extLst>
              <a:ext uri="{FF2B5EF4-FFF2-40B4-BE49-F238E27FC236}">
                <a16:creationId xmlns:a16="http://schemas.microsoft.com/office/drawing/2014/main" id="{54E10A96-EFAA-6E4C-A2C4-24672ADEB21D}"/>
              </a:ext>
            </a:extLst>
          </p:cNvPr>
          <p:cNvSpPr>
            <a:spLocks noGrp="1"/>
          </p:cNvSpPr>
          <p:nvPr/>
        </p:nvSpPr>
        <p:spPr>
          <a:xfrm>
            <a:off x="713361" y="113456"/>
            <a:ext cx="11173838"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sz="2800" b="1" dirty="0">
                <a:solidFill>
                  <a:schemeClr val="bg1"/>
                </a:solidFill>
              </a:rPr>
              <a:t>   </a:t>
            </a:r>
            <a:r>
              <a:rPr lang="en-US" sz="2800" b="1" dirty="0">
                <a:solidFill>
                  <a:schemeClr val="bg1"/>
                </a:solidFill>
                <a:sym typeface="+mn-ea"/>
              </a:rPr>
              <a:t>The </a:t>
            </a:r>
            <a:r>
              <a:rPr lang="en-US" altLang="zh-CN" sz="2800" b="1" dirty="0">
                <a:solidFill>
                  <a:schemeClr val="bg1"/>
                </a:solidFill>
              </a:rPr>
              <a:t>Cosmic Birefringence from different multipole moment observations </a:t>
            </a:r>
            <a:endParaRPr lang="en-US" sz="2800" b="1" dirty="0">
              <a:solidFill>
                <a:schemeClr val="bg1"/>
              </a:solidFill>
            </a:endParaRPr>
          </a:p>
        </p:txBody>
      </p:sp>
    </p:spTree>
    <p:extLst>
      <p:ext uri="{BB962C8B-B14F-4D97-AF65-F5344CB8AC3E}">
        <p14:creationId xmlns:p14="http://schemas.microsoft.com/office/powerpoint/2010/main" val="1025551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2DD34-B438-794D-97AA-65906F3380EB}"/>
              </a:ext>
            </a:extLst>
          </p:cNvPr>
          <p:cNvSpPr>
            <a:spLocks noGrp="1"/>
          </p:cNvSpPr>
          <p:nvPr>
            <p:ph type="title"/>
          </p:nvPr>
        </p:nvSpPr>
        <p:spPr/>
        <p:txBody>
          <a:bodyPr/>
          <a:lstStyle/>
          <a:p>
            <a:endParaRPr kumimoji="1" lang="zh-CN" altLang="en-US"/>
          </a:p>
        </p:txBody>
      </p:sp>
      <p:pic>
        <p:nvPicPr>
          <p:cNvPr id="6" name="内容占位符 5">
            <a:extLst>
              <a:ext uri="{FF2B5EF4-FFF2-40B4-BE49-F238E27FC236}">
                <a16:creationId xmlns:a16="http://schemas.microsoft.com/office/drawing/2014/main" id="{E61F31E5-A5E5-0A4C-96FB-8FBD9501E15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16451" y="1690688"/>
            <a:ext cx="5657301" cy="4193481"/>
          </a:xfrm>
        </p:spPr>
      </p:pic>
      <p:pic>
        <p:nvPicPr>
          <p:cNvPr id="9" name="内容占位符 8">
            <a:extLst>
              <a:ext uri="{FF2B5EF4-FFF2-40B4-BE49-F238E27FC236}">
                <a16:creationId xmlns:a16="http://schemas.microsoft.com/office/drawing/2014/main" id="{0F26C3F6-CE3D-894D-8B71-1C12C8FF584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1427" y="2120630"/>
            <a:ext cx="5754573" cy="3763539"/>
          </a:xfrm>
        </p:spPr>
      </p:pic>
      <p:sp>
        <p:nvSpPr>
          <p:cNvPr id="10" name="Title 1">
            <a:extLst>
              <a:ext uri="{FF2B5EF4-FFF2-40B4-BE49-F238E27FC236}">
                <a16:creationId xmlns:a16="http://schemas.microsoft.com/office/drawing/2014/main" id="{42435F30-9830-BA46-86C4-53A44E82C0FF}"/>
              </a:ext>
            </a:extLst>
          </p:cNvPr>
          <p:cNvSpPr>
            <a:spLocks noGrp="1"/>
          </p:cNvSpPr>
          <p:nvPr/>
        </p:nvSpPr>
        <p:spPr>
          <a:xfrm>
            <a:off x="713361" y="113456"/>
            <a:ext cx="11173838"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sz="2800" b="1" dirty="0">
                <a:solidFill>
                  <a:schemeClr val="bg1"/>
                </a:solidFill>
              </a:rPr>
              <a:t>   </a:t>
            </a:r>
            <a:r>
              <a:rPr lang="en-US" sz="2800" b="1" dirty="0">
                <a:solidFill>
                  <a:schemeClr val="bg1"/>
                </a:solidFill>
                <a:sym typeface="+mn-ea"/>
              </a:rPr>
              <a:t>The </a:t>
            </a:r>
            <a:r>
              <a:rPr lang="en-US" altLang="zh-CN" sz="2800" b="1" dirty="0">
                <a:solidFill>
                  <a:schemeClr val="bg1"/>
                </a:solidFill>
              </a:rPr>
              <a:t>Cosmic Birefringence from different multipole moment observations </a:t>
            </a:r>
            <a:endParaRPr lang="en-US" sz="2800" b="1" dirty="0">
              <a:solidFill>
                <a:schemeClr val="bg1"/>
              </a:solidFill>
            </a:endParaRPr>
          </a:p>
        </p:txBody>
      </p:sp>
    </p:spTree>
    <p:extLst>
      <p:ext uri="{BB962C8B-B14F-4D97-AF65-F5344CB8AC3E}">
        <p14:creationId xmlns:p14="http://schemas.microsoft.com/office/powerpoint/2010/main" val="119496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The past measurements</a:t>
            </a:r>
          </a:p>
        </p:txBody>
      </p:sp>
      <p:pic>
        <p:nvPicPr>
          <p:cNvPr id="6" name="Content Placeholder 5"/>
          <p:cNvPicPr>
            <a:picLocks noGrp="1" noChangeAspect="1"/>
          </p:cNvPicPr>
          <p:nvPr>
            <p:ph sz="half" idx="1"/>
          </p:nvPr>
        </p:nvPicPr>
        <p:blipFill>
          <a:blip r:embed="rId2"/>
          <a:stretch>
            <a:fillRect/>
          </a:stretch>
        </p:blipFill>
        <p:spPr>
          <a:xfrm>
            <a:off x="800100" y="1691005"/>
            <a:ext cx="8550275" cy="1426210"/>
          </a:xfrm>
          <a:prstGeom prst="rect">
            <a:avLst/>
          </a:prstGeom>
        </p:spPr>
      </p:pic>
      <p:pic>
        <p:nvPicPr>
          <p:cNvPr id="7" name="Content Placeholder 6"/>
          <p:cNvPicPr>
            <a:picLocks noGrp="1" noChangeAspect="1"/>
          </p:cNvPicPr>
          <p:nvPr>
            <p:ph sz="half" idx="2"/>
          </p:nvPr>
        </p:nvPicPr>
        <p:blipFill>
          <a:blip r:embed="rId3"/>
          <a:stretch>
            <a:fillRect/>
          </a:stretch>
        </p:blipFill>
        <p:spPr>
          <a:xfrm>
            <a:off x="855980" y="3763010"/>
            <a:ext cx="7509510" cy="2242820"/>
          </a:xfrm>
          <a:prstGeom prst="rect">
            <a:avLst/>
          </a:prstGeom>
        </p:spPr>
      </p:pic>
      <p:pic>
        <p:nvPicPr>
          <p:cNvPr id="8" name="Picture 7"/>
          <p:cNvPicPr>
            <a:picLocks noChangeAspect="1"/>
          </p:cNvPicPr>
          <p:nvPr/>
        </p:nvPicPr>
        <p:blipFill>
          <a:blip r:embed="rId4"/>
          <a:stretch>
            <a:fillRect/>
          </a:stretch>
        </p:blipFill>
        <p:spPr>
          <a:xfrm>
            <a:off x="838200" y="3244215"/>
            <a:ext cx="1013460" cy="365760"/>
          </a:xfrm>
          <a:prstGeom prst="rect">
            <a:avLst/>
          </a:prstGeom>
        </p:spPr>
      </p:pic>
      <p:sp>
        <p:nvSpPr>
          <p:cNvPr id="9" name="Text Box 8"/>
          <p:cNvSpPr txBox="1"/>
          <p:nvPr/>
        </p:nvSpPr>
        <p:spPr>
          <a:xfrm>
            <a:off x="937895" y="891540"/>
            <a:ext cx="3400425" cy="460375"/>
          </a:xfrm>
          <a:prstGeom prst="rect">
            <a:avLst/>
          </a:prstGeom>
          <a:noFill/>
        </p:spPr>
        <p:txBody>
          <a:bodyPr wrap="square" rtlCol="0">
            <a:spAutoFit/>
          </a:bodyPr>
          <a:lstStyle/>
          <a:p>
            <a:r>
              <a:rPr lang="en-US" sz="2400">
                <a:solidFill>
                  <a:schemeClr val="tx1"/>
                </a:solidFill>
                <a:sym typeface="+mn-ea"/>
              </a:rPr>
              <a:t>Measured of</a:t>
            </a:r>
            <a:r>
              <a:rPr lang="en-US">
                <a:solidFill>
                  <a:srgbClr val="7030A0"/>
                </a:solidFill>
                <a:sym typeface="+mn-ea"/>
              </a:rPr>
              <a:t> </a:t>
            </a:r>
            <a:endParaRPr lang="en-US"/>
          </a:p>
        </p:txBody>
      </p:sp>
      <p:pic>
        <p:nvPicPr>
          <p:cNvPr id="11" name="2384804F-3998-4D57-9195-F3826E402611-9" descr="wpp"/>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0340" y="1002665"/>
            <a:ext cx="643255" cy="238125"/>
          </a:xfrm>
          <a:prstGeom prst="rect">
            <a:avLst/>
          </a:prstGeom>
        </p:spPr>
      </p:pic>
      <p:pic>
        <p:nvPicPr>
          <p:cNvPr id="10" name="Content Placeholder 4">
            <a:extLst>
              <a:ext uri="{FF2B5EF4-FFF2-40B4-BE49-F238E27FC236}">
                <a16:creationId xmlns:a16="http://schemas.microsoft.com/office/drawing/2014/main" id="{E4BA55FC-3A8C-B143-B47D-69331D094DD2}"/>
              </a:ext>
            </a:extLst>
          </p:cNvPr>
          <p:cNvPicPr>
            <a:picLocks noChangeAspect="1"/>
          </p:cNvPicPr>
          <p:nvPr/>
        </p:nvPicPr>
        <p:blipFill>
          <a:blip r:embed="rId7"/>
          <a:stretch>
            <a:fillRect/>
          </a:stretch>
        </p:blipFill>
        <p:spPr>
          <a:xfrm>
            <a:off x="8191756" y="2568344"/>
            <a:ext cx="3763538" cy="2188940"/>
          </a:xfrm>
          <a:prstGeom prst="rect">
            <a:avLst/>
          </a:prstGeom>
        </p:spPr>
      </p:pic>
      <p:sp>
        <p:nvSpPr>
          <p:cNvPr id="12" name="Text Box 8">
            <a:extLst>
              <a:ext uri="{FF2B5EF4-FFF2-40B4-BE49-F238E27FC236}">
                <a16:creationId xmlns:a16="http://schemas.microsoft.com/office/drawing/2014/main" id="{6EFCF2EC-5E4D-E04C-B4CD-B2E5DB0DE89B}"/>
              </a:ext>
            </a:extLst>
          </p:cNvPr>
          <p:cNvSpPr txBox="1"/>
          <p:nvPr/>
        </p:nvSpPr>
        <p:spPr>
          <a:xfrm>
            <a:off x="8840599" y="3145325"/>
            <a:ext cx="165204" cy="400110"/>
          </a:xfrm>
          <a:prstGeom prst="rect">
            <a:avLst/>
          </a:prstGeom>
          <a:noFill/>
        </p:spPr>
        <p:txBody>
          <a:bodyPr wrap="square" rtlCol="0">
            <a:spAutoFit/>
          </a:bodyPr>
          <a:lstStyle/>
          <a:p>
            <a:r>
              <a:rPr lang="en-US" sz="2000" dirty="0">
                <a:solidFill>
                  <a:srgbClr val="7030A0"/>
                </a:solidFill>
              </a:rPr>
              <a:t>?</a:t>
            </a:r>
          </a:p>
        </p:txBody>
      </p:sp>
      <p:pic>
        <p:nvPicPr>
          <p:cNvPr id="13" name="2384804F-3998-4D57-9195-F3826E402611-10" descr="wpp">
            <a:extLst>
              <a:ext uri="{FF2B5EF4-FFF2-40B4-BE49-F238E27FC236}">
                <a16:creationId xmlns:a16="http://schemas.microsoft.com/office/drawing/2014/main" id="{15491801-29CF-0445-92E2-7378200B70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1766" y="3277672"/>
            <a:ext cx="411497" cy="152332"/>
          </a:xfrm>
          <a:prstGeom prst="rect">
            <a:avLst/>
          </a:prstGeom>
        </p:spPr>
      </p:pic>
    </p:spTree>
    <p:extLst>
      <p:ext uri="{BB962C8B-B14F-4D97-AF65-F5344CB8AC3E}">
        <p14:creationId xmlns:p14="http://schemas.microsoft.com/office/powerpoint/2010/main" val="371364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CCEC77DF-8B5D-154E-A49D-5E9BD4EDA9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3887438"/>
            <a:ext cx="5181600" cy="2605437"/>
          </a:xfrm>
        </p:spPr>
      </p:pic>
      <p:pic>
        <p:nvPicPr>
          <p:cNvPr id="8" name="内容占位符 7">
            <a:extLst>
              <a:ext uri="{FF2B5EF4-FFF2-40B4-BE49-F238E27FC236}">
                <a16:creationId xmlns:a16="http://schemas.microsoft.com/office/drawing/2014/main" id="{3E40BF7D-33E1-C043-BC04-595F3E0B1B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39342" y="792265"/>
            <a:ext cx="4538258" cy="2894517"/>
          </a:xfrm>
        </p:spPr>
      </p:pic>
      <p:pic>
        <p:nvPicPr>
          <p:cNvPr id="10" name="图片 9">
            <a:extLst>
              <a:ext uri="{FF2B5EF4-FFF2-40B4-BE49-F238E27FC236}">
                <a16:creationId xmlns:a16="http://schemas.microsoft.com/office/drawing/2014/main" id="{EFCC42CA-1821-8649-BFA8-E72C6D13A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094" y="3845401"/>
            <a:ext cx="4606045" cy="2982119"/>
          </a:xfrm>
          <a:prstGeom prst="rect">
            <a:avLst/>
          </a:prstGeom>
        </p:spPr>
      </p:pic>
      <p:pic>
        <p:nvPicPr>
          <p:cNvPr id="11" name="Content Placeholder 4">
            <a:extLst>
              <a:ext uri="{FF2B5EF4-FFF2-40B4-BE49-F238E27FC236}">
                <a16:creationId xmlns:a16="http://schemas.microsoft.com/office/drawing/2014/main" id="{6D6EF2ED-18DC-5E46-AAD9-0EE1A10C0827}"/>
              </a:ext>
            </a:extLst>
          </p:cNvPr>
          <p:cNvPicPr>
            <a:picLocks noChangeAspect="1"/>
          </p:cNvPicPr>
          <p:nvPr/>
        </p:nvPicPr>
        <p:blipFill>
          <a:blip r:embed="rId5"/>
          <a:stretch>
            <a:fillRect/>
          </a:stretch>
        </p:blipFill>
        <p:spPr>
          <a:xfrm>
            <a:off x="997935" y="1086796"/>
            <a:ext cx="4128542" cy="2401233"/>
          </a:xfrm>
          <a:prstGeom prst="rect">
            <a:avLst/>
          </a:prstGeom>
        </p:spPr>
      </p:pic>
      <p:sp>
        <p:nvSpPr>
          <p:cNvPr id="12" name="Text Box 8">
            <a:extLst>
              <a:ext uri="{FF2B5EF4-FFF2-40B4-BE49-F238E27FC236}">
                <a16:creationId xmlns:a16="http://schemas.microsoft.com/office/drawing/2014/main" id="{7B705FF0-AAE0-E348-AB3D-FAE7F4871A40}"/>
              </a:ext>
            </a:extLst>
          </p:cNvPr>
          <p:cNvSpPr txBox="1"/>
          <p:nvPr/>
        </p:nvSpPr>
        <p:spPr>
          <a:xfrm>
            <a:off x="1646778" y="1663779"/>
            <a:ext cx="181227" cy="400110"/>
          </a:xfrm>
          <a:prstGeom prst="rect">
            <a:avLst/>
          </a:prstGeom>
          <a:noFill/>
        </p:spPr>
        <p:txBody>
          <a:bodyPr wrap="square" rtlCol="0">
            <a:spAutoFit/>
          </a:bodyPr>
          <a:lstStyle/>
          <a:p>
            <a:r>
              <a:rPr lang="en-US" sz="2000" dirty="0">
                <a:solidFill>
                  <a:srgbClr val="7030A0"/>
                </a:solidFill>
              </a:rPr>
              <a:t>?</a:t>
            </a:r>
          </a:p>
        </p:txBody>
      </p:sp>
      <p:pic>
        <p:nvPicPr>
          <p:cNvPr id="13" name="2384804F-3998-4D57-9195-F3826E402611-10" descr="wpp">
            <a:extLst>
              <a:ext uri="{FF2B5EF4-FFF2-40B4-BE49-F238E27FC236}">
                <a16:creationId xmlns:a16="http://schemas.microsoft.com/office/drawing/2014/main" id="{EFC507F1-C40C-FF4E-AD8D-5F2B98DC66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7946" y="1796125"/>
            <a:ext cx="451406" cy="167105"/>
          </a:xfrm>
          <a:prstGeom prst="rect">
            <a:avLst/>
          </a:prstGeom>
        </p:spPr>
      </p:pic>
      <p:sp>
        <p:nvSpPr>
          <p:cNvPr id="14" name="Title 1">
            <a:extLst>
              <a:ext uri="{FF2B5EF4-FFF2-40B4-BE49-F238E27FC236}">
                <a16:creationId xmlns:a16="http://schemas.microsoft.com/office/drawing/2014/main" id="{EC34F648-0959-F549-AEA5-A319A902448E}"/>
              </a:ext>
            </a:extLst>
          </p:cNvPr>
          <p:cNvSpPr>
            <a:spLocks noGrp="1"/>
          </p:cNvSpPr>
          <p:nvPr/>
        </p:nvSpPr>
        <p:spPr>
          <a:xfrm>
            <a:off x="762000" y="30480"/>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57500" lnSpcReduction="20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 altLang="zh-CN" dirty="0"/>
              <a:t>Model-independent analysis in terms of the total effective rotation angle α+β</a:t>
            </a:r>
            <a:endParaRPr lang="en-US" dirty="0"/>
          </a:p>
        </p:txBody>
      </p:sp>
    </p:spTree>
    <p:extLst>
      <p:ext uri="{BB962C8B-B14F-4D97-AF65-F5344CB8AC3E}">
        <p14:creationId xmlns:p14="http://schemas.microsoft.com/office/powerpoint/2010/main" val="92961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C04D06-5081-6443-B8A5-C7A329584A06}"/>
              </a:ext>
            </a:extLst>
          </p:cNvPr>
          <p:cNvSpPr>
            <a:spLocks noGrp="1"/>
          </p:cNvSpPr>
          <p:nvPr>
            <p:ph type="title"/>
          </p:nvPr>
        </p:nvSpPr>
        <p:spPr>
          <a:xfrm>
            <a:off x="827663" y="5948362"/>
            <a:ext cx="11408924" cy="1325563"/>
          </a:xfrm>
        </p:spPr>
        <p:txBody>
          <a:bodyPr>
            <a:normAutofit/>
          </a:bodyPr>
          <a:lstStyle/>
          <a:p>
            <a:r>
              <a:rPr lang="en" altLang="zh-CN" sz="1600" dirty="0"/>
              <a:t>      α + β &gt; 0 is  0.51σ,  9.67σ,  4.75σ,  and 1.73σ,  respectively                                α + β &gt; 0 is  </a:t>
            </a:r>
            <a:r>
              <a:rPr lang="el" altLang="zh-CN" sz="1600" dirty="0"/>
              <a:t>9.67σ, </a:t>
            </a:r>
            <a:r>
              <a:rPr lang="en-US" altLang="zh-CN" sz="1600" dirty="0"/>
              <a:t> </a:t>
            </a:r>
            <a:r>
              <a:rPr lang="el" altLang="zh-CN" sz="1600" dirty="0"/>
              <a:t>4.75σ, </a:t>
            </a:r>
            <a:r>
              <a:rPr lang="en-US" altLang="zh-CN" sz="1600" dirty="0"/>
              <a:t> </a:t>
            </a:r>
            <a:r>
              <a:rPr lang="el" altLang="zh-CN" sz="1600" dirty="0"/>
              <a:t>7.0σ, and </a:t>
            </a:r>
            <a:r>
              <a:rPr lang="en-US" altLang="zh-CN" sz="1600" dirty="0"/>
              <a:t> </a:t>
            </a:r>
            <a:r>
              <a:rPr lang="el" altLang="zh-CN" sz="1600" dirty="0"/>
              <a:t>7.3σ</a:t>
            </a:r>
            <a:r>
              <a:rPr lang="en" altLang="zh-CN" sz="1600" dirty="0"/>
              <a:t>,  respectively</a:t>
            </a:r>
            <a:endParaRPr kumimoji="1" lang="zh-CN" altLang="en-US" sz="1600" dirty="0"/>
          </a:p>
        </p:txBody>
      </p:sp>
      <p:pic>
        <p:nvPicPr>
          <p:cNvPr id="6" name="内容占位符 5">
            <a:extLst>
              <a:ext uri="{FF2B5EF4-FFF2-40B4-BE49-F238E27FC236}">
                <a16:creationId xmlns:a16="http://schemas.microsoft.com/office/drawing/2014/main" id="{7C5308EE-82BB-2343-A437-CDFFDD5F467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8277" y="3009060"/>
            <a:ext cx="5181600" cy="3354992"/>
          </a:xfrm>
        </p:spPr>
      </p:pic>
      <p:pic>
        <p:nvPicPr>
          <p:cNvPr id="8" name="内容占位符 7">
            <a:extLst>
              <a:ext uri="{FF2B5EF4-FFF2-40B4-BE49-F238E27FC236}">
                <a16:creationId xmlns:a16="http://schemas.microsoft.com/office/drawing/2014/main" id="{302B97C5-8BB6-884D-A1B4-0D83A3CAAE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29399" y="2960619"/>
            <a:ext cx="5181600" cy="3403433"/>
          </a:xfrm>
        </p:spPr>
      </p:pic>
      <p:pic>
        <p:nvPicPr>
          <p:cNvPr id="9" name="内容占位符 5">
            <a:extLst>
              <a:ext uri="{FF2B5EF4-FFF2-40B4-BE49-F238E27FC236}">
                <a16:creationId xmlns:a16="http://schemas.microsoft.com/office/drawing/2014/main" id="{CA34B17A-6712-9743-A3B7-F20B44F11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2704" y="779439"/>
            <a:ext cx="4434191" cy="2229621"/>
          </a:xfrm>
          <a:prstGeom prst="rect">
            <a:avLst/>
          </a:prstGeom>
        </p:spPr>
      </p:pic>
      <p:sp>
        <p:nvSpPr>
          <p:cNvPr id="10" name="Title 1">
            <a:extLst>
              <a:ext uri="{FF2B5EF4-FFF2-40B4-BE49-F238E27FC236}">
                <a16:creationId xmlns:a16="http://schemas.microsoft.com/office/drawing/2014/main" id="{E99976D6-C652-434A-87E2-14070E2F11A3}"/>
              </a:ext>
            </a:extLst>
          </p:cNvPr>
          <p:cNvSpPr>
            <a:spLocks noGrp="1"/>
          </p:cNvSpPr>
          <p:nvPr/>
        </p:nvSpPr>
        <p:spPr>
          <a:xfrm>
            <a:off x="762000" y="30480"/>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57500" lnSpcReduction="20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 altLang="zh-CN" dirty="0"/>
              <a:t>Model-independent analysis in terms of the total effective rotation angle α+β</a:t>
            </a:r>
            <a:endParaRPr lang="en-US" dirty="0"/>
          </a:p>
        </p:txBody>
      </p:sp>
    </p:spTree>
    <p:extLst>
      <p:ext uri="{BB962C8B-B14F-4D97-AF65-F5344CB8AC3E}">
        <p14:creationId xmlns:p14="http://schemas.microsoft.com/office/powerpoint/2010/main" val="352772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35476" y="1047876"/>
                <a:ext cx="10105417" cy="5699125"/>
              </a:xfrm>
            </p:spPr>
            <p:txBody>
              <a:bodyPr>
                <a:normAutofit fontScale="97500"/>
              </a:bodyPr>
              <a:lstStyle/>
              <a:p>
                <a:r>
                  <a:rPr lang="en-US" sz="2400" b="1" dirty="0"/>
                  <a:t>Cosmic Birefringence</a:t>
                </a:r>
                <a:r>
                  <a:rPr lang="en-US" sz="2400" dirty="0"/>
                  <a:t> is a remarkable </a:t>
                </a:r>
                <a:r>
                  <a:rPr lang="en-US" sz="2400" dirty="0">
                    <a:solidFill>
                      <a:srgbClr val="00B050"/>
                    </a:solidFill>
                  </a:rPr>
                  <a:t>parity-violating</a:t>
                </a:r>
                <a:r>
                  <a:rPr lang="en-US" sz="2400" dirty="0"/>
                  <a:t> effect, which is beyond the standard cosmology prediction; </a:t>
                </a:r>
                <a:r>
                  <a:rPr lang="en-US" sz="2400" dirty="0">
                    <a:sym typeface="+mn-ea"/>
                  </a:rPr>
                  <a:t>new breakthrough in CMB data analysis leads to </a:t>
                </a:r>
                <a:r>
                  <a:rPr lang="en-US" sz="2400" dirty="0">
                    <a:solidFill>
                      <a:srgbClr val="FF0000"/>
                    </a:solidFill>
                    <a:sym typeface="+mn-ea"/>
                  </a:rPr>
                  <a:t>β = 0.34 ± 0.09 deg</a:t>
                </a:r>
                <a:r>
                  <a:rPr lang="en-US" sz="2400" dirty="0">
                    <a:sym typeface="+mn-ea"/>
                  </a:rPr>
                  <a:t> (68%CL; nearly full sky).</a:t>
                </a:r>
              </a:p>
              <a:p>
                <a:endParaRPr lang="en-US" sz="2400" dirty="0"/>
              </a:p>
              <a:p>
                <a:r>
                  <a:rPr lang="en-US" sz="2400" dirty="0"/>
                  <a:t>EB dataset can help to </a:t>
                </a:r>
                <a:r>
                  <a:rPr lang="en" altLang="zh-CN" sz="2400" dirty="0">
                    <a:ln w="9525">
                      <a:solidFill>
                        <a:schemeClr val="accent4">
                          <a:lumMod val="75000"/>
                        </a:schemeClr>
                      </a:solidFill>
                      <a:prstDash val="solid"/>
                    </a:ln>
                    <a:effectLst>
                      <a:outerShdw blurRad="12700" dist="38100" dir="2700000" algn="tl" rotWithShape="0">
                        <a:schemeClr val="accent5">
                          <a:lumMod val="60000"/>
                          <a:lumOff val="40000"/>
                        </a:schemeClr>
                      </a:outerShdw>
                    </a:effectLst>
                  </a:rPr>
                  <a:t>resolve the </a:t>
                </a:r>
                <a14:m>
                  <m:oMath xmlns:m="http://schemas.openxmlformats.org/officeDocument/2006/math">
                    <m:sSub>
                      <m:sSubPr>
                        <m:ctrlPr>
                          <a:rPr lang="en-US" altLang="zh-CN" sz="2400" dirty="0">
                            <a:ln w="9525">
                              <a:solidFill>
                                <a:schemeClr val="accent4">
                                  <a:lumMod val="75000"/>
                                </a:schemeClr>
                              </a:solidFill>
                              <a:prstDash val="solid"/>
                            </a:ln>
                            <a:effectLst>
                              <a:outerShdw blurRad="12700" dist="38100" dir="2700000" algn="tl" rotWithShape="0">
                                <a:schemeClr val="accent5">
                                  <a:lumMod val="60000"/>
                                  <a:lumOff val="40000"/>
                                </a:schemeClr>
                              </a:outerShdw>
                            </a:effectLst>
                          </a:rPr>
                        </m:ctrlPr>
                      </m:sSubPr>
                      <m:e>
                        <m:r>
                          <a:rPr lang="en-US" altLang="zh-CN" sz="2400" dirty="0">
                            <a:ln w="9525">
                              <a:solidFill>
                                <a:schemeClr val="accent4">
                                  <a:lumMod val="75000"/>
                                </a:schemeClr>
                              </a:solidFill>
                              <a:prstDash val="solid"/>
                            </a:ln>
                            <a:effectLst>
                              <a:outerShdw blurRad="12700" dist="38100" dir="2700000" algn="tl" rotWithShape="0">
                                <a:schemeClr val="accent5">
                                  <a:lumMod val="60000"/>
                                  <a:lumOff val="40000"/>
                                </a:schemeClr>
                              </a:outerShdw>
                            </a:effectLst>
                          </a:rPr>
                          <m:t>𝐻</m:t>
                        </m:r>
                      </m:e>
                      <m:sub>
                        <m:r>
                          <a:rPr lang="en-US" altLang="zh-CN" sz="2400" dirty="0">
                            <a:ln w="9525">
                              <a:solidFill>
                                <a:schemeClr val="accent4">
                                  <a:lumMod val="75000"/>
                                </a:schemeClr>
                              </a:solidFill>
                              <a:prstDash val="solid"/>
                            </a:ln>
                            <a:effectLst>
                              <a:outerShdw blurRad="12700" dist="38100" dir="2700000" algn="tl" rotWithShape="0">
                                <a:schemeClr val="accent5">
                                  <a:lumMod val="60000"/>
                                  <a:lumOff val="40000"/>
                                </a:schemeClr>
                              </a:outerShdw>
                            </a:effectLst>
                          </a:rPr>
                          <m:t>0</m:t>
                        </m:r>
                      </m:sub>
                    </m:sSub>
                  </m:oMath>
                </a14:m>
                <a:r>
                  <a:rPr lang="en" altLang="zh-CN" sz="2400" dirty="0">
                    <a:ln w="9525">
                      <a:solidFill>
                        <a:schemeClr val="accent4">
                          <a:lumMod val="75000"/>
                        </a:schemeClr>
                      </a:solidFill>
                      <a:prstDash val="solid"/>
                    </a:ln>
                    <a:effectLst>
                      <a:outerShdw blurRad="12700" dist="38100" dir="2700000" algn="tl" rotWithShape="0">
                        <a:schemeClr val="accent5">
                          <a:lumMod val="60000"/>
                          <a:lumOff val="40000"/>
                        </a:schemeClr>
                      </a:outerShdw>
                    </a:effectLst>
                  </a:rPr>
                  <a:t> tension in EDE model.</a:t>
                </a:r>
                <a:endParaRPr lang="en-US" sz="2400" dirty="0"/>
              </a:p>
              <a:p>
                <a:endParaRPr lang="en-US" sz="2400" dirty="0"/>
              </a:p>
              <a:p>
                <a:r>
                  <a:rPr lang="en-US" sz="2400" dirty="0"/>
                  <a:t>We studied EB mode of Rock `n' Roll, and    -attractor scalar models for the </a:t>
                </a:r>
                <a:r>
                  <a:rPr lang="en-US" sz="2400" dirty="0">
                    <a:solidFill>
                      <a:srgbClr val="C00000"/>
                    </a:solidFill>
                  </a:rPr>
                  <a:t>first time</a:t>
                </a:r>
                <a:r>
                  <a:rPr lang="en-US" sz="2400" dirty="0"/>
                  <a:t>. The value of </a:t>
                </a:r>
                <a:r>
                  <a:rPr lang="en-US" sz="2400" dirty="0">
                    <a:solidFill>
                      <a:srgbClr val="00B0F0"/>
                    </a:solidFill>
                  </a:rPr>
                  <a:t>g is model dependent</a:t>
                </a:r>
                <a:r>
                  <a:rPr lang="en-US" sz="2400" dirty="0"/>
                  <a:t>. Moreover, the</a:t>
                </a:r>
                <a:r>
                  <a:rPr lang="en-US" sz="2400" dirty="0">
                    <a:solidFill>
                      <a:srgbClr val="7030A0"/>
                    </a:solidFill>
                  </a:rPr>
                  <a:t> rotation angle β</a:t>
                </a:r>
                <a:r>
                  <a:rPr lang="en-US" sz="2400" dirty="0"/>
                  <a:t> is also </a:t>
                </a:r>
                <a:r>
                  <a:rPr lang="en-US" sz="2400" dirty="0">
                    <a:solidFill>
                      <a:srgbClr val="7030A0"/>
                    </a:solidFill>
                  </a:rPr>
                  <a:t>highly model dependent.</a:t>
                </a:r>
                <a:endParaRPr lang="en-US" sz="2400" dirty="0"/>
              </a:p>
              <a:p>
                <a:endParaRPr lang="en-US" sz="2400" dirty="0"/>
              </a:p>
              <a:p>
                <a:r>
                  <a:rPr lang="en" altLang="zh-CN" sz="2400" dirty="0"/>
                  <a:t>We also find that ACT data alone do not provide sufficiently tight constraints on either g or α + β, whereas the combination </a:t>
                </a:r>
                <a:r>
                  <a:rPr lang="en" altLang="zh-CN" sz="2400" dirty="0" err="1">
                    <a:solidFill>
                      <a:schemeClr val="accent1">
                        <a:lumMod val="75000"/>
                      </a:schemeClr>
                    </a:solidFill>
                  </a:rPr>
                  <a:t>Planck+ACT</a:t>
                </a:r>
                <a:r>
                  <a:rPr lang="en" altLang="zh-CN" sz="2400" dirty="0">
                    <a:solidFill>
                      <a:schemeClr val="accent1">
                        <a:lumMod val="75000"/>
                      </a:schemeClr>
                    </a:solidFill>
                  </a:rPr>
                  <a:t> </a:t>
                </a:r>
                <a:r>
                  <a:rPr lang="en" altLang="zh-CN" sz="2400" dirty="0"/>
                  <a:t>improves the results and leads to a better PTE.</a:t>
                </a: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35476" y="1047876"/>
                <a:ext cx="10105417" cy="5699125"/>
              </a:xfrm>
              <a:blipFill>
                <a:blip r:embed="rId2"/>
                <a:stretch>
                  <a:fillRect l="-754" t="-1559"/>
                </a:stretch>
              </a:blipFill>
            </p:spPr>
            <p:txBody>
              <a:bodyPr/>
              <a:lstStyle/>
              <a:p>
                <a:r>
                  <a:rPr lang="zh-CN" altLang="en-US">
                    <a:noFill/>
                  </a:rPr>
                  <a:t> </a:t>
                </a:r>
              </a:p>
            </p:txBody>
          </p:sp>
        </mc:Fallback>
      </mc:AlternateContent>
      <p:pic>
        <p:nvPicPr>
          <p:cNvPr id="4" name="2384804F-3998-4D57-9195-F3826E402611-6" descr="wpp"/>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923" y="3566060"/>
            <a:ext cx="224790" cy="159385"/>
          </a:xfrm>
          <a:prstGeom prst="rect">
            <a:avLst/>
          </a:prstGeom>
        </p:spPr>
      </p:pic>
      <p:sp>
        <p:nvSpPr>
          <p:cNvPr id="20" name="Title 1"/>
          <p:cNvSpPr>
            <a:spLocks noGrp="1"/>
          </p:cNvSpPr>
          <p:nvPr/>
        </p:nvSpPr>
        <p:spPr>
          <a:xfrm>
            <a:off x="838200" y="190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dirty="0"/>
              <a:t>   </a:t>
            </a:r>
            <a:r>
              <a:rPr lang="en-US" dirty="0">
                <a:sym typeface="+mn-ea"/>
              </a:rPr>
              <a:t>Conclusions</a:t>
            </a:r>
            <a:endParaRPr lang="en-US" dirty="0"/>
          </a:p>
        </p:txBody>
      </p:sp>
      <p:sp>
        <p:nvSpPr>
          <p:cNvPr id="7" name="Rectangles 6"/>
          <p:cNvSpPr/>
          <p:nvPr/>
        </p:nvSpPr>
        <p:spPr>
          <a:xfrm>
            <a:off x="7097591" y="5917056"/>
            <a:ext cx="4326255" cy="829945"/>
          </a:xfrm>
          <a:prstGeom prst="rect">
            <a:avLst/>
          </a:prstGeom>
          <a:noFill/>
          <a:ln>
            <a:noFill/>
          </a:ln>
        </p:spPr>
        <p:txBody>
          <a:bodyPr wrap="square" rtlCol="0" anchor="t">
            <a:spAutoFit/>
          </a:bodyPr>
          <a:lstStyle/>
          <a:p>
            <a:pPr algn="ctr"/>
            <a:r>
              <a:rPr lang="en-US" altLang="zh-CN"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6FE1FFD-5175-2E45-95F0-2B6A0CFEB07F}"/>
              </a:ext>
            </a:extLst>
          </p:cNvPr>
          <p:cNvSpPr>
            <a:spLocks noGrp="1"/>
          </p:cNvSpPr>
          <p:nvPr>
            <p:ph sz="half" idx="1"/>
          </p:nvPr>
        </p:nvSpPr>
        <p:spPr>
          <a:xfrm>
            <a:off x="848024" y="962789"/>
            <a:ext cx="10156861" cy="5582390"/>
          </a:xfrm>
        </p:spPr>
        <p:txBody>
          <a:bodyPr>
            <a:normAutofit fontScale="40000" lnSpcReduction="20000"/>
          </a:bodyPr>
          <a:lstStyle/>
          <a:p>
            <a:r>
              <a:rPr lang="en-US" altLang="zh-CN" sz="5800" dirty="0">
                <a:solidFill>
                  <a:srgbClr val="7030A0"/>
                </a:solidFill>
                <a:latin typeface="Arial" panose="020B0604020202020204" pitchFamily="34" charset="0"/>
                <a:cs typeface="Arial" panose="020B0604020202020204" pitchFamily="34" charset="0"/>
              </a:rPr>
              <a:t>Removal the </a:t>
            </a:r>
            <a:r>
              <a:rPr lang="en-US" altLang="zh-CN" sz="5800" dirty="0" err="1">
                <a:solidFill>
                  <a:srgbClr val="7030A0"/>
                </a:solidFill>
                <a:latin typeface="Arial" panose="020B0604020202020204" pitchFamily="34" charset="0"/>
                <a:cs typeface="Arial" panose="020B0604020202020204" pitchFamily="34" charset="0"/>
              </a:rPr>
              <a:t>miscalibration</a:t>
            </a:r>
            <a:r>
              <a:rPr lang="en-US" altLang="zh-CN" sz="5800" dirty="0">
                <a:solidFill>
                  <a:srgbClr val="7030A0"/>
                </a:solidFill>
                <a:latin typeface="Arial" panose="020B0604020202020204" pitchFamily="34" charset="0"/>
                <a:cs typeface="Arial" panose="020B0604020202020204" pitchFamily="34" charset="0"/>
              </a:rPr>
              <a:t> of polarization angles </a:t>
            </a:r>
          </a:p>
          <a:p>
            <a:pPr marL="0" indent="0">
              <a:buNone/>
            </a:pPr>
            <a:r>
              <a:rPr lang="en-US" altLang="zh-CN" sz="5800" dirty="0">
                <a:solidFill>
                  <a:srgbClr val="7030A0"/>
                </a:solidFill>
                <a:latin typeface="Arial" panose="020B0604020202020204" pitchFamily="34" charset="0"/>
                <a:cs typeface="Arial" panose="020B0604020202020204" pitchFamily="34" charset="0"/>
              </a:rPr>
              <a:t>    </a:t>
            </a:r>
            <a:r>
              <a:rPr lang="en-US" altLang="zh-CN" sz="4300" dirty="0">
                <a:solidFill>
                  <a:srgbClr val="7030A0"/>
                </a:solidFill>
                <a:latin typeface="Arial" panose="020B0604020202020204" pitchFamily="34" charset="0"/>
                <a:cs typeface="Arial" panose="020B0604020202020204" pitchFamily="34" charset="0"/>
              </a:rPr>
              <a:t>[</a:t>
            </a:r>
            <a:r>
              <a:rPr lang="en-US" altLang="zh-CN" sz="4300" dirty="0" err="1">
                <a:latin typeface="Arial" panose="020B0604020202020204" pitchFamily="34" charset="0"/>
                <a:cs typeface="Arial" panose="020B0604020202020204" pitchFamily="34" charset="0"/>
              </a:rPr>
              <a:t>J.R.Eskilt</a:t>
            </a:r>
            <a:r>
              <a:rPr lang="en-US" altLang="zh-CN" sz="4300" dirty="0">
                <a:latin typeface="Arial" panose="020B0604020202020204" pitchFamily="34" charset="0"/>
                <a:cs typeface="Arial" panose="020B0604020202020204" pitchFamily="34" charset="0"/>
              </a:rPr>
              <a:t>, et al. PRD 106 (2022) 6, </a:t>
            </a:r>
            <a:r>
              <a:rPr lang="en-US" altLang="zh-CN" sz="4300" dirty="0" err="1">
                <a:latin typeface="Arial" panose="020B0604020202020204" pitchFamily="34" charset="0"/>
                <a:cs typeface="Arial" panose="020B0604020202020204" pitchFamily="34" charset="0"/>
              </a:rPr>
              <a:t>J.R.Eskilt</a:t>
            </a:r>
            <a:r>
              <a:rPr lang="en-US" altLang="zh-CN" sz="4300" dirty="0">
                <a:latin typeface="Arial" panose="020B0604020202020204" pitchFamily="34" charset="0"/>
                <a:cs typeface="Arial" panose="020B0604020202020204" pitchFamily="34" charset="0"/>
              </a:rPr>
              <a:t>, et al. PRL (2023)</a:t>
            </a:r>
            <a:r>
              <a:rPr lang="en-US" altLang="zh-CN" sz="4300" dirty="0">
                <a:solidFill>
                  <a:srgbClr val="7030A0"/>
                </a:solidFill>
                <a:latin typeface="Arial" panose="020B0604020202020204" pitchFamily="34" charset="0"/>
                <a:cs typeface="Arial" panose="020B0604020202020204" pitchFamily="34" charset="0"/>
              </a:rPr>
              <a:t>]</a:t>
            </a:r>
          </a:p>
          <a:p>
            <a:endParaRPr lang="en" altLang="zh-CN" sz="5800" dirty="0">
              <a:latin typeface="Arial" panose="020B0604020202020204" pitchFamily="34" charset="0"/>
              <a:cs typeface="Arial" panose="020B0604020202020204" pitchFamily="34" charset="0"/>
            </a:endParaRPr>
          </a:p>
          <a:p>
            <a:r>
              <a:rPr kumimoji="1" lang="en-US" altLang="zh-CN" sz="5800" dirty="0">
                <a:solidFill>
                  <a:srgbClr val="C00000"/>
                </a:solidFill>
                <a:latin typeface="Arial" panose="020B0604020202020204" pitchFamily="34" charset="0"/>
                <a:cs typeface="Arial" panose="020B0604020202020204" pitchFamily="34" charset="0"/>
              </a:rPr>
              <a:t>Anisotropic of </a:t>
            </a:r>
            <a:r>
              <a:rPr lang="en" altLang="zh-CN" sz="5800" dirty="0">
                <a:solidFill>
                  <a:srgbClr val="C00000"/>
                </a:solidFill>
                <a:latin typeface="Arial" panose="020B0604020202020204" pitchFamily="34" charset="0"/>
                <a:cs typeface="Arial" panose="020B0604020202020204" pitchFamily="34" charset="0"/>
              </a:rPr>
              <a:t>Cosmic Birefringence</a:t>
            </a:r>
          </a:p>
          <a:p>
            <a:pPr marL="0" indent="0">
              <a:buNone/>
            </a:pPr>
            <a:r>
              <a:rPr lang="en" altLang="zh-CN" sz="5800" dirty="0">
                <a:latin typeface="Arial" panose="020B0604020202020204" pitchFamily="34" charset="0"/>
                <a:cs typeface="Arial" panose="020B0604020202020204" pitchFamily="34" charset="0"/>
              </a:rPr>
              <a:t>    </a:t>
            </a:r>
            <a:r>
              <a:rPr lang="en" altLang="zh-CN" sz="4300" dirty="0">
                <a:latin typeface="Arial" panose="020B0604020202020204" pitchFamily="34" charset="0"/>
                <a:cs typeface="Arial" panose="020B0604020202020204" pitchFamily="34" charset="0"/>
              </a:rPr>
              <a:t>[</a:t>
            </a:r>
            <a:r>
              <a:rPr lang="en-US" altLang="zh-CN" sz="4300" dirty="0">
                <a:latin typeface="Arial" panose="020B0604020202020204" pitchFamily="34" charset="0"/>
                <a:cs typeface="Arial" panose="020B0604020202020204" pitchFamily="34" charset="0"/>
                <a:hlinkClick r:id="rId2"/>
              </a:rPr>
              <a:t>T. Namikawa</a:t>
            </a:r>
            <a:r>
              <a:rPr lang="en-US" altLang="zh-CN" sz="4300" dirty="0">
                <a:latin typeface="Arial" panose="020B0604020202020204" pitchFamily="34" charset="0"/>
                <a:cs typeface="Arial" panose="020B0604020202020204" pitchFamily="34" charset="0"/>
              </a:rPr>
              <a:t> </a:t>
            </a:r>
            <a:r>
              <a:rPr lang="en-US" altLang="zh-CN" sz="4300" i="1" dirty="0">
                <a:latin typeface="Arial" panose="020B0604020202020204" pitchFamily="34" charset="0"/>
                <a:cs typeface="Arial" panose="020B0604020202020204" pitchFamily="34" charset="0"/>
              </a:rPr>
              <a:t>PRD</a:t>
            </a:r>
            <a:r>
              <a:rPr lang="en-US" altLang="zh-CN" sz="4300" dirty="0">
                <a:latin typeface="Arial" panose="020B0604020202020204" pitchFamily="34" charset="0"/>
                <a:cs typeface="Arial" panose="020B0604020202020204" pitchFamily="34" charset="0"/>
              </a:rPr>
              <a:t> 109 (2024), </a:t>
            </a:r>
            <a:r>
              <a:rPr lang="en-US" altLang="zh-CN" sz="4300" dirty="0">
                <a:latin typeface="Arial" panose="020B0604020202020204" pitchFamily="34" charset="0"/>
                <a:cs typeface="Arial" panose="020B0604020202020204" pitchFamily="34" charset="0"/>
                <a:hlinkClick r:id="rId3"/>
              </a:rPr>
              <a:t>B. Sherwin</a:t>
            </a:r>
            <a:r>
              <a:rPr lang="en-US" altLang="zh-CN" sz="4300" dirty="0">
                <a:latin typeface="Arial" panose="020B0604020202020204" pitchFamily="34" charset="0"/>
                <a:cs typeface="Arial" panose="020B0604020202020204" pitchFamily="34" charset="0"/>
              </a:rPr>
              <a:t>, et al. </a:t>
            </a:r>
            <a:r>
              <a:rPr lang="en-US" altLang="zh-CN" sz="4300" i="1" dirty="0">
                <a:latin typeface="Arial" panose="020B0604020202020204" pitchFamily="34" charset="0"/>
                <a:cs typeface="Arial" panose="020B0604020202020204" pitchFamily="34" charset="0"/>
              </a:rPr>
              <a:t>MNRAS</a:t>
            </a:r>
            <a:r>
              <a:rPr lang="en-US" altLang="zh-CN" sz="4300" dirty="0">
                <a:latin typeface="Arial" panose="020B0604020202020204" pitchFamily="34" charset="0"/>
                <a:cs typeface="Arial" panose="020B0604020202020204" pitchFamily="34" charset="0"/>
              </a:rPr>
              <a:t> 520 (2023) 3</a:t>
            </a:r>
            <a:r>
              <a:rPr lang="en" altLang="zh-CN" sz="4300" dirty="0">
                <a:latin typeface="Arial" panose="020B0604020202020204" pitchFamily="34" charset="0"/>
                <a:cs typeface="Arial" panose="020B0604020202020204" pitchFamily="34" charset="0"/>
              </a:rPr>
              <a:t>]</a:t>
            </a:r>
          </a:p>
          <a:p>
            <a:pPr marL="0" indent="0">
              <a:buNone/>
            </a:pPr>
            <a:endParaRPr lang="en" altLang="zh-CN" sz="5800" dirty="0">
              <a:latin typeface="Arial" panose="020B0604020202020204" pitchFamily="34" charset="0"/>
              <a:cs typeface="Arial" panose="020B0604020202020204" pitchFamily="34" charset="0"/>
            </a:endParaRPr>
          </a:p>
          <a:p>
            <a:r>
              <a:rPr lang="en" altLang="zh-CN" sz="5800" dirty="0">
                <a:solidFill>
                  <a:schemeClr val="accent1">
                    <a:lumMod val="75000"/>
                  </a:schemeClr>
                </a:solidFill>
                <a:latin typeface="Arial" panose="020B0604020202020204" pitchFamily="34" charset="0"/>
                <a:cs typeface="Arial" panose="020B0604020202020204" pitchFamily="34" charset="0"/>
              </a:rPr>
              <a:t>Implications for ALPs from cosmic birefringence</a:t>
            </a:r>
          </a:p>
          <a:p>
            <a:pPr marL="0" indent="0">
              <a:buNone/>
            </a:pPr>
            <a:r>
              <a:rPr lang="en-US" altLang="zh-CN" sz="5800" i="1" dirty="0">
                <a:latin typeface="Arial" panose="020B0604020202020204" pitchFamily="34" charset="0"/>
                <a:cs typeface="Arial" panose="020B0604020202020204" pitchFamily="34" charset="0"/>
              </a:rPr>
              <a:t>    </a:t>
            </a:r>
            <a:r>
              <a:rPr lang="en-US" altLang="zh-CN" sz="4300" dirty="0">
                <a:latin typeface="Arial" panose="020B0604020202020204" pitchFamily="34" charset="0"/>
                <a:cs typeface="Arial" panose="020B0604020202020204" pitchFamily="34" charset="0"/>
              </a:rPr>
              <a:t>[</a:t>
            </a:r>
            <a:r>
              <a:rPr lang="en" altLang="zh-CN" sz="4300" dirty="0">
                <a:latin typeface="Arial" panose="020B0604020202020204" pitchFamily="34" charset="0"/>
                <a:cs typeface="Arial" panose="020B0604020202020204" pitchFamily="34" charset="0"/>
              </a:rPr>
              <a:t>D</a:t>
            </a:r>
            <a:r>
              <a:rPr lang="en-US" altLang="zh-CN" sz="4300" i="1" dirty="0">
                <a:latin typeface="Arial" panose="020B0604020202020204" pitchFamily="34" charset="0"/>
                <a:cs typeface="Arial" panose="020B0604020202020204" pitchFamily="34" charset="0"/>
              </a:rPr>
              <a:t>.</a:t>
            </a:r>
            <a:r>
              <a:rPr lang="en" altLang="zh-CN" sz="4300" i="1" dirty="0">
                <a:latin typeface="Arial" panose="020B0604020202020204" pitchFamily="34" charset="0"/>
                <a:cs typeface="Arial" panose="020B0604020202020204" pitchFamily="34" charset="0"/>
              </a:rPr>
              <a:t> </a:t>
            </a:r>
            <a:r>
              <a:rPr lang="en" altLang="zh-CN" sz="4300" dirty="0">
                <a:latin typeface="Arial" panose="020B0604020202020204" pitchFamily="34" charset="0"/>
                <a:cs typeface="Arial" panose="020B0604020202020204" pitchFamily="34" charset="0"/>
              </a:rPr>
              <a:t>Zhang</a:t>
            </a:r>
            <a:r>
              <a:rPr lang="zh-CN" altLang="en-US" sz="4300" dirty="0">
                <a:latin typeface="Arial" panose="020B0604020202020204" pitchFamily="34" charset="0"/>
                <a:cs typeface="Arial" panose="020B0604020202020204" pitchFamily="34" charset="0"/>
              </a:rPr>
              <a:t> </a:t>
            </a:r>
            <a:r>
              <a:rPr lang="en-US" altLang="zh-CN" sz="4300" dirty="0" err="1">
                <a:latin typeface="Arial" panose="020B0604020202020204" pitchFamily="34" charset="0"/>
                <a:cs typeface="Arial" panose="020B0604020202020204" pitchFamily="34" charset="0"/>
              </a:rPr>
              <a:t>Phys.Rev.D</a:t>
            </a:r>
            <a:r>
              <a:rPr lang="en-US" altLang="zh-CN" sz="4300" dirty="0">
                <a:latin typeface="Arial" panose="020B0604020202020204" pitchFamily="34" charset="0"/>
                <a:cs typeface="Arial" panose="020B0604020202020204" pitchFamily="34" charset="0"/>
              </a:rPr>
              <a:t> 110 (2024) 10</a:t>
            </a:r>
            <a:r>
              <a:rPr lang="en" altLang="zh-CN" sz="4300" dirty="0">
                <a:latin typeface="Arial" panose="020B0604020202020204" pitchFamily="34" charset="0"/>
                <a:cs typeface="Arial" panose="020B0604020202020204" pitchFamily="34" charset="0"/>
              </a:rPr>
              <a:t>]</a:t>
            </a:r>
          </a:p>
          <a:p>
            <a:pPr marL="0" indent="0">
              <a:buNone/>
            </a:pPr>
            <a:endParaRPr lang="en" altLang="zh-CN" sz="4300" dirty="0">
              <a:latin typeface="Arial" panose="020B0604020202020204" pitchFamily="34" charset="0"/>
              <a:cs typeface="Arial" panose="020B0604020202020204" pitchFamily="34" charset="0"/>
            </a:endParaRPr>
          </a:p>
          <a:p>
            <a:r>
              <a:rPr lang="en" altLang="zh-CN" sz="5800" dirty="0">
                <a:solidFill>
                  <a:schemeClr val="accent6">
                    <a:lumMod val="75000"/>
                  </a:schemeClr>
                </a:solidFill>
                <a:latin typeface="Arial" panose="020B0604020202020204" pitchFamily="34" charset="0"/>
                <a:cs typeface="Arial" panose="020B0604020202020204" pitchFamily="34" charset="0"/>
              </a:rPr>
              <a:t>Ambiguity of phase of measured rotation angle</a:t>
            </a:r>
            <a:r>
              <a:rPr lang="en" altLang="zh-CN" sz="5800" dirty="0">
                <a:latin typeface="Arial" panose="020B0604020202020204" pitchFamily="34" charset="0"/>
                <a:cs typeface="Arial" panose="020B0604020202020204" pitchFamily="34" charset="0"/>
              </a:rPr>
              <a:t> </a:t>
            </a:r>
          </a:p>
          <a:p>
            <a:pPr marL="0" indent="0">
              <a:buNone/>
            </a:pPr>
            <a:r>
              <a:rPr lang="en" altLang="zh-CN" sz="5800" dirty="0">
                <a:latin typeface="Arial" panose="020B0604020202020204" pitchFamily="34" charset="0"/>
                <a:cs typeface="Arial" panose="020B0604020202020204" pitchFamily="34" charset="0"/>
              </a:rPr>
              <a:t>    </a:t>
            </a:r>
            <a:r>
              <a:rPr lang="en" altLang="zh-CN" sz="4300" dirty="0">
                <a:latin typeface="Arial" panose="020B0604020202020204" pitchFamily="34" charset="0"/>
                <a:cs typeface="Arial" panose="020B0604020202020204" pitchFamily="34" charset="0"/>
              </a:rPr>
              <a:t>[F. </a:t>
            </a:r>
            <a:r>
              <a:rPr lang="en" altLang="zh-CN" sz="4300" dirty="0" err="1">
                <a:latin typeface="Arial" panose="020B0604020202020204" pitchFamily="34" charset="0"/>
                <a:cs typeface="Arial" panose="020B0604020202020204" pitchFamily="34" charset="0"/>
              </a:rPr>
              <a:t>Naokawa</a:t>
            </a:r>
            <a:r>
              <a:rPr lang="en" altLang="zh-CN" sz="4300" dirty="0">
                <a:latin typeface="Arial" panose="020B0604020202020204" pitchFamily="34" charset="0"/>
                <a:cs typeface="Arial" panose="020B0604020202020204" pitchFamily="34" charset="0"/>
              </a:rPr>
              <a:t>, et al.</a:t>
            </a:r>
            <a:r>
              <a:rPr lang="zh-CN" altLang="en-US" sz="4300" dirty="0">
                <a:latin typeface="Arial" panose="020B0604020202020204" pitchFamily="34" charset="0"/>
                <a:cs typeface="Arial" panose="020B0604020202020204" pitchFamily="34" charset="0"/>
              </a:rPr>
              <a:t> </a:t>
            </a:r>
            <a:r>
              <a:rPr lang="en-US" altLang="zh-CN" sz="4300" dirty="0">
                <a:latin typeface="Arial" panose="020B0604020202020204" pitchFamily="34" charset="0"/>
                <a:cs typeface="Arial" panose="020B0604020202020204" pitchFamily="34" charset="0"/>
                <a:hlinkClick r:id="rId4"/>
              </a:rPr>
              <a:t>2405.15538</a:t>
            </a:r>
            <a:r>
              <a:rPr lang="en" altLang="zh-CN" sz="4300" dirty="0">
                <a:latin typeface="Arial" panose="020B0604020202020204" pitchFamily="34" charset="0"/>
                <a:cs typeface="Arial" panose="020B0604020202020204" pitchFamily="34" charset="0"/>
              </a:rPr>
              <a:t>]</a:t>
            </a:r>
          </a:p>
          <a:p>
            <a:pPr marL="0" indent="0">
              <a:buNone/>
            </a:pPr>
            <a:endParaRPr lang="en" altLang="zh-CN" sz="5800" dirty="0">
              <a:latin typeface="Arial" panose="020B0604020202020204" pitchFamily="34" charset="0"/>
              <a:cs typeface="Arial" panose="020B0604020202020204" pitchFamily="34" charset="0"/>
            </a:endParaRPr>
          </a:p>
          <a:p>
            <a:r>
              <a:rPr lang="en-US" altLang="zh-CN" sz="5800" dirty="0">
                <a:solidFill>
                  <a:schemeClr val="accent3">
                    <a:lumMod val="50000"/>
                  </a:schemeClr>
                </a:solidFill>
                <a:latin typeface="Arial" panose="020B0604020202020204" pitchFamily="34" charset="0"/>
                <a:cs typeface="Arial" panose="020B0604020202020204" pitchFamily="34" charset="0"/>
              </a:rPr>
              <a:t>Birefringence and Gravitational Waves</a:t>
            </a:r>
          </a:p>
          <a:p>
            <a:pPr marL="0" indent="0">
              <a:buNone/>
            </a:pPr>
            <a:r>
              <a:rPr lang="en-US" altLang="zh-CN" sz="4300" dirty="0">
                <a:solidFill>
                  <a:schemeClr val="accent3">
                    <a:lumMod val="50000"/>
                  </a:schemeClr>
                </a:solidFill>
                <a:latin typeface="Arial" panose="020B0604020202020204" pitchFamily="34" charset="0"/>
                <a:cs typeface="Arial" panose="020B0604020202020204" pitchFamily="34" charset="0"/>
              </a:rPr>
              <a:t>    </a:t>
            </a:r>
            <a:r>
              <a:rPr lang="en-US" altLang="zh-CN" sz="4300" dirty="0">
                <a:latin typeface="Arial" panose="020B0604020202020204" pitchFamily="34" charset="0"/>
                <a:cs typeface="Arial" panose="020B0604020202020204" pitchFamily="34" charset="0"/>
                <a:hlinkClick r:id="rId5"/>
              </a:rPr>
              <a:t>[R. Ferreira</a:t>
            </a:r>
            <a:r>
              <a:rPr lang="en-US" altLang="zh-CN" sz="4300" dirty="0">
                <a:latin typeface="Arial" panose="020B0604020202020204" pitchFamily="34" charset="0"/>
                <a:cs typeface="Arial" panose="020B0604020202020204" pitchFamily="34" charset="0"/>
              </a:rPr>
              <a:t>, et al. </a:t>
            </a:r>
            <a:r>
              <a:rPr lang="en-US" altLang="zh-CN" sz="4300" i="1" dirty="0">
                <a:latin typeface="Arial" panose="020B0604020202020204" pitchFamily="34" charset="0"/>
                <a:cs typeface="Arial" panose="020B0604020202020204" pitchFamily="34" charset="0"/>
              </a:rPr>
              <a:t>JCAP</a:t>
            </a:r>
            <a:r>
              <a:rPr lang="en-US" altLang="zh-CN" sz="4300" dirty="0">
                <a:latin typeface="Arial" panose="020B0604020202020204" pitchFamily="34" charset="0"/>
                <a:cs typeface="Arial" panose="020B0604020202020204" pitchFamily="34" charset="0"/>
              </a:rPr>
              <a:t> 05 (2024) 066]</a:t>
            </a:r>
            <a:endParaRPr lang="en" altLang="zh-CN" sz="4300" dirty="0">
              <a:latin typeface="Arial" panose="020B0604020202020204" pitchFamily="34" charset="0"/>
              <a:cs typeface="Arial" panose="020B0604020202020204" pitchFamily="34" charset="0"/>
            </a:endParaRPr>
          </a:p>
          <a:p>
            <a:pPr marL="0" indent="0">
              <a:buNone/>
            </a:pPr>
            <a:endParaRPr lang="en" altLang="zh-CN" b="1" dirty="0"/>
          </a:p>
          <a:p>
            <a:endParaRPr lang="en" altLang="zh-CN" b="1" dirty="0"/>
          </a:p>
          <a:p>
            <a:endParaRPr lang="en" altLang="zh-CN" dirty="0"/>
          </a:p>
          <a:p>
            <a:endParaRPr lang="en" altLang="zh-CN" dirty="0"/>
          </a:p>
          <a:p>
            <a:endParaRPr kumimoji="1" lang="zh-CN" altLang="en-US" dirty="0"/>
          </a:p>
        </p:txBody>
      </p:sp>
      <p:sp>
        <p:nvSpPr>
          <p:cNvPr id="5" name="Title 1">
            <a:extLst>
              <a:ext uri="{FF2B5EF4-FFF2-40B4-BE49-F238E27FC236}">
                <a16:creationId xmlns:a16="http://schemas.microsoft.com/office/drawing/2014/main" id="{853938B1-821A-D34E-BB99-B3B66A4867D2}"/>
              </a:ext>
            </a:extLst>
          </p:cNvPr>
          <p:cNvSpPr>
            <a:spLocks noGrp="1"/>
          </p:cNvSpPr>
          <p:nvPr/>
        </p:nvSpPr>
        <p:spPr>
          <a:xfrm>
            <a:off x="932245" y="67310"/>
            <a:ext cx="10156861"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 altLang="zh-CN" sz="2800" dirty="0"/>
              <a:t>  Current research related to Cosmic Birefringence</a:t>
            </a:r>
            <a:endParaRPr lang="en-US" sz="2800" dirty="0"/>
          </a:p>
        </p:txBody>
      </p:sp>
      <p:pic>
        <p:nvPicPr>
          <p:cNvPr id="6" name="Content Placeholder 4">
            <a:extLst>
              <a:ext uri="{FF2B5EF4-FFF2-40B4-BE49-F238E27FC236}">
                <a16:creationId xmlns:a16="http://schemas.microsoft.com/office/drawing/2014/main" id="{DBC6D1A8-B494-BF4A-98A4-B1EE354420E6}"/>
              </a:ext>
            </a:extLst>
          </p:cNvPr>
          <p:cNvPicPr>
            <a:picLocks noChangeAspect="1"/>
          </p:cNvPicPr>
          <p:nvPr/>
        </p:nvPicPr>
        <p:blipFill>
          <a:blip r:embed="rId6"/>
          <a:stretch>
            <a:fillRect/>
          </a:stretch>
        </p:blipFill>
        <p:spPr>
          <a:xfrm>
            <a:off x="8157518" y="736600"/>
            <a:ext cx="3636210" cy="2114884"/>
          </a:xfrm>
          <a:prstGeom prst="rect">
            <a:avLst/>
          </a:prstGeom>
        </p:spPr>
      </p:pic>
      <p:sp>
        <p:nvSpPr>
          <p:cNvPr id="7" name="Text Box 8">
            <a:extLst>
              <a:ext uri="{FF2B5EF4-FFF2-40B4-BE49-F238E27FC236}">
                <a16:creationId xmlns:a16="http://schemas.microsoft.com/office/drawing/2014/main" id="{8E0CED62-78F3-9F49-BDFE-B16D912CBED8}"/>
              </a:ext>
            </a:extLst>
          </p:cNvPr>
          <p:cNvSpPr txBox="1"/>
          <p:nvPr/>
        </p:nvSpPr>
        <p:spPr>
          <a:xfrm>
            <a:off x="8806361" y="1313582"/>
            <a:ext cx="181227" cy="400110"/>
          </a:xfrm>
          <a:prstGeom prst="rect">
            <a:avLst/>
          </a:prstGeom>
          <a:noFill/>
        </p:spPr>
        <p:txBody>
          <a:bodyPr wrap="square" rtlCol="0">
            <a:spAutoFit/>
          </a:bodyPr>
          <a:lstStyle/>
          <a:p>
            <a:r>
              <a:rPr lang="en-US" sz="2000" dirty="0">
                <a:solidFill>
                  <a:srgbClr val="7030A0"/>
                </a:solidFill>
              </a:rPr>
              <a:t>?</a:t>
            </a:r>
          </a:p>
        </p:txBody>
      </p:sp>
      <p:pic>
        <p:nvPicPr>
          <p:cNvPr id="8" name="2384804F-3998-4D57-9195-F3826E402611-10" descr="wpp">
            <a:extLst>
              <a:ext uri="{FF2B5EF4-FFF2-40B4-BE49-F238E27FC236}">
                <a16:creationId xmlns:a16="http://schemas.microsoft.com/office/drawing/2014/main" id="{74ACC420-C07C-7841-B670-0741912440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7529" y="1445928"/>
            <a:ext cx="451406" cy="167105"/>
          </a:xfrm>
          <a:prstGeom prst="rect">
            <a:avLst/>
          </a:prstGeom>
        </p:spPr>
      </p:pic>
    </p:spTree>
    <p:extLst>
      <p:ext uri="{BB962C8B-B14F-4D97-AF65-F5344CB8AC3E}">
        <p14:creationId xmlns:p14="http://schemas.microsoft.com/office/powerpoint/2010/main" val="673265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1070610" y="1024255"/>
            <a:ext cx="7047230" cy="1946910"/>
          </a:xfrm>
          <a:prstGeom prst="rect">
            <a:avLst/>
          </a:prstGeom>
        </p:spPr>
      </p:pic>
      <p:pic>
        <p:nvPicPr>
          <p:cNvPr id="4" name="Content Placeholder 3"/>
          <p:cNvPicPr>
            <a:picLocks noGrp="1" noChangeAspect="1"/>
          </p:cNvPicPr>
          <p:nvPr>
            <p:ph sz="half" idx="1"/>
          </p:nvPr>
        </p:nvPicPr>
        <p:blipFill>
          <a:blip r:embed="rId3"/>
          <a:stretch>
            <a:fillRect/>
          </a:stretch>
        </p:blipFill>
        <p:spPr>
          <a:xfrm>
            <a:off x="949325" y="963930"/>
            <a:ext cx="3314700" cy="373380"/>
          </a:xfrm>
          <a:prstGeom prst="rect">
            <a:avLst/>
          </a:prstGeom>
        </p:spPr>
      </p:pic>
      <p:pic>
        <p:nvPicPr>
          <p:cNvPr id="7" name="Picture 6"/>
          <p:cNvPicPr>
            <a:picLocks noChangeAspect="1"/>
          </p:cNvPicPr>
          <p:nvPr/>
        </p:nvPicPr>
        <p:blipFill>
          <a:blip r:embed="rId4"/>
          <a:stretch>
            <a:fillRect/>
          </a:stretch>
        </p:blipFill>
        <p:spPr>
          <a:xfrm>
            <a:off x="1070610" y="3135630"/>
            <a:ext cx="3298825" cy="3640455"/>
          </a:xfrm>
          <a:prstGeom prst="rect">
            <a:avLst/>
          </a:prstGeom>
        </p:spPr>
      </p:pic>
      <p:sp>
        <p:nvSpPr>
          <p:cNvPr id="9" name="Text Box 8"/>
          <p:cNvSpPr txBox="1"/>
          <p:nvPr/>
        </p:nvSpPr>
        <p:spPr>
          <a:xfrm>
            <a:off x="4711065" y="3248025"/>
            <a:ext cx="7136130" cy="3415030"/>
          </a:xfrm>
          <a:prstGeom prst="rect">
            <a:avLst/>
          </a:prstGeom>
          <a:noFill/>
        </p:spPr>
        <p:txBody>
          <a:bodyPr wrap="square" rtlCol="0">
            <a:spAutoFit/>
          </a:bodyPr>
          <a:lstStyle/>
          <a:p>
            <a:r>
              <a:rPr lang="en-US" dirty="0"/>
              <a:t>    Polarized light of the cosmic microwave background (CMB) may hold the answer to these fundamental questions. Two phenomena uncovered:    </a:t>
            </a:r>
          </a:p>
          <a:p>
            <a:r>
              <a:rPr lang="en-US" dirty="0"/>
              <a:t> </a:t>
            </a:r>
          </a:p>
          <a:p>
            <a:r>
              <a:rPr lang="en-US" dirty="0"/>
              <a:t>    First, if the physics behind dark matter and dark energy violates parity symmetry, their coupling to photons should have rotated the plane of linear polarization as the CMB photons have been travelling for more than 13 billion years. This effect is known as</a:t>
            </a:r>
            <a:r>
              <a:rPr lang="en-US" b="1" u="sng" dirty="0">
                <a:gradFill>
                  <a:gsLst>
                    <a:gs pos="0">
                      <a:srgbClr val="FECF40"/>
                    </a:gs>
                    <a:gs pos="100000">
                      <a:srgbClr val="846C21"/>
                    </a:gs>
                  </a:gsLst>
                  <a:lin scaled="0"/>
                </a:gradFill>
                <a:highlight>
                  <a:srgbClr val="FFFF00"/>
                </a:highlight>
              </a:rPr>
              <a:t> </a:t>
            </a:r>
            <a:r>
              <a:rPr lang="en-US" b="1" u="sng" dirty="0">
                <a:solidFill>
                  <a:srgbClr val="C00000"/>
                </a:solidFill>
                <a:highlight>
                  <a:srgbClr val="FFFF00"/>
                </a:highlight>
              </a:rPr>
              <a:t>‘cosmic birefringence’</a:t>
            </a:r>
            <a:r>
              <a:rPr lang="en-US" b="1" dirty="0">
                <a:highlight>
                  <a:srgbClr val="FFFF00"/>
                </a:highlight>
              </a:rPr>
              <a:t>.</a:t>
            </a:r>
            <a:r>
              <a:rPr lang="en-US" dirty="0"/>
              <a:t> A tantalizing hint of such a signal has been found with a statistical significance of</a:t>
            </a:r>
            <a:r>
              <a:rPr lang="en-US" dirty="0">
                <a:solidFill>
                  <a:srgbClr val="FF0000"/>
                </a:solidFill>
              </a:rPr>
              <a:t> 3σ.</a:t>
            </a:r>
            <a:r>
              <a:rPr lang="en-US" dirty="0"/>
              <a:t> </a:t>
            </a:r>
          </a:p>
          <a:p>
            <a:endParaRPr lang="en-US" dirty="0"/>
          </a:p>
          <a:p>
            <a:r>
              <a:rPr lang="en-US" dirty="0"/>
              <a:t>    Second, the period of accelerated expansion in the very early Universe, called</a:t>
            </a:r>
            <a:r>
              <a:rPr lang="en-US" u="sng" dirty="0">
                <a:solidFill>
                  <a:schemeClr val="accent1">
                    <a:lumMod val="75000"/>
                  </a:schemeClr>
                </a:solidFill>
              </a:rPr>
              <a:t> </a:t>
            </a:r>
            <a:r>
              <a:rPr lang="en-US" b="1" u="sng" dirty="0">
                <a:solidFill>
                  <a:schemeClr val="accent1">
                    <a:lumMod val="75000"/>
                  </a:schemeClr>
                </a:solidFill>
                <a:highlight>
                  <a:srgbClr val="FFFF00"/>
                </a:highlight>
              </a:rPr>
              <a:t>‘cosmic inflation’</a:t>
            </a:r>
            <a:r>
              <a:rPr lang="en-US" b="1" dirty="0">
                <a:highlight>
                  <a:srgbClr val="FFFF00"/>
                </a:highlight>
              </a:rPr>
              <a:t>,</a:t>
            </a:r>
            <a:r>
              <a:rPr lang="en-US" dirty="0"/>
              <a:t> might have</a:t>
            </a:r>
            <a:r>
              <a:rPr lang="en-US" dirty="0">
                <a:solidFill>
                  <a:srgbClr val="00B050"/>
                </a:solidFill>
              </a:rPr>
              <a:t> produced a stochastic background of primordial gravitational waves. </a:t>
            </a:r>
          </a:p>
        </p:txBody>
      </p:sp>
      <p:sp>
        <p:nvSpPr>
          <p:cNvPr id="2" name="Title 5">
            <a:extLst>
              <a:ext uri="{FF2B5EF4-FFF2-40B4-BE49-F238E27FC236}">
                <a16:creationId xmlns:a16="http://schemas.microsoft.com/office/drawing/2014/main" id="{6530E40A-E741-2E75-49B4-DEBE7DAB1693}"/>
              </a:ext>
            </a:extLst>
          </p:cNvPr>
          <p:cNvSpPr txBox="1">
            <a:spLocks/>
          </p:cNvSpPr>
          <p:nvPr/>
        </p:nvSpPr>
        <p:spPr>
          <a:xfrm>
            <a:off x="838200" y="64135"/>
            <a:ext cx="10515600" cy="644525"/>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   New physics from CMB</a:t>
            </a:r>
          </a:p>
        </p:txBody>
      </p:sp>
      <p:sp>
        <p:nvSpPr>
          <p:cNvPr id="3" name="矩形 2">
            <a:extLst>
              <a:ext uri="{FF2B5EF4-FFF2-40B4-BE49-F238E27FC236}">
                <a16:creationId xmlns:a16="http://schemas.microsoft.com/office/drawing/2014/main" id="{9B846BF8-DFE8-1190-ACDA-ADE074CE2275}"/>
              </a:ext>
            </a:extLst>
          </p:cNvPr>
          <p:cNvSpPr/>
          <p:nvPr/>
        </p:nvSpPr>
        <p:spPr>
          <a:xfrm>
            <a:off x="10411968" y="1337310"/>
            <a:ext cx="1085088" cy="1393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C6DE2251-C67C-2944-B332-AAD57BEB6970}"/>
              </a:ext>
            </a:extLst>
          </p:cNvPr>
          <p:cNvPicPr>
            <a:picLocks noChangeAspect="1"/>
          </p:cNvPicPr>
          <p:nvPr/>
        </p:nvPicPr>
        <p:blipFill>
          <a:blip r:embed="rId5"/>
          <a:stretch>
            <a:fillRect/>
          </a:stretch>
        </p:blipFill>
        <p:spPr>
          <a:xfrm>
            <a:off x="7305261" y="1657413"/>
            <a:ext cx="1577269" cy="1291673"/>
          </a:xfrm>
          <a:prstGeom prst="rect">
            <a:avLst/>
          </a:prstGeom>
        </p:spPr>
      </p:pic>
      <p:pic>
        <p:nvPicPr>
          <p:cNvPr id="10" name="图片 9">
            <a:extLst>
              <a:ext uri="{FF2B5EF4-FFF2-40B4-BE49-F238E27FC236}">
                <a16:creationId xmlns:a16="http://schemas.microsoft.com/office/drawing/2014/main" id="{8620FB5A-ACB2-B448-ACEC-507491670AAB}"/>
              </a:ext>
            </a:extLst>
          </p:cNvPr>
          <p:cNvPicPr>
            <a:picLocks noChangeAspect="1"/>
          </p:cNvPicPr>
          <p:nvPr/>
        </p:nvPicPr>
        <p:blipFill>
          <a:blip r:embed="rId6"/>
          <a:stretch>
            <a:fillRect/>
          </a:stretch>
        </p:blipFill>
        <p:spPr>
          <a:xfrm>
            <a:off x="8924511" y="1657414"/>
            <a:ext cx="3140472" cy="1277620"/>
          </a:xfrm>
          <a:prstGeom prst="rect">
            <a:avLst/>
          </a:prstGeom>
        </p:spPr>
      </p:pic>
      <p:sp>
        <p:nvSpPr>
          <p:cNvPr id="11" name="文本框 10">
            <a:extLst>
              <a:ext uri="{FF2B5EF4-FFF2-40B4-BE49-F238E27FC236}">
                <a16:creationId xmlns:a16="http://schemas.microsoft.com/office/drawing/2014/main" id="{EF108724-1DE3-614C-A638-AB5CD4021BF0}"/>
              </a:ext>
            </a:extLst>
          </p:cNvPr>
          <p:cNvSpPr txBox="1"/>
          <p:nvPr/>
        </p:nvSpPr>
        <p:spPr>
          <a:xfrm>
            <a:off x="7592623" y="2918157"/>
            <a:ext cx="4472360" cy="338554"/>
          </a:xfrm>
          <a:prstGeom prst="rect">
            <a:avLst/>
          </a:prstGeom>
          <a:noFill/>
        </p:spPr>
        <p:txBody>
          <a:bodyPr wrap="square" rtlCol="0">
            <a:spAutoFit/>
          </a:bodyPr>
          <a:lstStyle/>
          <a:p>
            <a:r>
              <a:rPr kumimoji="1" lang="en-US" altLang="zh-CN" sz="1600" dirty="0" err="1">
                <a:solidFill>
                  <a:schemeClr val="accent5">
                    <a:lumMod val="75000"/>
                  </a:schemeClr>
                </a:solidFill>
                <a:latin typeface="Arial" panose="020B0604020202020204" pitchFamily="34" charset="0"/>
                <a:cs typeface="Arial" panose="020B0604020202020204" pitchFamily="34" charset="0"/>
              </a:rPr>
              <a:t>LiteBIRD</a:t>
            </a:r>
            <a:r>
              <a:rPr kumimoji="1" lang="en-US" altLang="zh-CN" sz="1600" dirty="0">
                <a:solidFill>
                  <a:schemeClr val="accent5">
                    <a:lumMod val="75000"/>
                  </a:schemeClr>
                </a:solidFill>
                <a:latin typeface="Arial" panose="020B0604020202020204" pitchFamily="34" charset="0"/>
                <a:cs typeface="Arial" panose="020B0604020202020204" pitchFamily="34" charset="0"/>
              </a:rPr>
              <a:t>       POLARBEAR/SA            ACT</a:t>
            </a:r>
            <a:endParaRPr kumimoji="1" lang="zh-CN" altLang="en-US"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07F98E6A-AD5E-D84E-AE68-7577AEF1A182}"/>
              </a:ext>
            </a:extLst>
          </p:cNvPr>
          <p:cNvPicPr>
            <a:picLocks noChangeAspect="1"/>
          </p:cNvPicPr>
          <p:nvPr/>
        </p:nvPicPr>
        <p:blipFill>
          <a:blip r:embed="rId7"/>
          <a:stretch>
            <a:fillRect/>
          </a:stretch>
        </p:blipFill>
        <p:spPr>
          <a:xfrm>
            <a:off x="5483252" y="1657413"/>
            <a:ext cx="1836524" cy="16129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22675" y="-19879"/>
            <a:ext cx="12243858" cy="69176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515"/>
            <a:ext cx="10515600" cy="687705"/>
          </a:xfrm>
        </p:spPr>
        <p:style>
          <a:lnRef idx="3">
            <a:schemeClr val="lt1"/>
          </a:lnRef>
          <a:fillRef idx="1">
            <a:schemeClr val="accent5"/>
          </a:fillRef>
          <a:effectRef idx="1">
            <a:schemeClr val="accent5"/>
          </a:effectRef>
          <a:fontRef idx="minor">
            <a:schemeClr val="lt1"/>
          </a:fontRef>
        </p:style>
        <p:txBody>
          <a:bodyPr>
            <a:normAutofit fontScale="90000"/>
          </a:bodyPr>
          <a:lstStyle/>
          <a:p>
            <a:r>
              <a:rPr lang="en-US"/>
              <a:t>   Introduction to Cosmic Birefringence</a:t>
            </a:r>
          </a:p>
        </p:txBody>
      </p:sp>
      <p:sp>
        <p:nvSpPr>
          <p:cNvPr id="4" name="Content Placeholder 3"/>
          <p:cNvSpPr>
            <a:spLocks noGrp="1"/>
          </p:cNvSpPr>
          <p:nvPr>
            <p:ph sz="half" idx="1"/>
          </p:nvPr>
        </p:nvSpPr>
        <p:spPr>
          <a:xfrm>
            <a:off x="838200" y="1165258"/>
            <a:ext cx="10919460" cy="5516245"/>
          </a:xfrm>
        </p:spPr>
        <p:txBody>
          <a:bodyPr>
            <a:normAutofit fontScale="92500" lnSpcReduction="10000"/>
          </a:bodyPr>
          <a:lstStyle/>
          <a:p>
            <a:r>
              <a:rPr lang="en-US" b="1" dirty="0"/>
              <a:t>Cosmic birefringence</a:t>
            </a:r>
            <a:r>
              <a:rPr lang="en-US" dirty="0"/>
              <a:t> is a </a:t>
            </a:r>
            <a:r>
              <a:rPr lang="en-US" dirty="0">
                <a:solidFill>
                  <a:schemeClr val="accent6"/>
                </a:solidFill>
              </a:rPr>
              <a:t>parity-violating</a:t>
            </a:r>
            <a:r>
              <a:rPr lang="en-US" dirty="0"/>
              <a:t> phenomenon, which might indicate the new physics beyond the standard cosmology (</a:t>
            </a:r>
            <a:r>
              <a:rPr lang="en-US" dirty="0">
                <a:latin typeface="Calibri" panose="020F0502020204030204" charset="0"/>
                <a:cs typeface="Calibri" panose="020F0502020204030204" charset="0"/>
              </a:rPr>
              <a:t>ꓥ</a:t>
            </a:r>
            <a:r>
              <a:rPr lang="en-US" dirty="0"/>
              <a:t>CDM).</a:t>
            </a:r>
          </a:p>
          <a:p>
            <a:endParaRPr lang="en-US" dirty="0"/>
          </a:p>
          <a:p>
            <a:r>
              <a:rPr lang="en-US" dirty="0"/>
              <a:t>Traditional explanation involves an axion coupled to the </a:t>
            </a:r>
            <a:r>
              <a:rPr lang="en-US" dirty="0">
                <a:solidFill>
                  <a:srgbClr val="7030A0"/>
                </a:solidFill>
              </a:rPr>
              <a:t>EM tensor</a:t>
            </a:r>
            <a:r>
              <a:rPr lang="en-US" dirty="0"/>
              <a:t> via a </a:t>
            </a:r>
            <a:r>
              <a:rPr lang="en-US" dirty="0" err="1">
                <a:solidFill>
                  <a:srgbClr val="C00000"/>
                </a:solidFill>
              </a:rPr>
              <a:t>Chern</a:t>
            </a:r>
            <a:r>
              <a:rPr lang="en-US" dirty="0">
                <a:solidFill>
                  <a:srgbClr val="C00000"/>
                </a:solidFill>
              </a:rPr>
              <a:t>-Simons </a:t>
            </a:r>
            <a:r>
              <a:rPr lang="en-US" dirty="0">
                <a:solidFill>
                  <a:schemeClr val="tx1"/>
                </a:solidFill>
              </a:rPr>
              <a:t>coupling</a:t>
            </a:r>
            <a:r>
              <a:rPr lang="en-US" dirty="0"/>
              <a:t>.      </a:t>
            </a:r>
          </a:p>
          <a:p>
            <a:endParaRPr lang="en-US" dirty="0"/>
          </a:p>
          <a:p>
            <a:endParaRPr lang="en-US" dirty="0"/>
          </a:p>
          <a:p>
            <a:endParaRPr lang="en-US" dirty="0"/>
          </a:p>
          <a:p>
            <a:endParaRPr lang="en-US" dirty="0"/>
          </a:p>
          <a:p>
            <a:endParaRPr lang="en-US" dirty="0"/>
          </a:p>
          <a:p>
            <a:endParaRPr lang="en-US" dirty="0"/>
          </a:p>
          <a:p>
            <a:r>
              <a:rPr lang="en-US" dirty="0"/>
              <a:t>The axion can be </a:t>
            </a:r>
            <a:r>
              <a:rPr lang="en-US" dirty="0">
                <a:solidFill>
                  <a:schemeClr val="accent1"/>
                </a:solidFill>
              </a:rPr>
              <a:t>dark matter</a:t>
            </a:r>
            <a:r>
              <a:rPr lang="en-US" dirty="0"/>
              <a:t> or </a:t>
            </a:r>
            <a:r>
              <a:rPr lang="en-US" dirty="0">
                <a:solidFill>
                  <a:schemeClr val="accent2"/>
                </a:solidFill>
              </a:rPr>
              <a:t>dark energy</a:t>
            </a:r>
            <a:r>
              <a:rPr lang="en-US" dirty="0"/>
              <a:t>, which act as a “birefringence material” filling in our Universe</a:t>
            </a:r>
          </a:p>
        </p:txBody>
      </p:sp>
      <p:pic>
        <p:nvPicPr>
          <p:cNvPr id="5" name="Content Placeholder 4"/>
          <p:cNvPicPr>
            <a:picLocks noGrp="1" noChangeAspect="1"/>
          </p:cNvPicPr>
          <p:nvPr>
            <p:ph sz="half" idx="2"/>
          </p:nvPr>
        </p:nvPicPr>
        <p:blipFill>
          <a:blip r:embed="rId2"/>
          <a:stretch>
            <a:fillRect/>
          </a:stretch>
        </p:blipFill>
        <p:spPr>
          <a:xfrm>
            <a:off x="1134110" y="3006090"/>
            <a:ext cx="9089390" cy="2290445"/>
          </a:xfrm>
          <a:prstGeom prst="rect">
            <a:avLst/>
          </a:prstGeom>
        </p:spPr>
      </p:pic>
      <p:sp>
        <p:nvSpPr>
          <p:cNvPr id="6" name="Text Box 5"/>
          <p:cNvSpPr txBox="1"/>
          <p:nvPr/>
        </p:nvSpPr>
        <p:spPr>
          <a:xfrm>
            <a:off x="8171180" y="2778760"/>
            <a:ext cx="3437890" cy="368300"/>
          </a:xfrm>
          <a:prstGeom prst="rect">
            <a:avLst/>
          </a:prstGeom>
          <a:noFill/>
        </p:spPr>
        <p:txBody>
          <a:bodyPr wrap="square" rtlCol="0">
            <a:spAutoFit/>
          </a:bodyPr>
          <a:lstStyle/>
          <a:p>
            <a:r>
              <a:rPr lang="en-US">
                <a:sym typeface="+mn-ea"/>
              </a:rPr>
              <a:t>Ni (1977); Turner &amp; Widrow (1988)</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8681720" y="1207770"/>
            <a:ext cx="3487420" cy="1245870"/>
          </a:xfrm>
          <a:prstGeom prst="rect">
            <a:avLst/>
          </a:prstGeom>
        </p:spPr>
      </p:pic>
      <p:sp>
        <p:nvSpPr>
          <p:cNvPr id="7" name="Title 1"/>
          <p:cNvSpPr>
            <a:spLocks noGrp="1"/>
          </p:cNvSpPr>
          <p:nvPr/>
        </p:nvSpPr>
        <p:spPr>
          <a:xfrm>
            <a:off x="838200" y="6413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Introduction to Cosmic Birefringence</a:t>
            </a:r>
          </a:p>
        </p:txBody>
      </p:sp>
      <p:sp>
        <p:nvSpPr>
          <p:cNvPr id="10" name="Text Box 9"/>
          <p:cNvSpPr txBox="1"/>
          <p:nvPr/>
        </p:nvSpPr>
        <p:spPr>
          <a:xfrm>
            <a:off x="991235" y="2203450"/>
            <a:ext cx="10484485" cy="460375"/>
          </a:xfrm>
          <a:prstGeom prst="rect">
            <a:avLst/>
          </a:prstGeom>
          <a:noFill/>
        </p:spPr>
        <p:txBody>
          <a:bodyPr wrap="square" rtlCol="0">
            <a:spAutoFit/>
          </a:bodyPr>
          <a:lstStyle/>
          <a:p>
            <a:r>
              <a:rPr lang="en-US" sz="2400"/>
              <a:t>The Equation of Motion modified to</a:t>
            </a:r>
          </a:p>
        </p:txBody>
      </p:sp>
      <p:pic>
        <p:nvPicPr>
          <p:cNvPr id="11" name="Picture 10"/>
          <p:cNvPicPr>
            <a:picLocks noChangeAspect="1"/>
          </p:cNvPicPr>
          <p:nvPr/>
        </p:nvPicPr>
        <p:blipFill>
          <a:blip r:embed="rId3"/>
          <a:stretch>
            <a:fillRect/>
          </a:stretch>
        </p:blipFill>
        <p:spPr>
          <a:xfrm>
            <a:off x="1364615" y="3014859"/>
            <a:ext cx="9494520" cy="586740"/>
          </a:xfrm>
          <a:prstGeom prst="rect">
            <a:avLst/>
          </a:prstGeom>
        </p:spPr>
      </p:pic>
      <p:sp>
        <p:nvSpPr>
          <p:cNvPr id="12" name="Text Box 11"/>
          <p:cNvSpPr txBox="1"/>
          <p:nvPr/>
        </p:nvSpPr>
        <p:spPr>
          <a:xfrm>
            <a:off x="991235" y="4076554"/>
            <a:ext cx="9988550" cy="460375"/>
          </a:xfrm>
          <a:prstGeom prst="rect">
            <a:avLst/>
          </a:prstGeom>
          <a:noFill/>
        </p:spPr>
        <p:txBody>
          <a:bodyPr wrap="square" rtlCol="0">
            <a:spAutoFit/>
          </a:bodyPr>
          <a:lstStyle/>
          <a:p>
            <a:r>
              <a:rPr lang="en-US" sz="2400" dirty="0"/>
              <a:t>Different phase velocities for RH(+) and LH(-) photon polarizations</a:t>
            </a:r>
          </a:p>
        </p:txBody>
      </p:sp>
      <p:pic>
        <p:nvPicPr>
          <p:cNvPr id="13" name="Picture 12"/>
          <p:cNvPicPr>
            <a:picLocks noChangeAspect="1"/>
          </p:cNvPicPr>
          <p:nvPr/>
        </p:nvPicPr>
        <p:blipFill>
          <a:blip r:embed="rId4"/>
          <a:stretch>
            <a:fillRect/>
          </a:stretch>
        </p:blipFill>
        <p:spPr>
          <a:xfrm>
            <a:off x="6233477" y="4857750"/>
            <a:ext cx="2484120" cy="792480"/>
          </a:xfrm>
          <a:prstGeom prst="rect">
            <a:avLst/>
          </a:prstGeom>
        </p:spPr>
      </p:pic>
      <p:pic>
        <p:nvPicPr>
          <p:cNvPr id="15" name="Content Placeholder 14"/>
          <p:cNvPicPr>
            <a:picLocks noGrp="1" noChangeAspect="1"/>
          </p:cNvPicPr>
          <p:nvPr>
            <p:ph sz="half" idx="1"/>
          </p:nvPr>
        </p:nvPicPr>
        <p:blipFill>
          <a:blip r:embed="rId5"/>
          <a:stretch>
            <a:fillRect/>
          </a:stretch>
        </p:blipFill>
        <p:spPr>
          <a:xfrm>
            <a:off x="2514600" y="1301115"/>
            <a:ext cx="6228080" cy="737870"/>
          </a:xfrm>
          <a:prstGeom prst="rect">
            <a:avLst/>
          </a:prstGeom>
        </p:spPr>
      </p:pic>
      <p:pic>
        <p:nvPicPr>
          <p:cNvPr id="2" name="Picture 1"/>
          <p:cNvPicPr>
            <a:picLocks noChangeAspect="1"/>
          </p:cNvPicPr>
          <p:nvPr/>
        </p:nvPicPr>
        <p:blipFill>
          <a:blip r:embed="rId6"/>
          <a:stretch>
            <a:fillRect/>
          </a:stretch>
        </p:blipFill>
        <p:spPr>
          <a:xfrm>
            <a:off x="4621530" y="6557645"/>
            <a:ext cx="7536180" cy="289560"/>
          </a:xfrm>
          <a:prstGeom prst="rect">
            <a:avLst/>
          </a:prstGeom>
        </p:spPr>
      </p:pic>
      <p:pic>
        <p:nvPicPr>
          <p:cNvPr id="8" name="图片 7" descr="图标&#10;&#10;描述已自动生成">
            <a:extLst>
              <a:ext uri="{FF2B5EF4-FFF2-40B4-BE49-F238E27FC236}">
                <a16:creationId xmlns:a16="http://schemas.microsoft.com/office/drawing/2014/main" id="{BEF9B6B3-B06D-7B33-19EF-193E466945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940" y="4552944"/>
            <a:ext cx="3465590" cy="21593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8681720" y="1207770"/>
            <a:ext cx="3487420" cy="1245870"/>
          </a:xfrm>
          <a:prstGeom prst="rect">
            <a:avLst/>
          </a:prstGeom>
        </p:spPr>
      </p:pic>
      <p:sp>
        <p:nvSpPr>
          <p:cNvPr id="7" name="Title 1"/>
          <p:cNvSpPr>
            <a:spLocks noGrp="1"/>
          </p:cNvSpPr>
          <p:nvPr/>
        </p:nvSpPr>
        <p:spPr>
          <a:xfrm>
            <a:off x="838200" y="64135"/>
            <a:ext cx="10515600" cy="669290"/>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fontScale="95000"/>
          </a:bodyPr>
          <a:lstStyle>
            <a:lvl1pPr algn="l" defTabSz="914400" rtl="0" eaLnBrk="1" latinLnBrk="0" hangingPunct="1">
              <a:lnSpc>
                <a:spcPct val="90000"/>
              </a:lnSpc>
              <a:spcBef>
                <a:spcPct val="0"/>
              </a:spcBef>
              <a:buNone/>
              <a:defRPr sz="4400" kern="1200">
                <a:solidFill>
                  <a:schemeClr val="lt1"/>
                </a:solidFill>
                <a:latin typeface="+mj-lt"/>
                <a:ea typeface="+mj-ea"/>
                <a:cs typeface="+mj-cs"/>
              </a:defRPr>
            </a:lvl1pPr>
          </a:lstStyle>
          <a:p>
            <a:r>
              <a:rPr lang="en-US"/>
              <a:t>   Introduction to Cosmic Birefringence</a:t>
            </a:r>
          </a:p>
        </p:txBody>
      </p:sp>
      <p:sp>
        <p:nvSpPr>
          <p:cNvPr id="10" name="Text Box 9"/>
          <p:cNvSpPr txBox="1"/>
          <p:nvPr/>
        </p:nvSpPr>
        <p:spPr>
          <a:xfrm>
            <a:off x="991235" y="2203450"/>
            <a:ext cx="10484485" cy="460375"/>
          </a:xfrm>
          <a:prstGeom prst="rect">
            <a:avLst/>
          </a:prstGeom>
          <a:noFill/>
        </p:spPr>
        <p:txBody>
          <a:bodyPr wrap="square" rtlCol="0">
            <a:spAutoFit/>
          </a:bodyPr>
          <a:lstStyle/>
          <a:p>
            <a:r>
              <a:rPr lang="en-US" sz="2400"/>
              <a:t>The Equation of Motion modified to</a:t>
            </a:r>
          </a:p>
        </p:txBody>
      </p:sp>
      <p:sp>
        <p:nvSpPr>
          <p:cNvPr id="12" name="Text Box 11"/>
          <p:cNvSpPr txBox="1"/>
          <p:nvPr/>
        </p:nvSpPr>
        <p:spPr>
          <a:xfrm>
            <a:off x="991235" y="4076554"/>
            <a:ext cx="9988550" cy="460375"/>
          </a:xfrm>
          <a:prstGeom prst="rect">
            <a:avLst/>
          </a:prstGeom>
          <a:noFill/>
        </p:spPr>
        <p:txBody>
          <a:bodyPr wrap="square" rtlCol="0">
            <a:spAutoFit/>
          </a:bodyPr>
          <a:lstStyle/>
          <a:p>
            <a:r>
              <a:rPr lang="en-US" sz="2400" dirty="0"/>
              <a:t>Different phase velocities for RH(+) and LH(-) photon polarizations</a:t>
            </a:r>
          </a:p>
        </p:txBody>
      </p:sp>
      <p:pic>
        <p:nvPicPr>
          <p:cNvPr id="13" name="Picture 12"/>
          <p:cNvPicPr>
            <a:picLocks noChangeAspect="1"/>
          </p:cNvPicPr>
          <p:nvPr/>
        </p:nvPicPr>
        <p:blipFill>
          <a:blip r:embed="rId3"/>
          <a:stretch>
            <a:fillRect/>
          </a:stretch>
        </p:blipFill>
        <p:spPr>
          <a:xfrm>
            <a:off x="6233477" y="4857750"/>
            <a:ext cx="2484120" cy="792480"/>
          </a:xfrm>
          <a:prstGeom prst="rect">
            <a:avLst/>
          </a:prstGeom>
        </p:spPr>
      </p:pic>
      <p:pic>
        <p:nvPicPr>
          <p:cNvPr id="15" name="Content Placeholder 14"/>
          <p:cNvPicPr>
            <a:picLocks noGrp="1" noChangeAspect="1"/>
          </p:cNvPicPr>
          <p:nvPr>
            <p:ph sz="half" idx="1"/>
          </p:nvPr>
        </p:nvPicPr>
        <p:blipFill>
          <a:blip r:embed="rId4"/>
          <a:stretch>
            <a:fillRect/>
          </a:stretch>
        </p:blipFill>
        <p:spPr>
          <a:xfrm>
            <a:off x="2514600" y="1301115"/>
            <a:ext cx="6228080" cy="737870"/>
          </a:xfrm>
          <a:prstGeom prst="rect">
            <a:avLst/>
          </a:prstGeom>
        </p:spPr>
      </p:pic>
      <p:pic>
        <p:nvPicPr>
          <p:cNvPr id="8" name="图片 7" descr="图标&#10;&#10;描述已自动生成">
            <a:extLst>
              <a:ext uri="{FF2B5EF4-FFF2-40B4-BE49-F238E27FC236}">
                <a16:creationId xmlns:a16="http://schemas.microsoft.com/office/drawing/2014/main" id="{BEF9B6B3-B06D-7B33-19EF-193E46694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940" y="4552944"/>
            <a:ext cx="3465590" cy="2159330"/>
          </a:xfrm>
          <a:prstGeom prst="rect">
            <a:avLst/>
          </a:prstGeom>
        </p:spPr>
      </p:pic>
      <p:pic>
        <p:nvPicPr>
          <p:cNvPr id="3" name="Content Placeholder 3">
            <a:extLst>
              <a:ext uri="{FF2B5EF4-FFF2-40B4-BE49-F238E27FC236}">
                <a16:creationId xmlns:a16="http://schemas.microsoft.com/office/drawing/2014/main" id="{03C8FCDC-5B73-E94C-2EF2-2154F86C0409}"/>
              </a:ext>
            </a:extLst>
          </p:cNvPr>
          <p:cNvPicPr>
            <a:picLocks noChangeAspect="1"/>
          </p:cNvPicPr>
          <p:nvPr/>
        </p:nvPicPr>
        <p:blipFill>
          <a:blip r:embed="rId6"/>
          <a:stretch>
            <a:fillRect/>
          </a:stretch>
        </p:blipFill>
        <p:spPr>
          <a:xfrm>
            <a:off x="991235" y="2162683"/>
            <a:ext cx="9494520" cy="5196880"/>
          </a:xfrm>
          <a:prstGeom prst="rect">
            <a:avLst/>
          </a:prstGeom>
        </p:spPr>
      </p:pic>
      <p:pic>
        <p:nvPicPr>
          <p:cNvPr id="14" name="图片 13">
            <a:extLst>
              <a:ext uri="{FF2B5EF4-FFF2-40B4-BE49-F238E27FC236}">
                <a16:creationId xmlns:a16="http://schemas.microsoft.com/office/drawing/2014/main" id="{084C5EE0-B26C-444E-ABDD-C8764A2A90D9}"/>
              </a:ext>
            </a:extLst>
          </p:cNvPr>
          <p:cNvPicPr>
            <a:picLocks noChangeAspect="1"/>
          </p:cNvPicPr>
          <p:nvPr/>
        </p:nvPicPr>
        <p:blipFill>
          <a:blip r:embed="rId7"/>
          <a:stretch>
            <a:fillRect/>
          </a:stretch>
        </p:blipFill>
        <p:spPr>
          <a:xfrm>
            <a:off x="10463403" y="2203450"/>
            <a:ext cx="100110" cy="4654550"/>
          </a:xfrm>
          <a:prstGeom prst="rect">
            <a:avLst/>
          </a:prstGeom>
        </p:spPr>
      </p:pic>
      <p:pic>
        <p:nvPicPr>
          <p:cNvPr id="2" name="图片 1" descr="手机屏幕截图&#10;&#10;中度可信度描述已自动生成">
            <a:extLst>
              <a:ext uri="{FF2B5EF4-FFF2-40B4-BE49-F238E27FC236}">
                <a16:creationId xmlns:a16="http://schemas.microsoft.com/office/drawing/2014/main" id="{2F6FCEA2-1066-40A4-04E0-FF41A6E81C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7778" y="3460412"/>
            <a:ext cx="4836078" cy="2327739"/>
          </a:xfrm>
          <a:prstGeom prst="rect">
            <a:avLst/>
          </a:prstGeom>
        </p:spPr>
      </p:pic>
      <p:pic>
        <p:nvPicPr>
          <p:cNvPr id="16" name="图片 15">
            <a:extLst>
              <a:ext uri="{FF2B5EF4-FFF2-40B4-BE49-F238E27FC236}">
                <a16:creationId xmlns:a16="http://schemas.microsoft.com/office/drawing/2014/main" id="{C8BD31D2-FECB-8B46-A546-C207EFF16B23}"/>
              </a:ext>
            </a:extLst>
          </p:cNvPr>
          <p:cNvPicPr>
            <a:picLocks noChangeAspect="1"/>
          </p:cNvPicPr>
          <p:nvPr/>
        </p:nvPicPr>
        <p:blipFill>
          <a:blip r:embed="rId7"/>
          <a:stretch>
            <a:fillRect/>
          </a:stretch>
        </p:blipFill>
        <p:spPr>
          <a:xfrm>
            <a:off x="11164607" y="2453640"/>
            <a:ext cx="100110" cy="4654550"/>
          </a:xfrm>
          <a:prstGeom prst="rect">
            <a:avLst/>
          </a:prstGeom>
        </p:spPr>
      </p:pic>
      <p:pic>
        <p:nvPicPr>
          <p:cNvPr id="17" name="图片 16">
            <a:extLst>
              <a:ext uri="{FF2B5EF4-FFF2-40B4-BE49-F238E27FC236}">
                <a16:creationId xmlns:a16="http://schemas.microsoft.com/office/drawing/2014/main" id="{D1004041-5CBD-1144-AEA9-4B7479C565DF}"/>
              </a:ext>
            </a:extLst>
          </p:cNvPr>
          <p:cNvPicPr>
            <a:picLocks noChangeAspect="1"/>
          </p:cNvPicPr>
          <p:nvPr/>
        </p:nvPicPr>
        <p:blipFill>
          <a:blip r:embed="rId7"/>
          <a:stretch>
            <a:fillRect/>
          </a:stretch>
        </p:blipFill>
        <p:spPr>
          <a:xfrm>
            <a:off x="6529754" y="3034665"/>
            <a:ext cx="3434861" cy="433578"/>
          </a:xfrm>
          <a:prstGeom prst="rect">
            <a:avLst/>
          </a:prstGeom>
        </p:spPr>
      </p:pic>
      <p:pic>
        <p:nvPicPr>
          <p:cNvPr id="18" name="图片 17">
            <a:extLst>
              <a:ext uri="{FF2B5EF4-FFF2-40B4-BE49-F238E27FC236}">
                <a16:creationId xmlns:a16="http://schemas.microsoft.com/office/drawing/2014/main" id="{E65BBF20-9FB6-3E49-8EE0-C9823F747F5A}"/>
              </a:ext>
            </a:extLst>
          </p:cNvPr>
          <p:cNvPicPr>
            <a:picLocks noChangeAspect="1"/>
          </p:cNvPicPr>
          <p:nvPr/>
        </p:nvPicPr>
        <p:blipFill>
          <a:blip r:embed="rId7"/>
          <a:stretch>
            <a:fillRect/>
          </a:stretch>
        </p:blipFill>
        <p:spPr>
          <a:xfrm>
            <a:off x="11317007" y="2606040"/>
            <a:ext cx="100110" cy="4654550"/>
          </a:xfrm>
          <a:prstGeom prst="rect">
            <a:avLst/>
          </a:prstGeom>
        </p:spPr>
      </p:pic>
      <p:pic>
        <p:nvPicPr>
          <p:cNvPr id="19" name="图片 18">
            <a:extLst>
              <a:ext uri="{FF2B5EF4-FFF2-40B4-BE49-F238E27FC236}">
                <a16:creationId xmlns:a16="http://schemas.microsoft.com/office/drawing/2014/main" id="{9106A715-53AC-0E46-A508-B333B50210AD}"/>
              </a:ext>
            </a:extLst>
          </p:cNvPr>
          <p:cNvPicPr>
            <a:picLocks noChangeAspect="1"/>
          </p:cNvPicPr>
          <p:nvPr/>
        </p:nvPicPr>
        <p:blipFill>
          <a:blip r:embed="rId7"/>
          <a:stretch>
            <a:fillRect/>
          </a:stretch>
        </p:blipFill>
        <p:spPr>
          <a:xfrm>
            <a:off x="6660354" y="5780320"/>
            <a:ext cx="3434861" cy="131529"/>
          </a:xfrm>
          <a:prstGeom prst="rect">
            <a:avLst/>
          </a:prstGeom>
        </p:spPr>
      </p:pic>
    </p:spTree>
    <p:extLst>
      <p:ext uri="{BB962C8B-B14F-4D97-AF65-F5344CB8AC3E}">
        <p14:creationId xmlns:p14="http://schemas.microsoft.com/office/powerpoint/2010/main" val="3013534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2384804F-3998-4D57-9195-F3826E402611-1">
      <extobjdata type="2384804F-3998-4D57-9195-F3826E402611" data="ewoJIkltZ1NldHRpbmdKc29uIiA6ICJ7XCJoZWlnaHRcIjo4LjAzNTcxNDI4NTcxNDI4NSxcIndpZHRoXCI6MTEuNjA3MTQyODU3MTQyODU2fSIsCgkiTGF0ZXgiIDogIlxcYWxwaGFcbiIsCgkiTGF0ZXhJbWdCYXNlNjQiIDogIlBITjJaeUI0Yld4dWN6MGlhSFIwY0RvdkwzZDNkeTUzTXk1dmNtY3ZNakF3TUM5emRtY2lJSGRwWkhSb1BTSXhMalEwT0dWNElpQm9aV2xuYUhROUlqRXVNREkxWlhnaUlISnZiR1U5SW1sdFp5SWdabTlqZFhOaFlteGxQU0ptWVd4elpTSWdkbWxsZDBKdmVEMGlNQ0F0TkRReUlEWTBNQ0EwTlRNaUlIaHRiRzV6T25oc2FXNXJQU0pvZEhSd09pOHZkM2QzTG5jekxtOXlaeTh4T1RrNUwzaHNhVzVySWlCaGNtbGhMV2hwWkdSbGJqMGlkSEoxWlNJZ2MzUjViR1U5SW5abGNuUnBZMkZzTFdGc2FXZHVPaUF0TUM0d01qVmxlRHNnYldGNExYZHBaSFJvT2lBNU9DVTdJajQ4WkdWbWN6NDhjR0YwYUNCcFpEMGlUVXBZTFRFeUxWUkZXQzFKTFRGRU5rWkRJaUJrUFNKTk16UWdNVFUyVVRNMElESTNNQ0F4TWpBZ016VTJWRE13T1NBME5ESlJNemM1SURRME1pQTBNakVnTkRBeVZEUTNPQ0F6TURSUk5EZzBJREkzTlNBME9EVWdNak0zVmpJd09GRTFNelFnTWpneUlEVTJNQ0F6TnpSUk5UWTBJRE00T0NBMU5qWWdNemt3VkRVNE1pQXpPVE5STmpBeklETTVNeUEyTURNZ016ZzFVVFl3TXlBek56WWdOVGswSURNME5sUTFOVGdnTWpZeFZEUTVOeUF4TmpGTU5EZzJJREUwTjB3ME9EY2dNVEl6VVRRNE9TQTJOeUEwT1RVZ05EZFVOVEUwSURJMlVUVXlPQ0F5T0NBMU5EQWdNemRVTlRVM0lEWXdVVFUxT1NBMk55QTFOaklnTmpoVU5UYzNJRGN3VVRVNU55QTNNQ0ExT1RjZ05qSlJOVGszSURVMklEVTVNU0EwTTFFMU56a2dNVGtnTlRVMklEVlVOVEV5SUMweE1FZzFNRFZSTkRNNElDMHhNQ0EwTVRRZ05qSk1OREV4SURZNVREUXdNQ0EyTVZFek9UQWdOVE1nTXpjd0lEUXhWRE15TlNBeE9GUXlOamNnTFRKVU1qQXpJQzB4TVZFeE1qUWdMVEV4SURjNUlETTVWRE0wSURFMU5scE5NakE0SURJMlVUSTFOeUF5TmlBek1EWWdORGRVTXpjNUlEa3dURFF3TXlBeE1USlJOREF4SURJMU5TQXpPVFlnTWprd1VUTTRNaUEwTURVZ016QTBJRFF3TlZFeU16VWdOREExSURFNE15QXpNekpSTVRVMklESTVNaUF4TXprZ01qSTBWREV5TVNBeE1qQlJNVEl4SURjeElERTBOaUEwT1ZReU1EZ2dNalphSWk4K1BDOWtaV1p6UGp4bklITjBjbTlyWlQwaVkzVnljbVZ1ZEVOdmJHOXlJaUJtYVd4c1BTSmpkWEp5Wlc1MFEyOXNiM0lpSUhOMGNtOXJaUzEzYVdSMGFEMGlNQ0lnZEhKaGJuTm1iM0p0UFNKelkyRnNaU2d4TEMweEtTSStQR2NnWkdGMFlTMXRiV3d0Ym05a1pUMGliV0YwYUNJK1BHY2daR0YwWVMxdGJXd3RibTlrWlQwaWJXa2lQangxYzJVZ1pHRjBZUzFqUFNJeFJEWkdReUlnZUd4cGJtczZhSEpsWmowaUkwMUtXQzB4TWkxVVJWZ3RTUzB4UkRaR1F5SXZQand2Wno0OEwyYytQQzluUGp3dmMzWm5QZz09IiwKCSJSZWFsVmlld1NpemVKc29uIiA6ICJ7XCJoZWlnaHRcIjoxNjQsXCJ3aWR0aFwiOjIzMn0iCn0K"/>
    </extobj>
    <extobj name="2384804F-3998-4D57-9195-F3826E402611-2">
      <extobjdata type="2384804F-3998-4D57-9195-F3826E402611" data="ewoJIkltZ1NldHRpbmdKc29uIiA6ICJ7XCJoZWlnaHRcIjoxNi4wNzE0Mjg1NzE0Mjg1NyxcIndpZHRoXCI6OS44MjE0Mjg1NzE0Mjg1NzF9IiwKCSJMYXRleCIgOiAiXFxiZXRhXG4iLAoJIkxhdGV4SW1nQmFzZTY0IiA6ICJQSE4yWnlCNGJXeHVjejBpYUhSMGNEb3ZMM2QzZHk1M015NXZjbWN2TWpBd01DOXpkbWNpSUhkcFpIUm9QU0l4TGpJNE1XVjRJaUJvWldsbmFIUTlJakl1TURNMFpYZ2lJSEp2YkdVOUltbHRaeUlnWm05amRYTmhZbXhsUFNKbVlXeHpaU0lnZG1sbGQwSnZlRDBpTUNBdE56QTFJRFUyTmlBNE9Ua2lJSGh0Ykc1ek9uaHNhVzVyUFNKb2RIUndPaTh2ZDNkM0xuY3pMbTl5Wnk4eE9UazVMM2hzYVc1cklpQmhjbWxoTFdocFpHUmxiajBpZEhKMVpTSWdjM1I1YkdVOUluWmxjblJwWTJGc0xXRnNhV2R1T2lBdE1DNDBNemxsZURzZ2JXRjRMWGRwWkhSb09pQTVPQ1U3SWo0OFpHVm1jejQ4Y0dGMGFDQnBaRDBpVFVwWUxUWXRWRVZZTFVrdE1VUTJSa1FpSUdROUlrMHlPU0F0TVRrMFVUSXpJQzB4T0RnZ01qTWdMVEU0TmxFeU15QXRNVGd6SURFd01pQXhNelJVTVRnMklEUTJOVkV5TURnZ05UTXpJREkwTXlBMU9EUlVNekE1SURZMU9GRXpOalVnTnpBMUlEUXlPU0EzTURWSU5ETXhVVFE1TXlBM01EVWdOVE16SURZMk4xUTFOek1nTlRjd1VUVTNNeUEwTmpVZ05EWTVJRE01Tmt3ME9ESWdNemd6VVRVek15QXpNeklnTlRNeklESTFNbEUxTXpNZ01UTTVJRFEwT0NBMk5WUXlOVGNnTFRFd1VUSXlOeUF0TVRBZ01qQXpJQzB5VkRFMk5TQXhOMVF4TkRNZ05EQlVNVE14SURVNVZERXlOaUEyTlV3Mk1pQXRNVGc0VVRZd0lDMHhPVFFnTkRJZ0xURTVORWd5T1ZwTk16VXpJRFF6TVZFek9USWdORE14SURReU55QTBNVGxNTkRNeUlEUXlNbEUwTXpZZ05ESTJJRFF6T1NBME1qbFVORFE1SURRek9WUTBOakVnTkRVelZEUTNNaUEwTnpGVU5EZzBJRFE1TlZRME9UTWdOVEkwVkRVd01TQTFOakJSTlRBeklEVTJPU0ExTURNZ05Ua3pVVFV3TXlBMk1URWdOVEF5SURZeE5sRTBPRGNnTmpZM0lEUXlOaUEyTmpkUk16ZzBJRFkyTnlBek5EY2dOalF6VkRJNE5pQTFPREpVTWpRM0lEVXhORlF5TWpRZ05EVTFVVEl4T1NBME16a2dNVGcySURNd09GUXhOVElnTVRZNFVURTFNU0F4TmpNZ01UVXhJREUwTjFFeE5URWdPVGtnTVRjeklEWTRVVEl3TkNBeU5pQXlOakFnTWpaUk16QXlJREkySURNME9TQTFNVlEwTWpVZ01UTTNVVFEwTVNBeE56RWdORFE1SURJeE5GUTBOVGNnTWpjNVVUUTFOeUF6TXpjZ05ESXlJRE0zTWxFek9EQWdNelU0SURNME55QXpOVGhJTXpNM1VUSTFPQ0F6TlRnZ01qVTRJRE00T1ZFeU5UZ2dNemsySURJMk1TQTBNRE5STWpjMUlEUXpNU0F6TlRNZ05ETXhXaUl2UGp3dlpHVm1jejQ4WnlCemRISnZhMlU5SW1OMWNuSmxiblJEYjJ4dmNpSWdabWxzYkQwaVkzVnljbVZ1ZEVOdmJHOXlJaUJ6ZEhKdmEyVXRkMmxrZEdnOUlqQWlJSFJ5WVc1elptOXliVDBpYzJOaGJHVW9NU3d0TVNraVBqeG5JR1JoZEdFdGJXMXNMVzV2WkdVOUltMWhkR2dpUGp4bklHUmhkR0V0Ylcxc0xXNXZaR1U5SW0xcElqNDhkWE5sSUdSaGRHRXRZejBpTVVRMlJrUWlJSGhzYVc1ck9taHlaV1k5SWlOTlNsZ3ROaTFVUlZndFNTMHhSRFpHUkNJdlBqd3ZaejQ4TDJjK1BDOW5Qand2YzNablBnPT0iLAoJIlJlYWxWaWV3U2l6ZUpzb24iIDogIntcImhlaWdodFwiOjMxMixcIndpZHRoXCI6MTk2fSIKfQo="/>
    </extobj>
    <extobj name="2384804F-3998-4D57-9195-F3826E402611-3">
      <extobjdata type="2384804F-3998-4D57-9195-F3826E402611" data="ewoJIkltZ1NldHRpbmdKc29uIiA6ICJ7XCJoZWlnaHRcIjoyMC41MzU3MTQyODU3MTQyODUsXCJ3aWR0aFwiOjcyLjMyMTQyODU3MTQyODU3fSIsCgkiTGF0ZXgiIDogIkNfbF57RUJcbn09MCwiLAoJIkxhdGV4SW1nQmFzZTY0IiA6ICJQSE4yWnlCNGJXeHVjejBpYUhSMGNEb3ZMM2QzZHk1M015NXZjbWN2TWpBd01DOXpkbWNpSUhkcFpIUm9QU0k1TGpJek9XVjRJaUJvWldsbmFIUTlJakl1TmpJNFpYZ2lJSEp2YkdVOUltbHRaeUlnWm05amRYTmhZbXhsUFNKbVlXeHpaU0lnZG1sbGQwSnZlRDBpTUNBdE9EazJJRFF3T0RNdU55QXhNVFl4TGpVaUlIaHRiRzV6T25oc2FXNXJQU0pvZEhSd09pOHZkM2QzTG5jekxtOXlaeTh4T1RrNUwzaHNhVzVySWlCaGNtbGhMV2hwWkdSbGJqMGlkSEoxWlNJZ2MzUjViR1U5SW5abGNuUnBZMkZzTFdGc2FXZHVPaUF0TUM0Mk1ERmxlRHNnYldGNExYZHBaSFJvT2lBNU9DVTdJajQ4WkdWbWN6NDhjR0YwYUNCcFpEMGlUVXBZTFRNdFZFVllMVWt0TVVRME16WWlJR1E5SWswMU1DQXlOVEpSTlRBZ016WTNJREV4TnlBME56TlVNamcySURZME1WUTBPVEFnTnpBMFVUVTRNQ0EzTURRZ05qTXpJRFkxTTFFMk5ESWdOalF6SURZME9DQTJNelpVTmpVMklEWXlOa3cyTlRjZ05qSXpVVFkyTUNBMk1qTWdOamcwSURZME9WRTJPVEVnTmpVMUlEWTVPU0EyTmpOVU56RTFJRFkzT1ZRM01qVWdOamt3VERjME1DQTNNRFZJTnpRMlVUYzJNQ0EzTURVZ056WXdJRFk1T0ZFM05qQWdOamswSURjeU9DQTFOakZSTmpreUlEUXlNaUEyT1RJZ05ESXhVVFk1TUNBME1UWWdOamczSURReE5WUTJOamtnTkRFelNEWTFNMUUyTkRjZ05ERTVJRFkwTnlBME1qSlJOalEzSURReU15QTJORGdnTkRJNVZEWTFNQ0EwTkRsVU5qVXhJRFE0TVZFMk5URWdOVFV5SURZeE9TQTJNRFZVTlRFd0lEWTFPVkUwT0RRZ05qVTVJRFExTkNBMk5USlVNemd5SURZeU9GUXlPVGtnTlRjeVZESXlOaUEwTnpsUk1UazBJRFF5TWlBeE56VWdNelEyVkRFMU5pQXlNakpSTVRVMklERXdPQ0F5TXpJZ05UaFJNamd3SURJMElETTFNQ0F5TkZFME5ERWdNalFnTlRFeUlEa3lWRFl3TmlBeU5EQlJOakV3SURJMU15QTJNVElnTWpVMVZEWXlPQ0F5TlRkUk5qUTRJREkxTnlBMk5EZ2dNalE0VVRZME9DQXlORE1nTmpRM0lESXpPVkUyTVRnZ01UTXlJRFV5TXlBMU5WUXpNVGtnTFRJeVVUSXdOaUF0TWpJZ01USTRJRFV6VkRVd0lESTFNbG9pTHo0OGNHRjBhQ0JwWkQwaVRVcFlMVE10VkVWWUxVa3RNVVEwTXpnaUlHUTlJazAwT1RJZ01qRXpVVFEzTWlBeU1UTWdORGN5SURJeU5sRTBOeklnTWpNd0lEUTNOeUF5TlRCVU5EZ3lJREk0TlZFME9ESWdNekUySURRMk1TQXpNak5VTXpZMElETXpNRWd6TVRKUk16RXhJRE15T0NBeU56Y2dNVGt5VkRJME15QTFNbEV5TkRNZ05EZ2dNalUwSURRNFZETXpOQ0EwTmxFME1qZ2dORFlnTkRVNElEUTRWRFV4T0NBMk1WRTFOamNnTnpjZ05UazVJREV4TjFRMk56QWdNalE0VVRZNE1DQXlOekFnTmpneklESTNNbEUyT1RBZ01qYzBJRFk1T0NBeU56UlJOekU0SURJM05DQTNNVGdnTWpZeFVUWXhNeUEzSURZd09DQXlVVFl3TlNBd0lETXlNaUF3U0RFek0xRXpNU0F3SURNeElERXhVVE14SURFeklETTBJREkxVVRNNElEUXhJRFF5SURRelZEWTFJRFEyVVRreUlEUTJJREV5TlNBME9WRXhNemtnTlRJZ01UUTBJRFl4VVRFME5pQTJOaUF5TVRVZ016UXlWREk0TlNBMk1qSlJNamcxSURZeU9TQXlPREVnTmpJNVVUSTNNeUEyTXpJZ01qSTRJRFl6TkVneE9UZFJNVGt4SURZME1DQXhPVEVnTmpReVZERTVNeUEyTlRsUk1UazNJRFkzTmlBeU1ETWdOamd3U0RjMU4xRTNOalFnTmpjMklEYzJOQ0EyTmpsUk56WTBJRFkyTkNBM05URWdOVFUzVkRjek55QTBORGRSTnpNMUlEUTBNQ0EzTVRjZ05EUXdTRGN3TlZFMk9UZ2dORFExSURZNU9DQTBOVE5NTnpBeElEUTNObEUzTURRZ05UQXdJRGN3TkNBMU1qaFJOekEwSURVMU9DQTJPVGNnTlRjNFZEWTNPQ0EyTURsVU5qUXpJRFl5TlZRMU9UWWdOak15VkRVek1pQTJNelJJTkRnMVVUTTVOeUEyTXpNZ016a3lJRFl6TVZFek9EZ2dOakk1SURNNE5pQTJNakpSTXpnMUlEWXhPU0F6TlRVZ05EazVWRE15TkNBek56ZFJNelEzSURNM05pQXpOeklnTXpjMlNETTVPRkUwTmpRZ016YzJJRFE0T1NBek9URlVOVE0wSURRM01sRTFNemdnTkRnNElEVTBNQ0EwT1RCVU5UVTNJRFE1TTFFMU5qSWdORGt6SURVMk5TQTBPVE5VTlRjd0lEUTVNbFExTnpJZ05Ea3hWRFUzTkNBME9EZFVOVGMzSURRNE0wdzFORFFnTXpVeFVUVXhNU0F5TVRnZ05UQTRJREl4TmxFMU1EVWdNakV6SURRNU1pQXlNVE5hSWk4K1BIQmhkR2dnYVdROUlrMUtXQzB6TFZSRldDMUpMVEZFTkRNMUlpQmtQU0pOTWpNeElEWXpOMUV5TURRZ05qTTNJREU1T1NBMk16aFVNVGswSURZME9WRXhPVFFnTmpjMklESXdOU0EyT0RKUk1qQTJJRFk0TXlBek16VWdOamd6VVRVNU5DQTJPRE1nTmpBNElEWTRNVkUyTnpFZ05qY3hJRGN4TXlBMk16WlVOelUySURVME5GRTNOVFlnTkRnd0lEWTVPQ0EwTWpsVU5UWTFJRE0yTUV3MU5UVWdNelUzVVRZeE9TQXpORGdnTmpZd0lETXhNVlEzTURJZ01qRTVVVGN3TWlBeE5EWWdOak13SURjNFZEUTFNeUF4VVRRME5pQXdJREkwTWlBd1VUUXlJREFnTXprZ01sRXpOU0ExSURNMUlERXdVVE0xSURFM0lETTNJREkwVVRReUlEUXpJRFEzSURRMVVUVXhJRFEySURZeUlEUTJTRFk0VVRrMUlEUTJJREV5T0NBME9WRXhORElnTlRJZ01UUTNJRFl4VVRFMU1DQTJOU0F5TVRrZ016TTVWREk0T0NBMk1qaFJNamc0SURZek5TQXlNekVnTmpNM1drMDJORGtnTlRRMFVUWTBPU0ExTnpRZ05qTTBJRFl3TUZRMU9EVWdOak0wVVRVM09DQTJNellnTkRreklEWXpOMUUwTnpNZ05qTTNJRFExTVNBMk16ZFVOREUySURZek5rZzBNRE5STXpnNElEWXpOU0F6T0RRZ05qSTJVVE00TWlBMk1qSWdNelV5SURVd05sRXpOVElnTlRBeklETTFNU0ExTURCTU16SXdJRE0zTkVnME1ERlJORGd5SURNM05DQTBPVFFnTXpjMlVUVTFOQ0F6T0RZZ05qQXhJRFF6TkZRMk5Ea2dOVFEwV2swMU9UVWdNakk1VVRVNU5TQXlOek1nTlRjeUlETXdNbFExTVRJZ016TTJVVFV3TmlBek16Y2dOREk1SURNek4xRXpNVEVnTXpNM0lETXhNQ0F6TXpaUk16RXdJRE16TkNBeU9UTWdNall6VkRJMU9DQXhNakpNTWpRd0lEVXlVVEkwTUNBME9DQXlOVElnTkRoVU16TXpJRFEyVVRReU1pQTBOaUEwTWprZ05EZFJORGt4SURVMElEVTBNeUF4TURWVU5UazFJREl5T1ZvaUx6NDhjR0YwYUNCcFpEMGlUVXBZTFRNdFZFVllMVWt0TVVRME5Ua2lJR1E5SWsweE1UY2dOVGxSTVRFM0lESTJJREUwTWlBeU5sRXhOemtnTWpZZ01qQTFJREV6TVZFeU1URWdNVFV4SURJeE5TQXhOVEpSTWpFM0lERTFNeUF5TWpVZ01UVXpTREl5T1ZFeU16Z2dNVFV6SURJME1TQXhOVE5VTWpRMklERTFNVlF5TkRnZ01UUTBVVEkwTnlBeE16Z2dNalExSURFeU9GUXlNelFnT1RCVU1qRTBJRFF6VkRFNE15QTJWREV6TnlBdE1URlJNVEF4SUMweE1TQTNNQ0F4TVZRek9DQTROVkV6T0NBNU55QXpPU0F4TURKTU1UQTBJRE0yTUZFeE5qY2dOakUxSURFMk55QTJNak5STVRZM0lEWXlOaUF4TmpZZ05qSTRWREUyTWlBMk16SlVNVFUzSURZek5GUXhORGtnTmpNMVZERTBNU0EyTXpaVU1UTXlJRFl6TjFReE1qSWdOak0zVVRFeE1pQTJNemNnTVRBNUlEWXpOMVF4TURFZ05qTTRWRGsxSURZME1WUTVOQ0EyTkRkUk9UUWdOalE1SURrMklEWTJNVkV4TURFZ05qZ3dJREV3TnlBMk9ESlVNVGM1SURZNE9GRXhPVFFnTmpnNUlESXhNeUEyT1RCVU1qUXpJRFk1TTFReU5UUWdOamswVVRJMk5pQTJPVFFnTWpZMklEWTRObEV5TmpZZ05qYzFJREU1TXlBek9EWlVNVEU0SURnelVURXhPQ0E0TVNBeE1UZ2dOelZVTVRFM0lEWTFWalU1V2lJdlBqeHdZWFJvSUdsa1BTSk5TbGd0TXkxVVJWZ3RUaTB6UkNJZ1pEMGlUVFUySURNME4xRTFOaUF6TmpBZ056QWdNelkzU0Rjd04xRTNNaklnTXpVNUlEY3lNaUF6TkRkUk56SXlJRE16TmlBM01EZ2dNekk0VERNNU1DQXpNamRJTnpKUk5UWWdNek15SURVMklETTBOMXBOTlRZZ01UVXpVVFUySURFMk9DQTNNaUF4TnpOSU56QTRVVGN5TWlBeE5qTWdOekl5SURFMU0xRTNNaklnTVRRd0lEY3dOeUF4TXpOSU56QlJOVFlnTVRRd0lEVTJJREUxTTFvaUx6NDhjR0YwYUNCcFpEMGlUVXBZTFRNdFZFVllMVTR0TXpBaUlHUTlJazA1TmlBMU9EVlJNVFV5SURZMk5pQXlORGtnTmpZMlVUSTVOeUEyTmpZZ016UTFJRFkwTUZRME1qTWdOVFE0VVRRMk1DQTBOalVnTkRZd0lETXlNRkUwTmpBZ01UWTFJRFF4TnlBNE0xRXpPVGNnTkRFZ016WXlJREUyVkRNd01TQXRNVFZVTWpVd0lDMHlNbEV5TWpRZ0xUSXlJREU1T0NBdE1UWlVNVE0zSURFMlZEZ3lJRGd6VVRNNUlERTJOU0F6T1NBek1qQlJNemtnTkRrMElEazJJRFU0TlZwTk16SXhJRFU1TjFFeU9URWdOakk1SURJMU1DQTJNamxSTWpBNElEWXlPU0F4TnpnZ05UazNVVEUxTXlBMU56RWdNVFExSURVeU5WUXhNemNnTXpNelVURXpOeUF4TnpVZ01UUTFJREV5TlZReE9ERWdORFpSTWpBNUlERTJJREkxTUNBeE5sRXlPVEFnTVRZZ016RTRJRFEyVVRNME55QTNOaUF6TlRRZ01UTXdWRE0yTWlBek16TlJNell5SURRM09DQXpOVFFnTlRJMFZETXlNU0ExT1RkYUlpOCtQSEJoZEdnZ2FXUTlJazFLV0MwekxWUkZXQzFPTFRKRElpQmtQU0pOTnpnZ016VlVOemdnTmpCVU9UUWdNVEF6VkRFek55QXhNakZSTVRZMUlERXlNU0F4T0RjZ09UWlVNakV3SURoUk1qRXdJQzB5TnlBeU1ERWdMVFl3VkRFNE1DQXRNVEUzVkRFMU5DQXRNVFU0VkRFek1DQXRNVGcxVkRFeE55QXRNVGswVVRFeE15QXRNVGswSURFd05DQXRNVGcxVkRrMUlDMHhOekpST1RVZ0xURTJPQ0F4TURZZ0xURTFObFF4TXpFZ0xURXlObFF4TlRjZ0xUYzJWREUzTXlBdE0xWTVUREUzTWlBNFVURTNNQ0EzSURFMk55QTJWREUyTVNBelZERTFNaUF4VkRFME1DQXdVVEV4TXlBd0lEazJJREUzV2lJdlBqd3ZaR1ZtY3o0OFp5QnpkSEp2YTJVOUltTjFjbkpsYm5SRGIyeHZjaUlnWm1sc2JEMGlZM1Z5Y21WdWRFTnZiRzl5SWlCemRISnZhMlV0ZDJsa2RHZzlJakFpSUhSeVlXNXpabTl5YlQwaWMyTmhiR1VvTVN3dE1Ta2lQanhuSUdSaGRHRXRiVzFzTFc1dlpHVTlJbTFoZEdnaVBqeG5JR1JoZEdFdGJXMXNMVzV2WkdVOUltMXpkV0p6ZFhBaVBqeG5JR1JoZEdFdGJXMXNMVzV2WkdVOUltMXBJajQ4ZFhObElHUmhkR0V0WXowaU1VUTBNellpSUhoc2FXNXJPbWh5WldZOUlpTk5TbGd0TXkxVVJWZ3RTUzB4UkRRek5pSXZQand2Wno0OFp5QmtZWFJoTFcxdGJDMXViMlJsUFNKVVpWaEJkRzl0SWlCMGNtRnVjMlp2Y20wOUluUnlZVzV6YkdGMFpTZzRORFV1TXl3ME1UTXBJSE5qWVd4bEtEQXVOekEzS1NJZ1pHRjBZUzF0YW5ndGRHVjRZMnhoYzNNOUlrOVNSQ0krUEdjZ1pHRjBZUzF0Yld3dGJtOWtaVDBpYldraVBqeDFjMlVnWkdGMFlTMWpQU0l4UkRRek9DSWdlR3hwYm1zNmFISmxaajBpSTAxS1dDMHpMVlJGV0MxSkxURkVORE00SWk4K1BDOW5QanhuSUdSaGRHRXRiVzFzTFc1dlpHVTlJbTFwSWlCMGNtRnVjMlp2Y20wOUluUnlZVzV6YkdGMFpTZzNOalFzTUNraVBqeDFjMlVnWkdGMFlTMWpQU0l4UkRRek5TSWdlR3hwYm1zNmFISmxaajBpSTAxS1dDMHpMVlJGV0MxSkxURkVORE0xSWk4K1BDOW5Qand2Wno0OFp5QmtZWFJoTFcxdGJDMXViMlJsUFNKdGFTSWdkSEpoYm5ObWIzSnRQU0owY21GdWMyeGhkR1VvTnpRNExDMHlOVGN1TnlrZ2MyTmhiR1VvTUM0M01EY3BJajQ4ZFhObElHUmhkR0V0WXowaU1VUTBOVGtpSUhoc2FXNXJPbWh5WldZOUlpTk5TbGd0TXkxVVJWZ3RTUzB4UkRRMU9TSXZQand2Wno0OEwyYytQR2NnWkdGMFlTMXRiV3d0Ym05a1pUMGliVzhpSUhSeVlXNXpabTl5YlQwaWRISmhibk5zWVhSbEtESXlOVEFzTUNraVBqeDFjMlVnWkdGMFlTMWpQU0l6UkNJZ2VHeHBibXM2YUhKbFpqMGlJMDFLV0MwekxWUkZXQzFPTFRORUlpOCtQQzluUGp4bklHUmhkR0V0Ylcxc0xXNXZaR1U5SW0xdUlpQjBjbUZ1YzJadmNtMDlJblJ5WVc1emJHRjBaU2d6TXpBMUxqY3NNQ2tpUGp4MWMyVWdaR0YwWVMxalBTSXpNQ0lnZUd4cGJtczZhSEpsWmowaUkwMUtXQzB6TFZSRldDMU9MVE13SWk4K1BDOW5QanhuSUdSaGRHRXRiVzFzTFc1dlpHVTlJbTF2SWlCMGNtRnVjMlp2Y20wOUluUnlZVzV6YkdGMFpTZ3pPREExTGpjc01Da2lQangxYzJVZ1pHRjBZUzFqUFNJeVF5SWdlR3hwYm1zNmFISmxaajBpSTAxS1dDMHpMVlJGV0MxT0xUSkRJaTgrUEM5blBqd3ZaejQ4TDJjK1BDOXpkbWMrIiwKCSJSZWFsVmlld1NpemVKc29uIiA6ICJ7XCJoZWlnaHRcIjo0MTAuNzE0MzAyMDYyOTg4MyxcIndpZHRoXCI6MTQ0Ni40Mjg1Mjc4MzIwMzEyfSIKfQo="/>
    </extobj>
    <extobj name="2384804F-3998-4D57-9195-F3826E402611-4">
      <extobjdata type="2384804F-3998-4D57-9195-F3826E402611" data="ewoJIkltZ1NldHRpbmdKc29uIiA6ICJ7XCJoZWlnaHRcIjoxNi4wNzE0Mjg1NzE0Mjg1NyxcIndpZHRoXCI6OS44MjE0Mjg1NzE0Mjg1NzF9IiwKCSJMYXRleCIgOiAiXFxiZXRhXG4iLAoJIkxhdGV4SW1nQmFzZTY0IiA6ICJQSE4yWnlCNGJXeHVjejBpYUhSMGNEb3ZMM2QzZHk1M015NXZjbWN2TWpBd01DOXpkbWNpSUhkcFpIUm9QU0l4TGpJNE1XVjRJaUJvWldsbmFIUTlJakl1TURNMFpYZ2lJSEp2YkdVOUltbHRaeUlnWm05amRYTmhZbXhsUFNKbVlXeHpaU0lnZG1sbGQwSnZlRDBpTUNBdE56QTFJRFUyTmlBNE9Ua2lJSGh0Ykc1ek9uaHNhVzVyUFNKb2RIUndPaTh2ZDNkM0xuY3pMbTl5Wnk4eE9UazVMM2hzYVc1cklpQmhjbWxoTFdocFpHUmxiajBpZEhKMVpTSWdjM1I1YkdVOUluWmxjblJwWTJGc0xXRnNhV2R1T2lBdE1DNDBNemxsZURzZ2JXRjRMWGRwWkhSb09pQTVPQ1U3SWo0OFpHVm1jejQ4Y0dGMGFDQnBaRDBpVFVwWUxUWXRWRVZZTFVrdE1VUTJSa1FpSUdROUlrMHlPU0F0TVRrMFVUSXpJQzB4T0RnZ01qTWdMVEU0TmxFeU15QXRNVGd6SURFd01pQXhNelJVTVRnMklEUTJOVkV5TURnZ05UTXpJREkwTXlBMU9EUlVNekE1SURZMU9GRXpOalVnTnpBMUlEUXlPU0EzTURWSU5ETXhVVFE1TXlBM01EVWdOVE16SURZMk4xUTFOek1nTlRjd1VUVTNNeUEwTmpVZ05EWTVJRE01Tmt3ME9ESWdNemd6VVRVek15QXpNeklnTlRNeklESTFNbEUxTXpNZ01UTTVJRFEwT0NBMk5WUXlOVGNnTFRFd1VUSXlOeUF0TVRBZ01qQXpJQzB5VkRFMk5TQXhOMVF4TkRNZ05EQlVNVE14SURVNVZERXlOaUEyTlV3Mk1pQXRNVGc0VVRZd0lDMHhPVFFnTkRJZ0xURTVORWd5T1ZwTk16VXpJRFF6TVZFek9USWdORE14SURReU55QTBNVGxNTkRNeUlEUXlNbEUwTXpZZ05ESTJJRFF6T1NBME1qbFVORFE1SURRek9WUTBOakVnTkRVelZEUTNNaUEwTnpGVU5EZzBJRFE1TlZRME9UTWdOVEkwVkRVd01TQTFOakJSTlRBeklEVTJPU0ExTURNZ05Ua3pVVFV3TXlBMk1URWdOVEF5SURZeE5sRTBPRGNnTmpZM0lEUXlOaUEyTmpkUk16ZzBJRFkyTnlBek5EY2dOalF6VkRJNE5pQTFPREpVTWpRM0lEVXhORlF5TWpRZ05EVTFVVEl4T1NBME16a2dNVGcySURNd09GUXhOVElnTVRZNFVURTFNU0F4TmpNZ01UVXhJREUwTjFFeE5URWdPVGtnTVRjeklEWTRVVEl3TkNBeU5pQXlOakFnTWpaUk16QXlJREkySURNME9TQTFNVlEwTWpVZ01UTTNVVFEwTVNBeE56RWdORFE1SURJeE5GUTBOVGNnTWpjNVVUUTFOeUF6TXpjZ05ESXlJRE0zTWxFek9EQWdNelU0SURNME55QXpOVGhJTXpNM1VUSTFPQ0F6TlRnZ01qVTRJRE00T1ZFeU5UZ2dNemsySURJMk1TQTBNRE5STWpjMUlEUXpNU0F6TlRNZ05ETXhXaUl2UGp3dlpHVm1jejQ4WnlCemRISnZhMlU5SW1OMWNuSmxiblJEYjJ4dmNpSWdabWxzYkQwaVkzVnljbVZ1ZEVOdmJHOXlJaUJ6ZEhKdmEyVXRkMmxrZEdnOUlqQWlJSFJ5WVc1elptOXliVDBpYzJOaGJHVW9NU3d0TVNraVBqeG5JR1JoZEdFdGJXMXNMVzV2WkdVOUltMWhkR2dpUGp4bklHUmhkR0V0Ylcxc0xXNXZaR1U5SW0xcElqNDhkWE5sSUdSaGRHRXRZejBpTVVRMlJrUWlJSGhzYVc1ck9taHlaV1k5SWlOTlNsZ3ROaTFVUlZndFNTMHhSRFpHUkNJdlBqd3ZaejQ4TDJjK1BDOW5Qand2YzNablBnPT0iLAoJIlJlYWxWaWV3U2l6ZUpzb24iIDogIntcImhlaWdodFwiOjMxMixcIndpZHRoXCI6MTk2fSIKfQo="/>
    </extobj>
    <extobj name="2384804F-3998-4D57-9195-F3826E402611-5">
      <extobjdata type="2384804F-3998-4D57-9195-F3826E402611" data="ewoJIkltZ1NldHRpbmdKc29uIiA6ICJ7XCJoZWlnaHRcIjoyMC41MzU3MTQyODU3MTQyODUsXCJ3aWR0aFwiOjcyLjMyMTQyODU3MTQyODU3fSIsCgkiTGF0ZXgiIDogIkNfbF57RUJcbn09MC5cbiIsCgkiTGF0ZXhJbWdCYXNlNjQiIDogIlBITjJaeUI0Yld4dWN6MGlhSFIwY0RvdkwzZDNkeTUzTXk1dmNtY3ZNakF3TUM5emRtY2lJSGRwWkhSb1BTSTVMakl6T1dWNElpQm9aV2xuYUhROUlqSXVOakk0WlhnaUlISnZiR1U5SW1sdFp5SWdabTlqZFhOaFlteGxQU0ptWVd4elpTSWdkbWxsZDBKdmVEMGlNQ0F0T0RrMklEUXdPRE11TnlBeE1UWXhMalVpSUhodGJHNXpPbmhzYVc1clBTSm9kSFJ3T2k4dmQzZDNMbmN6TG05eVp5OHhPVGs1TDNoc2FXNXJJaUJoY21saExXaHBaR1JsYmowaWRISjFaU0lnYzNSNWJHVTlJblpsY25ScFkyRnNMV0ZzYVdkdU9pQXRNQzQyTURGbGVEc2diV0Y0TFhkcFpIUm9PaUE1T0NVN0lqNDhaR1ZtY3o0OGNHRjBhQ0JwWkQwaVRVcFlMVGN0VkVWWUxVa3RNVVEwTXpZaUlHUTlJazAxTUNBeU5USlJOVEFnTXpZM0lERXhOeUEwTnpOVU1qZzJJRFkwTVZRME9UQWdOekEwVVRVNE1DQTNNRFFnTmpNeklEWTFNMUUyTkRJZ05qUXpJRFkwT0NBMk16WlVOalUySURZeU5rdzJOVGNnTmpJelVUWTJNQ0EyTWpNZ05qZzBJRFkwT1ZFMk9URWdOalUxSURZNU9TQTJOak5VTnpFMUlEWTNPVlEzTWpVZ05qa3dURGMwTUNBM01EVklOelEyVVRjMk1DQTNNRFVnTnpZd0lEWTVPRkUzTmpBZ05qazBJRGN5T0NBMU5qRlJOamt5SURReU1pQTJPVElnTkRJeFVUWTVNQ0EwTVRZZ05qZzNJRFF4TlZRMk5qa2dOREV6U0RZMU0xRTJORGNnTkRFNUlEWTBOeUEwTWpKUk5qUTNJRFF5TXlBMk5EZ2dOREk1VkRZMU1DQTBORGxVTmpVeElEUTRNVkUyTlRFZ05UVXlJRFl4T1NBMk1EVlVOVEV3SURZMU9WRTBPRFFnTmpVNUlEUTFOQ0EyTlRKVU16Z3lJRFl5T0ZReU9Ua2dOVGN5VkRJeU5pQTBOemxSTVRrMElEUXlNaUF4TnpVZ016UTJWREUxTmlBeU1qSlJNVFUySURFd09DQXlNeklnTlRoUk1qZ3dJREkwSURNMU1DQXlORkUwTkRFZ01qUWdOVEV5SURreVZEWXdOaUF5TkRCUk5qRXdJREkxTXlBMk1USWdNalUxVkRZeU9DQXlOVGRSTmpRNElESTFOeUEyTkRnZ01qUTRVVFkwT0NBeU5ETWdOalEzSURJek9WRTJNVGdnTVRNeUlEVXlNeUExTlZRek1Ua2dMVEl5VVRJd05pQXRNaklnTVRJNElEVXpWRFV3SURJMU1sb2lMejQ4Y0dGMGFDQnBaRDBpVFVwWUxUY3RWRVZZTFVrdE1VUTBNemdpSUdROUlrMDBPVElnTWpFelVUUTNNaUF5TVRNZ05EY3lJREl5TmxFME56SWdNak13SURRM055QXlOVEJVTkRneUlESTROVkUwT0RJZ016RTJJRFEyTVNBek1qTlVNelkwSURNek1FZ3pNVEpSTXpFeElETXlPQ0F5TnpjZ01Ua3lWREkwTXlBMU1sRXlORE1nTkRnZ01qVTBJRFE0VkRNek5DQTBObEUwTWpnZ05EWWdORFU0SURRNFZEVXhPQ0EyTVZFMU5qY2dOemNnTlRrNUlERXhOMVEyTnpBZ01qUTRVVFk0TUNBeU56QWdOamd6SURJM01sRTJPVEFnTWpjMElEWTVPQ0F5TnpSUk56RTRJREkzTkNBM01UZ2dNall4VVRZeE15QTNJRFl3T0NBeVVUWXdOU0F3SURNeU1pQXdTREV6TTFFek1TQXdJRE14SURFeFVUTXhJREV6SURNMElESTFVVE00SURReElEUXlJRFF6VkRZMUlEUTJVVGt5SURRMklERXlOU0EwT1ZFeE16a2dOVElnTVRRMElEWXhVVEUwTmlBMk5pQXlNVFVnTXpReVZESTROU0EyTWpKUk1qZzFJRFl5T1NBeU9ERWdOakk1VVRJM015QTJNeklnTWpJNElEWXpORWd4T1RkUk1Ua3hJRFkwTUNBeE9URWdOalF5VkRFNU15QTJOVGxSTVRrM0lEWTNOaUF5TURNZ05qZ3dTRGMxTjFFM05qUWdOamMySURjMk5DQTJOamxSTnpZMElEWTJOQ0EzTlRFZ05UVTNWRGN6TnlBME5EZFJOek0xSURRME1DQTNNVGNnTkRRd1NEY3dOVkUyT1RnZ05EUTFJRFk1T0NBME5UTk1OekF4SURRM05sRTNNRFFnTlRBd0lEY3dOQ0ExTWpoUk56QTBJRFUxT0NBMk9UY2dOVGM0VkRZM09DQTJNRGxVTmpReklEWXlOVlExT1RZZ05qTXlWRFV6TWlBMk16UklORGcxVVRNNU55QTJNek1nTXpreUlEWXpNVkV6T0RnZ05qSTVJRE00TmlBMk1qSlJNemcxSURZeE9TQXpOVFVnTkRrNVZETXlOQ0F6TnpkUk16UTNJRE0zTmlBek56SWdNemMyU0RNNU9GRTBOalFnTXpjMklEUTRPU0F6T1RGVU5UTTBJRFEzTWxFMU16Z2dORGc0SURVME1DQTBPVEJVTlRVM0lEUTVNMUUxTmpJZ05Ea3pJRFUyTlNBME9UTlVOVGN3SURRNU1sUTFOeklnTkRreFZEVTNOQ0EwT0RkVU5UYzNJRFE0TTB3MU5EUWdNelV4VVRVeE1TQXlNVGdnTlRBNElESXhObEUxTURVZ01qRXpJRFE1TWlBeU1UTmFJaTgrUEhCaGRHZ2dhV1E5SWsxS1dDMDNMVlJGV0MxSkxURkVORE0xSWlCa1BTSk5Nak14SURZek4xRXlNRFFnTmpNM0lERTVPU0EyTXpoVU1UazBJRFkwT1ZFeE9UUWdOamMySURJd05TQTJPREpSTWpBMklEWTRNeUF6TXpVZ05qZ3pVVFU1TkNBMk9ETWdOakE0SURZNE1WRTJOekVnTmpjeElEY3hNeUEyTXpaVU56VTJJRFUwTkZFM05UWWdORGd3SURZNU9DQTBNamxVTlRZMUlETTJNRXcxTlRVZ016VTNVVFl4T1NBek5EZ2dOall3SURNeE1WUTNNRElnTWpFNVVUY3dNaUF4TkRZZ05qTXdJRGM0VkRRMU15QXhVVFEwTmlBd0lESTBNaUF3VVRReUlEQWdNemtnTWxFek5TQTFJRE0xSURFd1VUTTFJREUzSURNM0lESTBVVFF5SURReklEUTNJRFExVVRVeElEUTJJRFl5SURRMlNEWTRVVGsxSURRMklERXlPQ0EwT1ZFeE5ESWdOVElnTVRRM0lEWXhVVEUxTUNBMk5TQXlNVGtnTXpNNVZESTRPQ0EyTWpoUk1qZzRJRFl6TlNBeU16RWdOak0zV2swMk5Ea2dOVFEwVVRZME9TQTFOelFnTmpNMElEWXdNRlExT0RVZ05qTTBVVFUzT0NBMk16WWdORGt6SURZek4xRTBOek1nTmpNM0lEUTFNU0EyTXpkVU5ERTJJRFl6TmtnME1ETlJNemc0SURZek5TQXpPRFFnTmpJMlVUTTRNaUEyTWpJZ016VXlJRFV3TmxFek5USWdOVEF6SURNMU1TQTFNREJNTXpJd0lETTNORWcwTURGUk5EZ3lJRE0zTkNBME9UUWdNemMyVVRVMU5DQXpPRFlnTmpBeElEUXpORlEyTkRrZ05UUTBXazAxT1RVZ01qSTVVVFU1TlNBeU56TWdOVGN5SURNd01sUTFNVElnTXpNMlVUVXdOaUF6TXpjZ05ESTVJRE16TjFFek1URWdNek0zSURNeE1DQXpNelpSTXpFd0lETXpOQ0F5T1RNZ01qWXpWREkxT0NBeE1qSk1NalF3SURVeVVUSTBNQ0EwT0NBeU5USWdORGhVTXpNeklEUTJVVFF5TWlBME5pQTBNamtnTkRkUk5Ea3hJRFUwSURVME15QXhNRFZVTlRrMUlESXlPVm9pTHo0OGNHRjBhQ0JwWkQwaVRVcFlMVGN0VkVWWUxVa3RNVVEwTlRraUlHUTlJazB4TVRjZ05UbFJNVEUzSURJMklERTBNaUF5TmxFeE56a2dNallnTWpBMUlERXpNVkV5TVRFZ01UVXhJREl4TlNBeE5USlJNakUzSURFMU15QXlNalVnTVRVelNESXlPVkV5TXpnZ01UVXpJREkwTVNBeE5UTlVNalEySURFMU1WUXlORGdnTVRRMFVUSTBOeUF4TXpnZ01qUTFJREV5T0ZReU16UWdPVEJVTWpFMElEUXpWREU0TXlBMlZERXpOeUF0TVRGUk1UQXhJQzB4TVNBM01DQXhNVlF6T0NBNE5WRXpPQ0E1TnlBek9TQXhNREpNTVRBMElETTJNRkV4TmpjZ05qRTFJREUyTnlBMk1qTlJNVFkzSURZeU5pQXhOallnTmpJNFZERTJNaUEyTXpKVU1UVTNJRFl6TkZReE5Ea2dOak0xVkRFME1TQTJNelpVTVRNeUlEWXpOMVF4TWpJZ05qTTNVVEV4TWlBMk16Y2dNVEE1SURZek4xUXhNREVnTmpNNFZEazFJRFkwTVZRNU5DQTJORGRST1RRZ05qUTVJRGsySURZMk1WRXhNREVnTmpnd0lERXdOeUEyT0RKVU1UYzVJRFk0T0ZFeE9UUWdOamc1SURJeE15QTJPVEJVTWpReklEWTVNMVF5TlRRZ05qazBVVEkyTmlBMk9UUWdNalkySURZNE5sRXlOallnTmpjMUlERTVNeUF6T0RaVU1URTRJRGd6VVRFeE9DQTRNU0F4TVRnZ056VlVNVEUzSURZMVZqVTVXaUl2UGp4d1lYUm9JR2xrUFNKTlNsZ3ROeTFVUlZndFRpMHpSQ0lnWkQwaVRUVTJJRE0wTjFFMU5pQXpOakFnTnpBZ016WTNTRGN3TjFFM01qSWdNelU1SURjeU1pQXpORGRSTnpJeUlETXpOaUEzTURnZ016STRURE01TUNBek1qZElOekpSTlRZZ016TXlJRFUySURNME4xcE5OVFlnTVRVelVUVTJJREUyT0NBM01pQXhOek5JTnpBNFVUY3lNaUF4TmpNZ056SXlJREUxTTFFM01qSWdNVFF3SURjd055QXhNek5JTnpCUk5UWWdNVFF3SURVMklERTFNMW9pTHo0OGNHRjBhQ0JwWkQwaVRVcFlMVGN0VkVWWUxVNHRNekFpSUdROUlrMDVOaUExT0RWUk1UVXlJRFkyTmlBeU5Ea2dOalkyVVRJNU55QTJOallnTXpRMUlEWTBNRlEwTWpNZ05UUTRVVFEyTUNBME5qVWdORFl3SURNeU1GRTBOakFnTVRZMUlEUXhOeUE0TTFFek9UY2dOREVnTXpZeUlERTJWRE13TVNBdE1UVlVNalV3SUMweU1sRXlNalFnTFRJeUlERTVPQ0F0TVRaVU1UTTNJREUyVkRneUlEZ3pVVE01SURFMk5TQXpPU0F6TWpCUk16a2dORGswSURrMklEVTROVnBOTXpJeElEVTVOMUV5T1RFZ05qSTVJREkxTUNBMk1qbFJNakE0SURZeU9TQXhOemdnTlRrM1VURTFNeUExTnpFZ01UUTFJRFV5TlZReE16Y2dNek16VVRFek55QXhOelVnTVRRMUlERXlOVlF4T0RFZ05EWlJNakE1SURFMklESTFNQ0F4TmxFeU9UQWdNVFlnTXpFNElEUTJVVE0wTnlBM05pQXpOVFFnTVRNd1ZETTJNaUF6TXpOUk16WXlJRFEzT0NBek5UUWdOVEkwVkRNeU1TQTFPVGRhSWk4K1BIQmhkR2dnYVdROUlrMUtXQzAzTFZSRldDMU9MVEpGSWlCa1BTSk5OemdnTmpCUk56Z2dPRFFnT1RVZ01UQXlWREV6T0NBeE1qQlJNVFl5SURFeU1DQXhPREFnTVRBMFZERTVPU0EyTVZFeE9Ua2dNellnTVRneUlERTRWREV6T1NBd1ZEazJJREUzVkRjNElEWXdXaUl2UGp3dlpHVm1jejQ4WnlCemRISnZhMlU5SW1OMWNuSmxiblJEYjJ4dmNpSWdabWxzYkQwaVkzVnljbVZ1ZEVOdmJHOXlJaUJ6ZEhKdmEyVXRkMmxrZEdnOUlqQWlJSFJ5WVc1elptOXliVDBpYzJOaGJHVW9NU3d0TVNraVBqeG5JR1JoZEdFdGJXMXNMVzV2WkdVOUltMWhkR2dpUGp4bklHUmhkR0V0Ylcxc0xXNXZaR1U5SW0xemRXSnpkWEFpUGp4bklHUmhkR0V0Ylcxc0xXNXZaR1U5SW0xcElqNDhkWE5sSUdSaGRHRXRZejBpTVVRME16WWlJSGhzYVc1ck9taHlaV1k5SWlOTlNsZ3ROeTFVUlZndFNTMHhSRFF6TmlJdlBqd3ZaejQ4WnlCa1lYUmhMVzF0YkMxdWIyUmxQU0pVWlZoQmRHOXRJaUIwY21GdWMyWnZjbTA5SW5SeVlXNXpiR0YwWlNnNE5EVXVNeXcwTVRNcElITmpZV3hsS0RBdU56QTNLU0lnWkdGMFlTMXRhbmd0ZEdWNFkyeGhjM005SWs5U1JDSStQR2NnWkdGMFlTMXRiV3d0Ym05a1pUMGliV2tpUGp4MWMyVWdaR0YwWVMxalBTSXhSRFF6T0NJZ2VHeHBibXM2YUhKbFpqMGlJMDFLV0MwM0xWUkZXQzFKTFRGRU5ETTRJaTgrUEM5blBqeG5JR1JoZEdFdGJXMXNMVzV2WkdVOUltMXBJaUIwY21GdWMyWnZjbTA5SW5SeVlXNXpiR0YwWlNnM05qUXNNQ2tpUGp4MWMyVWdaR0YwWVMxalBTSXhSRFF6TlNJZ2VHeHBibXM2YUhKbFpqMGlJMDFLV0MwM0xWUkZXQzFKTFRGRU5ETTFJaTgrUEM5blBqd3ZaejQ4WnlCa1lYUmhMVzF0YkMxdWIyUmxQU0p0YVNJZ2RISmhibk5tYjNKdFBTSjBjbUZ1YzJ4aGRHVW9OelE0TEMweU5UY3VOeWtnYzJOaGJHVW9NQzQzTURjcElqNDhkWE5sSUdSaGRHRXRZejBpTVVRME5Ua2lJSGhzYVc1ck9taHlaV1k5SWlOTlNsZ3ROeTFVUlZndFNTMHhSRFExT1NJdlBqd3ZaejQ4TDJjK1BHY2daR0YwWVMxdGJXd3RibTlrWlQwaWJXOGlJSFJ5WVc1elptOXliVDBpZEhKaGJuTnNZWFJsS0RJeU5UQXNNQ2tpUGp4MWMyVWdaR0YwWVMxalBTSXpSQ0lnZUd4cGJtczZhSEpsWmowaUkwMUtXQzAzTFZSRldDMU9MVE5FSWk4K1BDOW5QanhuSUdSaGRHRXRiVzFzTFc1dlpHVTlJbTF1SWlCMGNtRnVjMlp2Y20wOUluUnlZVzV6YkdGMFpTZ3pNekExTGpjc01Da2lQangxYzJVZ1pHRjBZUzFqUFNJek1DSWdlR3hwYm1zNmFISmxaajBpSTAxS1dDMDNMVlJGV0MxT0xUTXdJaTgrUEhWelpTQmtZWFJoTFdNOUlqSkZJaUI0YkdsdWF6cG9jbVZtUFNJalRVcFlMVGN0VkVWWUxVNHRNa1VpSUhSeVlXNXpabTl5YlQwaWRISmhibk5zWVhSbEtEVXdNQ3d3S1NJdlBqd3ZaejQ4TDJjK1BDOW5Qand2YzNablBnPT0iLAoJIlJlYWxWaWV3U2l6ZUpzb24iIDogIntcImhlaWdodFwiOjQxMC43MTQzMDIwNjI5ODgzLFwid2lkdGhcIjoxNDQ2LjQyODUyNzgzMjAzMTJ9Igp9Cg=="/>
    </extobj>
    <extobj name="2384804F-3998-4D57-9195-F3826E402611-6">
      <extobjdata type="2384804F-3998-4D57-9195-F3826E402611" data="ewoJIkltZ1NldHRpbmdKc29uIiA6ICJ7XCJoZWlnaHRcIjo4LjAzNTcxNDI4NTcxNDI4NSxcIndpZHRoXCI6MTEuNjA3MTQyODU3MTQyODU2fSIsCgkiTGF0ZXgiIDogIlxcYWxwaGFcbiIsCgkiTGF0ZXhJbWdCYXNlNjQiIDogIlBITjJaeUI0Yld4dWN6MGlhSFIwY0RvdkwzZDNkeTUzTXk1dmNtY3ZNakF3TUM5emRtY2lJSGRwWkhSb1BTSXhMalEwT0dWNElpQm9aV2xuYUhROUlqRXVNREkxWlhnaUlISnZiR1U5SW1sdFp5SWdabTlqZFhOaFlteGxQU0ptWVd4elpTSWdkbWxsZDBKdmVEMGlNQ0F0TkRReUlEWTBNQ0EwTlRNaUlIaHRiRzV6T25oc2FXNXJQU0pvZEhSd09pOHZkM2QzTG5jekxtOXlaeTh4T1RrNUwzaHNhVzVySWlCaGNtbGhMV2hwWkdSbGJqMGlkSEoxWlNJZ2MzUjViR1U5SW5abGNuUnBZMkZzTFdGc2FXZHVPaUF0TUM0d01qVmxlRHNnYldGNExYZHBaSFJvT2lBNU9DVTdJajQ4WkdWbWN6NDhjR0YwYUNCcFpEMGlUVXBZTFRjdFZFVllMVWt0TVVRMlJrTWlJR1E5SWswek5DQXhOVFpSTXpRZ01qY3dJREV5TUNBek5UWlVNekE1SURRME1sRXpOemtnTkRReUlEUXlNU0EwTURKVU5EYzRJRE13TkZFME9EUWdNamMxSURRNE5TQXlNemRXTWpBNFVUVXpOQ0F5T0RJZ05UWXdJRE0zTkZFMU5qUWdNemc0SURVMk5pQXpPVEJVTlRneUlETTVNMUUyTURNZ016a3pJRFl3TXlBek9EVlJOakF6SURNM05pQTFPVFFnTXpRMlZEVTFPQ0F5TmpGVU5EazNJREUyTVV3ME9EWWdNVFEzVERRNE55QXhNak5STkRnNUlEWTNJRFE1TlNBME4xUTFNVFFnTWpaUk5USTRJREk0SURVME1DQXpOMVExTlRjZ05qQlJOVFU1SURZM0lEVTJNaUEyT0ZRMU56Y2dOekJSTlRrM0lEY3dJRFU1TnlBMk1sRTFPVGNnTlRZZ05Ua3hJRFF6VVRVM09TQXhPU0ExTlRZZ05WUTFNVElnTFRFd1NEVXdOVkUwTXpnZ0xURXdJRFF4TkNBMk1rdzBNVEVnTmpsTU5EQXdJRFl4VVRNNU1DQTFNeUF6TnpBZ05ERlVNekkxSURFNFZESTJOeUF0TWxReU1ETWdMVEV4VVRFeU5DQXRNVEVnTnprZ016bFVNelFnTVRVMldrMHlNRGdnTWpaUk1qVTNJREkySURNd05pQTBOMVF6TnprZ09UQk1OREF6SURFeE1sRTBNREVnTWpVMUlETTVOaUF5T1RCUk16Z3lJRFF3TlNBek1EUWdOREExVVRJek5TQTBNRFVnTVRneklETXpNbEV4TlRZZ01qa3lJREV6T1NBeU1qUlVNVEl4SURFeU1GRXhNakVnTnpFZ01UUTJJRFE1VkRJd09DQXlObG9pTHo0OEwyUmxabk0rUEdjZ2MzUnliMnRsUFNKamRYSnlaVzUwUTI5c2IzSWlJR1pwYkd3OUltTjFjbkpsYm5SRGIyeHZjaUlnYzNSeWIydGxMWGRwWkhSb1BTSXdJaUIwY21GdWMyWnZjbTA5SW5OallXeGxLREVzTFRFcElqNDhaeUJrWVhSaExXMXRiQzF1YjJSbFBTSnRZWFJvSWo0OFp5QmtZWFJoTFcxdGJDMXViMlJsUFNKdGFTSStQSFZ6WlNCa1lYUmhMV005SWpGRU5rWkRJaUI0YkdsdWF6cG9jbVZtUFNJalRVcFlMVGN0VkVWWUxVa3RNVVEyUmtNaUx6NDhMMmMrUEM5blBqd3ZaejQ4TDNOMlp6ND0iLAoJIlJlYWxWaWV3U2l6ZUpzb24iIDogIntcImhlaWdodFwiOjE2NCxcIndpZHRoXCI6MjMyfSIKfQo="/>
    </extobj>
    <extobj name="2384804F-3998-4D57-9195-F3826E402611-7">
      <extobjdata type="2384804F-3998-4D57-9195-F3826E402611" data="ewoJIkltZ1NldHRpbmdKc29uIiA6ICJ7XCJoZWlnaHRcIjoxNi4wNzE0Mjg1NzE0Mjg1NyxcIndpZHRoXCI6OS44MjE0Mjg1NzE0Mjg1NzF9IiwKCSJMYXRleCIgOiAiXFxiZXRhXG4iLAoJIkxhdGV4SW1nQmFzZTY0IiA6ICJQSE4yWnlCNGJXeHVjejBpYUhSMGNEb3ZMM2QzZHk1M015NXZjbWN2TWpBd01DOXpkbWNpSUhkcFpIUm9QU0l4TGpJNE1XVjRJaUJvWldsbmFIUTlJakl1TURNMFpYZ2lJSEp2YkdVOUltbHRaeUlnWm05amRYTmhZbXhsUFNKbVlXeHpaU0lnZG1sbGQwSnZlRDBpTUNBdE56QTFJRFUyTmlBNE9Ua2lJSGh0Ykc1ek9uaHNhVzVyUFNKb2RIUndPaTh2ZDNkM0xuY3pMbTl5Wnk4eE9UazVMM2hzYVc1cklpQmhjbWxoTFdocFpHUmxiajBpZEhKMVpTSWdjM1I1YkdVOUluWmxjblJwWTJGc0xXRnNhV2R1T2lBdE1DNDBNemxsZURzZ2JXRjRMWGRwWkhSb09pQTVPQ1U3SWo0OFpHVm1jejQ4Y0dGMGFDQnBaRDBpVFVwWUxUWXRWRVZZTFVrdE1VUTJSa1FpSUdROUlrMHlPU0F0TVRrMFVUSXpJQzB4T0RnZ01qTWdMVEU0TmxFeU15QXRNVGd6SURFd01pQXhNelJVTVRnMklEUTJOVkV5TURnZ05UTXpJREkwTXlBMU9EUlVNekE1SURZMU9GRXpOalVnTnpBMUlEUXlPU0EzTURWSU5ETXhVVFE1TXlBM01EVWdOVE16SURZMk4xUTFOek1nTlRjd1VUVTNNeUEwTmpVZ05EWTVJRE01Tmt3ME9ESWdNemd6VVRVek15QXpNeklnTlRNeklESTFNbEUxTXpNZ01UTTVJRFEwT0NBMk5WUXlOVGNnTFRFd1VUSXlOeUF0TVRBZ01qQXpJQzB5VkRFMk5TQXhOMVF4TkRNZ05EQlVNVE14SURVNVZERXlOaUEyTlV3Mk1pQXRNVGc0VVRZd0lDMHhPVFFnTkRJZ0xURTVORWd5T1ZwTk16VXpJRFF6TVZFek9USWdORE14SURReU55QTBNVGxNTkRNeUlEUXlNbEUwTXpZZ05ESTJJRFF6T1NBME1qbFVORFE1SURRek9WUTBOakVnTkRVelZEUTNNaUEwTnpGVU5EZzBJRFE1TlZRME9UTWdOVEkwVkRVd01TQTFOakJSTlRBeklEVTJPU0ExTURNZ05Ua3pVVFV3TXlBMk1URWdOVEF5SURZeE5sRTBPRGNnTmpZM0lEUXlOaUEyTmpkUk16ZzBJRFkyTnlBek5EY2dOalF6VkRJNE5pQTFPREpVTWpRM0lEVXhORlF5TWpRZ05EVTFVVEl4T1NBME16a2dNVGcySURNd09GUXhOVElnTVRZNFVURTFNU0F4TmpNZ01UVXhJREUwTjFFeE5URWdPVGtnTVRjeklEWTRVVEl3TkNBeU5pQXlOakFnTWpaUk16QXlJREkySURNME9TQTFNVlEwTWpVZ01UTTNVVFEwTVNBeE56RWdORFE1SURJeE5GUTBOVGNnTWpjNVVUUTFOeUF6TXpjZ05ESXlJRE0zTWxFek9EQWdNelU0SURNME55QXpOVGhJTXpNM1VUSTFPQ0F6TlRnZ01qVTRJRE00T1ZFeU5UZ2dNemsySURJMk1TQTBNRE5STWpjMUlEUXpNU0F6TlRNZ05ETXhXaUl2UGp3dlpHVm1jejQ4WnlCemRISnZhMlU5SW1OMWNuSmxiblJEYjJ4dmNpSWdabWxzYkQwaVkzVnljbVZ1ZEVOdmJHOXlJaUJ6ZEhKdmEyVXRkMmxrZEdnOUlqQWlJSFJ5WVc1elptOXliVDBpYzJOaGJHVW9NU3d0TVNraVBqeG5JR1JoZEdFdGJXMXNMVzV2WkdVOUltMWhkR2dpUGp4bklHUmhkR0V0Ylcxc0xXNXZaR1U5SW0xcElqNDhkWE5sSUdSaGRHRXRZejBpTVVRMlJrUWlJSGhzYVc1ck9taHlaV1k5SWlOTlNsZ3ROaTFVUlZndFNTMHhSRFpHUkNJdlBqd3ZaejQ4TDJjK1BDOW5Qand2YzNablBnPT0iLAoJIlJlYWxWaWV3U2l6ZUpzb24iIDogIntcImhlaWdodFwiOjMxMixcIndpZHRoXCI6MTk2fSIKfQo="/>
    </extobj>
    <extobj name="2384804F-3998-4D57-9195-F3826E402611-8">
      <extobjdata type="2384804F-3998-4D57-9195-F3826E402611" data="ewoJIkltZ1NldHRpbmdKc29uIiA6ICJ7XCJoZWlnaHRcIjo4LjAzNTcxNDI4NTcxNDI4NSxcIndpZHRoXCI6MTEuNjA3MTQyODU3MTQyODU2fSIsCgkiTGF0ZXgiIDogIlxcYWxwaGEiLAoJIkxhdGV4SW1nQmFzZTY0IiA6ICJQSE4yWnlCNGJXeHVjejBpYUhSMGNEb3ZMM2QzZHk1M015NXZjbWN2TWpBd01DOXpkbWNpSUhkcFpIUm9QU0l4TGpRME9HVjRJaUJvWldsbmFIUTlJakV1TURJMVpYZ2lJSEp2YkdVOUltbHRaeUlnWm05amRYTmhZbXhsUFNKbVlXeHpaU0lnZG1sbGQwSnZlRDBpTUNBdE5EUXlJRFkwTUNBME5UTWlJSGh0Ykc1ek9uaHNhVzVyUFNKb2RIUndPaTh2ZDNkM0xuY3pMbTl5Wnk4eE9UazVMM2hzYVc1cklpQmhjbWxoTFdocFpHUmxiajBpZEhKMVpTSWdjM1I1YkdVOUluWmxjblJwWTJGc0xXRnNhV2R1T2lBdE1DNHdNalZsZURzZ2JXRjRMWGRwWkhSb09pQTVPQ1U3SWo0OFpHVm1jejQ4Y0dGMGFDQnBaRDBpVFVwWUxUa3RWRVZZTFVrdE1VUTJSa01pSUdROUlrMHpOQ0F4TlRaUk16UWdNamN3SURFeU1DQXpOVFpVTXpBNUlEUTBNbEV6TnprZ05EUXlJRFF5TVNBME1ESlVORGM0SURNd05GRTBPRFFnTWpjMUlEUTROU0F5TXpkV01qQTRVVFV6TkNBeU9ESWdOVFl3SURNM05GRTFOalFnTXpnNElEVTJOaUF6T1RCVU5UZ3lJRE01TTFFMk1ETWdNemt6SURZd015QXpPRFZSTmpBeklETTNOaUExT1RRZ016UTJWRFUxT0NBeU5qRlVORGszSURFMk1VdzBPRFlnTVRRM1REUTROeUF4TWpOUk5EZzVJRFkzSURRNU5TQTBOMVExTVRRZ01qWlJOVEk0SURJNElEVTBNQ0F6TjFRMU5UY2dOakJSTlRVNUlEWTNJRFUyTWlBMk9GUTFOemNnTnpCUk5UazNJRGN3SURVNU55QTJNbEUxT1RjZ05UWWdOVGt4SURRelVUVTNPU0F4T1NBMU5UWWdOVlExTVRJZ0xURXdTRFV3TlZFME16Z2dMVEV3SURReE5DQTJNa3cwTVRFZ05qbE1OREF3SURZeFVUTTVNQ0ExTXlBek56QWdOREZVTXpJMUlERTRWREkyTnlBdE1sUXlNRE1nTFRFeFVURXlOQ0F0TVRFZ056a2dNemxVTXpRZ01UVTJXazB5TURnZ01qWlJNalUzSURJMklETXdOaUEwTjFRek56a2dPVEJNTkRBeklERXhNbEUwTURFZ01qVTFJRE01TmlBeU9UQlJNemd5SURRd05TQXpNRFFnTkRBMVVUSXpOU0EwTURVZ01UZ3pJRE16TWxFeE5UWWdNamt5SURFek9TQXlNalJVTVRJeElERXlNRkV4TWpFZ056RWdNVFEySURRNVZESXdPQ0F5TmxvaUx6NDhMMlJsWm5NK1BHY2djM1J5YjJ0bFBTSmpkWEp5Wlc1MFEyOXNiM0lpSUdacGJHdzlJbU4xY25KbGJuUkRiMnh2Y2lJZ2MzUnliMnRsTFhkcFpIUm9QU0l3SWlCMGNtRnVjMlp2Y20wOUluTmpZV3hsS0RFc0xURXBJajQ4WnlCa1lYUmhMVzF0YkMxdWIyUmxQU0p0WVhSb0lqNDhaeUJrWVhSaExXMXRiQzF1YjJSbFBTSnRhU0krUEhWelpTQmtZWFJoTFdNOUlqRkVOa1pESWlCNGJHbHVhenBvY21WbVBTSWpUVXBZTFRrdFZFVllMVWt0TVVRMlJrTWlMejQ4TDJjK1BDOW5Qand2Wno0OEwzTjJaejQ9IiwKCSJSZWFsVmlld1NpemVKc29uIiA6ICJ7XCJoZWlnaHRcIjoxNjQsXCJ3aWR0aFwiOjIzMn0iCn0K"/>
    </extobj>
    <extobj name="2384804F-3998-4D57-9195-F3826E402611-9">
      <extobjdata type="2384804F-3998-4D57-9195-F3826E402611" data="ewoJIkltZ1NldHRpbmdKc29uIiA6ICJ7XCJoZWlnaHRcIjoxNi4wNzE0Mjg1NzE0Mjg1NyxcIndpZHRoXCI6NDIuODU3MTQyODU3MTQyODU0fSIsCgkiTGF0ZXgiIDogIlxcYWxwaGErXFxiZXRhIiwKCSJMYXRleEltZ0Jhc2U2NCIgOiAiUEhOMlp5QjRiV3h1Y3owaWFIUjBjRG92TDNkM2R5NTNNeTV2Y21jdk1qQXdNQzl6ZG1jaUlIZHBaSFJvUFNJMUxqUTVOR1Y0SWlCb1pXbG5hSFE5SWpJdU1ETTBaWGdpSUhKdmJHVTlJbWx0WnlJZ1ptOWpkWE5oWW14bFBTSm1ZV3h6WlNJZ2RtbGxkMEp2ZUQwaU1DQXROekExSURJME1qZ3VOQ0E0T1RraUlIaHRiRzV6T25oc2FXNXJQU0pvZEhSd09pOHZkM2QzTG5jekxtOXlaeTh4T1RrNUwzaHNhVzVySWlCaGNtbGhMV2hwWkdSbGJqMGlkSEoxWlNJZ2MzUjViR1U5SW5abGNuUnBZMkZzTFdGc2FXZHVPaUF0TUM0ME16bGxlRHNnYldGNExYZHBaSFJvT2lBNU9DVTdJajQ4WkdWbWN6NDhjR0YwYUNCcFpEMGlUVXBZTFRFekxWUkZXQzFKTFRGRU5rWkRJaUJrUFNKTk16UWdNVFUyVVRNMElESTNNQ0F4TWpBZ016VTJWRE13T1NBME5ESlJNemM1SURRME1pQTBNakVnTkRBeVZEUTNPQ0F6TURSUk5EZzBJREkzTlNBME9EVWdNak0zVmpJd09GRTFNelFnTWpneUlEVTJNQ0F6TnpSUk5UWTBJRE00T0NBMU5qWWdNemt3VkRVNE1pQXpPVE5STmpBeklETTVNeUEyTURNZ016ZzFVVFl3TXlBek56WWdOVGswSURNME5sUTFOVGdnTWpZeFZEUTVOeUF4TmpGTU5EZzJJREUwTjB3ME9EY2dNVEl6VVRRNE9TQTJOeUEwT1RVZ05EZFVOVEUwSURJMlVUVXlPQ0F5T0NBMU5EQWdNemRVTlRVM0lEWXdVVFUxT1NBMk55QTFOaklnTmpoVU5UYzNJRGN3VVRVNU55QTNNQ0ExT1RjZ05qSlJOVGszSURVMklEVTVNU0EwTTFFMU56a2dNVGtnTlRVMklEVlVOVEV5SUMweE1FZzFNRFZSTkRNNElDMHhNQ0EwTVRRZ05qSk1OREV4SURZNVREUXdNQ0EyTVZFek9UQWdOVE1nTXpjd0lEUXhWRE15TlNBeE9GUXlOamNnTFRKVU1qQXpJQzB4TVZFeE1qUWdMVEV4SURjNUlETTVWRE0wSURFMU5scE5NakE0SURJMlVUSTFOeUF5TmlBek1EWWdORGRVTXpjNUlEa3dURFF3TXlBeE1USlJOREF4SURJMU5TQXpPVFlnTWprd1VUTTRNaUEwTURVZ016QTBJRFF3TlZFeU16VWdOREExSURFNE15QXpNekpSTVRVMklESTVNaUF4TXprZ01qSTBWREV5TVNBeE1qQlJNVEl4SURjeElERTBOaUEwT1ZReU1EZ2dNalphSWk4K1BIQmhkR2dnYVdROUlrMUtXQzB4TXkxVVJWZ3RUaTB5UWlJZ1pEMGlUVFUySURJek4xUTFOaUF5TlRCVU56QWdNamN3U0RNMk9WWTBNakJNTXpjd0lEVTNNRkV6T0RBZ05UZ3pJRE00T1NBMU9ETlJOREF5SURVNE15QTBNRGtnTlRZNFZqSTNNRWczTURkUk56SXlJREkyTWlBM01qSWdNalV3VkRjd055QXlNekJJTkRBNVZpMDJPRkUwTURFZ0xUZ3lJRE01TVNBdE9ESklNemc1U0RNNE4xRXpOelVnTFRneUlETTJPU0F0TmpoV01qTXdTRGN3VVRVMklESXpOeUExTmlBeU5UQmFJaTgrUEhCaGRHZ2dhV1E5SWsxS1dDMHhNeTFVUlZndFNTMHhSRFpHUkNJZ1pEMGlUVEk1SUMweE9UUlJNak1nTFRFNE9DQXlNeUF0TVRnMlVUSXpJQzB4T0RNZ01UQXlJREV6TkZReE9EWWdORFkxVVRJd09DQTFNek1nTWpReklEVTRORlF6TURrZ05qVTRVVE0yTlNBM01EVWdOREk1SURjd05VZzBNekZSTkRreklEY3dOU0ExTXpNZ05qWTNWRFUzTXlBMU56QlJOVGN6SURRMk5TQTBOamtnTXprMlREUTRNaUF6T0ROUk5UTXpJRE16TWlBMU16TWdNalV5VVRVek15QXhNemtnTkRRNElEWTFWREkxTnlBdE1UQlJNakkzSUMweE1DQXlNRE1nTFRKVU1UWTFJREUzVkRFME15QTBNRlF4TXpFZ05UbFVNVEkySURZMVREWXlJQzB4T0RoUk5qQWdMVEU1TkNBME1pQXRNVGswU0RJNVdrMHpOVE1nTkRNeFVUTTVNaUEwTXpFZ05ESTNJRFF4T1V3ME16SWdOREl5VVRRek5pQTBNallnTkRNNUlEUXlPVlEwTkRrZ05ETTVWRFEyTVNBME5UTlVORGN5SURRM01WUTBPRFFnTkRrMVZEUTVNeUExTWpSVU5UQXhJRFUyTUZFMU1ETWdOVFk1SURVd015QTFPVE5STlRBeklEWXhNU0ExTURJZ05qRTJVVFE0TnlBMk5qY2dOREkySURZMk4xRXpPRFFnTmpZM0lETTBOeUEyTkROVU1qZzJJRFU0TWxReU5EY2dOVEUwVkRJeU5DQTBOVFZSTWpFNUlEUXpPU0F4T0RZZ016QTRWREUxTWlBeE5qaFJNVFV4SURFMk15QXhOVEVnTVRRM1VURTFNU0E1T1NBeE56TWdOamhSTWpBMElESTJJREkyTUNBeU5sRXpNRElnTWpZZ016UTVJRFV4VkRReU5TQXhNemRSTkRReElERTNNU0EwTkRrZ01qRTBWRFExTnlBeU56bFJORFUzSURNek55QTBNaklnTXpjeVVUTTRNQ0F6TlRnZ016UTNJRE0xT0Vnek16ZFJNalU0SURNMU9DQXlOVGdnTXpnNVVUSTFPQ0F6T1RZZ01qWXhJRFF3TTFFeU56VWdORE14SURNMU15QTBNekZhSWk4K1BDOWtaV1p6UGp4bklITjBjbTlyWlQwaVkzVnljbVZ1ZEVOdmJHOXlJaUJtYVd4c1BTSmpkWEp5Wlc1MFEyOXNiM0lpSUhOMGNtOXJaUzEzYVdSMGFEMGlNQ0lnZEhKaGJuTm1iM0p0UFNKelkyRnNaU2d4TEMweEtTSStQR2NnWkdGMFlTMXRiV3d0Ym05a1pUMGliV0YwYUNJK1BHY2daR0YwWVMxdGJXd3RibTlrWlQwaWJXa2lQangxYzJVZ1pHRjBZUzFqUFNJeFJEWkdReUlnZUd4cGJtczZhSEpsWmowaUkwMUtXQzB4TXkxVVJWZ3RTUzB4UkRaR1F5SXZQand2Wno0OFp5QmtZWFJoTFcxdGJDMXViMlJsUFNKdGJ5SWdkSEpoYm5ObWIzSnRQU0owY21GdWMyeGhkR1VvT0RZeUxqSXNNQ2tpUGp4MWMyVWdaR0YwWVMxalBTSXlRaUlnZUd4cGJtczZhSEpsWmowaUkwMUtXQzB4TXkxVVJWZ3RUaTB5UWlJdlBqd3ZaejQ4WnlCa1lYUmhMVzF0YkMxdWIyUmxQU0p0YVNJZ2RISmhibk5tYjNKdFBTSjBjbUZ1YzJ4aGRHVW9NVGcyTWk0MExEQXBJajQ4ZFhObElHUmhkR0V0WXowaU1VUTJSa1FpSUhoc2FXNXJPbWh5WldZOUlpTk5TbGd0TVRNdFZFVllMVWt0TVVRMlJrUWlMejQ4TDJjK1BDOW5Qand2Wno0OEwzTjJaejQ9IiwKCSJSZWFsVmlld1NpemVKc29uIiA6ICJ7XCJoZWlnaHRcIjozMTcsXCJ3aWR0aFwiOjg1N30iCn0K"/>
    </extobj>
    <extobj name="2384804F-3998-4D57-9195-F3826E402611-10">
      <extobjdata type="2384804F-3998-4D57-9195-F3826E402611" data="ewoJIkltZ1NldHRpbmdKc29uIiA6ICJ7XCJoZWlnaHRcIjoxNi4wNzE0Mjg1NzE0Mjg1NyxcIndpZHRoXCI6NDIuODU3MTQyODU3MTQyODU0fSIsCgkiTGF0ZXgiIDogIlxcYWxwaGErXFxiZXRhIiwKCSJMYXRleEltZ0Jhc2U2NCIgOiAiUEhOMlp5QjRiV3h1Y3owaWFIUjBjRG92TDNkM2R5NTNNeTV2Y21jdk1qQXdNQzl6ZG1jaUlIZHBaSFJvUFNJMUxqUTVOR1Y0SWlCb1pXbG5hSFE5SWpJdU1ETTBaWGdpSUhKdmJHVTlJbWx0WnlJZ1ptOWpkWE5oWW14bFBTSm1ZV3h6WlNJZ2RtbGxkMEp2ZUQwaU1DQXROekExSURJME1qZ3VOQ0E0T1RraUlIaHRiRzV6T25oc2FXNXJQU0pvZEhSd09pOHZkM2QzTG5jekxtOXlaeTh4T1RrNUwzaHNhVzVySWlCaGNtbGhMV2hwWkdSbGJqMGlkSEoxWlNJZ2MzUjViR1U5SW5abGNuUnBZMkZzTFdGc2FXZHVPaUF0TUM0ME16bGxlRHNnYldGNExYZHBaSFJvT2lBNU9DVTdJajQ4WkdWbWN6NDhjR0YwYUNCcFpEMGlUVXBZTFRFekxWUkZXQzFKTFRGRU5rWkRJaUJrUFNKTk16UWdNVFUyVVRNMElESTNNQ0F4TWpBZ016VTJWRE13T1NBME5ESlJNemM1SURRME1pQTBNakVnTkRBeVZEUTNPQ0F6TURSUk5EZzBJREkzTlNBME9EVWdNak0zVmpJd09GRTFNelFnTWpneUlEVTJNQ0F6TnpSUk5UWTBJRE00T0NBMU5qWWdNemt3VkRVNE1pQXpPVE5STmpBeklETTVNeUEyTURNZ016ZzFVVFl3TXlBek56WWdOVGswSURNME5sUTFOVGdnTWpZeFZEUTVOeUF4TmpGTU5EZzJJREUwTjB3ME9EY2dNVEl6VVRRNE9TQTJOeUEwT1RVZ05EZFVOVEUwSURJMlVUVXlPQ0F5T0NBMU5EQWdNemRVTlRVM0lEWXdVVFUxT1NBMk55QTFOaklnTmpoVU5UYzNJRGN3VVRVNU55QTNNQ0ExT1RjZ05qSlJOVGszSURVMklEVTVNU0EwTTFFMU56a2dNVGtnTlRVMklEVlVOVEV5SUMweE1FZzFNRFZSTkRNNElDMHhNQ0EwTVRRZ05qSk1OREV4SURZNVREUXdNQ0EyTVZFek9UQWdOVE1nTXpjd0lEUXhWRE15TlNBeE9GUXlOamNnTFRKVU1qQXpJQzB4TVZFeE1qUWdMVEV4SURjNUlETTVWRE0wSURFMU5scE5NakE0SURJMlVUSTFOeUF5TmlBek1EWWdORGRVTXpjNUlEa3dURFF3TXlBeE1USlJOREF4SURJMU5TQXpPVFlnTWprd1VUTTRNaUEwTURVZ016QTBJRFF3TlZFeU16VWdOREExSURFNE15QXpNekpSTVRVMklESTVNaUF4TXprZ01qSTBWREV5TVNBeE1qQlJNVEl4SURjeElERTBOaUEwT1ZReU1EZ2dNalphSWk4K1BIQmhkR2dnYVdROUlrMUtXQzB4TXkxVVJWZ3RUaTB5UWlJZ1pEMGlUVFUySURJek4xUTFOaUF5TlRCVU56QWdNamN3U0RNMk9WWTBNakJNTXpjd0lEVTNNRkV6T0RBZ05UZ3pJRE00T1NBMU9ETlJOREF5SURVNE15QTBNRGtnTlRZNFZqSTNNRWczTURkUk56SXlJREkyTWlBM01qSWdNalV3VkRjd055QXlNekJJTkRBNVZpMDJPRkUwTURFZ0xUZ3lJRE01TVNBdE9ESklNemc1U0RNNE4xRXpOelVnTFRneUlETTJPU0F0TmpoV01qTXdTRGN3VVRVMklESXpOeUExTmlBeU5UQmFJaTgrUEhCaGRHZ2dhV1E5SWsxS1dDMHhNeTFVUlZndFNTMHhSRFpHUkNJZ1pEMGlUVEk1SUMweE9UUlJNak1nTFRFNE9DQXlNeUF0TVRnMlVUSXpJQzB4T0RNZ01UQXlJREV6TkZReE9EWWdORFkxVVRJd09DQTFNek1nTWpReklEVTRORlF6TURrZ05qVTRVVE0yTlNBM01EVWdOREk1SURjd05VZzBNekZSTkRreklEY3dOU0ExTXpNZ05qWTNWRFUzTXlBMU56QlJOVGN6SURRMk5TQTBOamtnTXprMlREUTRNaUF6T0ROUk5UTXpJRE16TWlBMU16TWdNalV5VVRVek15QXhNemtnTkRRNElEWTFWREkxTnlBdE1UQlJNakkzSUMweE1DQXlNRE1nTFRKVU1UWTFJREUzVkRFME15QTBNRlF4TXpFZ05UbFVNVEkySURZMVREWXlJQzB4T0RoUk5qQWdMVEU1TkNBME1pQXRNVGswU0RJNVdrMHpOVE1nTkRNeFVUTTVNaUEwTXpFZ05ESTNJRFF4T1V3ME16SWdOREl5VVRRek5pQTBNallnTkRNNUlEUXlPVlEwTkRrZ05ETTVWRFEyTVNBME5UTlVORGN5SURRM01WUTBPRFFnTkRrMVZEUTVNeUExTWpSVU5UQXhJRFUyTUZFMU1ETWdOVFk1SURVd015QTFPVE5STlRBeklEWXhNU0ExTURJZ05qRTJVVFE0TnlBMk5qY2dOREkySURZMk4xRXpPRFFnTmpZM0lETTBOeUEyTkROVU1qZzJJRFU0TWxReU5EY2dOVEUwVkRJeU5DQTBOVFZSTWpFNUlEUXpPU0F4T0RZZ016QTRWREUxTWlBeE5qaFJNVFV4SURFMk15QXhOVEVnTVRRM1VURTFNU0E1T1NBeE56TWdOamhSTWpBMElESTJJREkyTUNBeU5sRXpNRElnTWpZZ016UTVJRFV4VkRReU5TQXhNemRSTkRReElERTNNU0EwTkRrZ01qRTBWRFExTnlBeU56bFJORFUzSURNek55QTBNaklnTXpjeVVUTTRNQ0F6TlRnZ016UTNJRE0xT0Vnek16ZFJNalU0SURNMU9DQXlOVGdnTXpnNVVUSTFPQ0F6T1RZZ01qWXhJRFF3TTFFeU56VWdORE14SURNMU15QTBNekZhSWk4K1BDOWtaV1p6UGp4bklITjBjbTlyWlQwaVkzVnljbVZ1ZEVOdmJHOXlJaUJtYVd4c1BTSmpkWEp5Wlc1MFEyOXNiM0lpSUhOMGNtOXJaUzEzYVdSMGFEMGlNQ0lnZEhKaGJuTm1iM0p0UFNKelkyRnNaU2d4TEMweEtTSStQR2NnWkdGMFlTMXRiV3d0Ym05a1pUMGliV0YwYUNJK1BHY2daR0YwWVMxdGJXd3RibTlrWlQwaWJXa2lQangxYzJVZ1pHRjBZUzFqUFNJeFJEWkdReUlnZUd4cGJtczZhSEpsWmowaUkwMUtXQzB4TXkxVVJWZ3RTUzB4UkRaR1F5SXZQand2Wno0OFp5QmtZWFJoTFcxdGJDMXViMlJsUFNKdGJ5SWdkSEpoYm5ObWIzSnRQU0owY21GdWMyeGhkR1VvT0RZeUxqSXNNQ2tpUGp4MWMyVWdaR0YwWVMxalBTSXlRaUlnZUd4cGJtczZhSEpsWmowaUkwMUtXQzB4TXkxVVJWZ3RUaTB5UWlJdlBqd3ZaejQ4WnlCa1lYUmhMVzF0YkMxdWIyUmxQU0p0YVNJZ2RISmhibk5tYjNKdFBTSjBjbUZ1YzJ4aGRHVW9NVGcyTWk0MExEQXBJajQ4ZFhObElHUmhkR0V0WXowaU1VUTJSa1FpSUhoc2FXNXJPbWh5WldZOUlpTk5TbGd0TVRNdFZFVllMVWt0TVVRMlJrUWlMejQ4TDJjK1BDOW5Qand2Wno0OEwzTjJaejQ9IiwKCSJSZWFsVmlld1NpemVKc29uIiA6ICJ7XCJoZWlnaHRcIjozMTcsXCJ3aWR0aFwiOjg1N30iCn0K"/>
    </extobj>
    <extobj name="2384804F-3998-4D57-9195-F3826E402611-11">
      <extobjdata type="2384804F-3998-4D57-9195-F3826E402611" data="ewoJIkltZ1NldHRpbmdKc29uIiA6ICJ7XCJoZWlnaHRcIjoxNi4wNzE0Mjg1NzE0Mjg1NyxcIndpZHRoXCI6OS44MjE0Mjg1NzE0Mjg1NzF9IiwKCSJMYXRleCIgOiAiXFxiZXRhXG4iLAoJIkxhdGV4SW1nQmFzZTY0IiA6ICJQSE4yWnlCNGJXeHVjejBpYUhSMGNEb3ZMM2QzZHk1M015NXZjbWN2TWpBd01DOXpkbWNpSUhkcFpIUm9QU0l4TGpJNE1XVjRJaUJvWldsbmFIUTlJakl1TURNMFpYZ2lJSEp2YkdVOUltbHRaeUlnWm05amRYTmhZbXhsUFNKbVlXeHpaU0lnZG1sbGQwSnZlRDBpTUNBdE56QTFJRFUyTmlBNE9Ua2lJSGh0Ykc1ek9uaHNhVzVyUFNKb2RIUndPaTh2ZDNkM0xuY3pMbTl5Wnk4eE9UazVMM2hzYVc1cklpQmhjbWxoTFdocFpHUmxiajBpZEhKMVpTSWdjM1I1YkdVOUluWmxjblJwWTJGc0xXRnNhV2R1T2lBdE1DNDBNemxsZURzZ2JXRjRMWGRwWkhSb09pQTVPQ1U3SWo0OFpHVm1jejQ4Y0dGMGFDQnBaRDBpVFVwWUxUWXRWRVZZTFVrdE1VUTJSa1FpSUdROUlrMHlPU0F0TVRrMFVUSXpJQzB4T0RnZ01qTWdMVEU0TmxFeU15QXRNVGd6SURFd01pQXhNelJVTVRnMklEUTJOVkV5TURnZ05UTXpJREkwTXlBMU9EUlVNekE1SURZMU9GRXpOalVnTnpBMUlEUXlPU0EzTURWSU5ETXhVVFE1TXlBM01EVWdOVE16SURZMk4xUTFOek1nTlRjd1VUVTNNeUEwTmpVZ05EWTVJRE01Tmt3ME9ESWdNemd6VVRVek15QXpNeklnTlRNeklESTFNbEUxTXpNZ01UTTVJRFEwT0NBMk5WUXlOVGNnTFRFd1VUSXlOeUF0TVRBZ01qQXpJQzB5VkRFMk5TQXhOMVF4TkRNZ05EQlVNVE14SURVNVZERXlOaUEyTlV3Mk1pQXRNVGc0VVRZd0lDMHhPVFFnTkRJZ0xURTVORWd5T1ZwTk16VXpJRFF6TVZFek9USWdORE14SURReU55QTBNVGxNTkRNeUlEUXlNbEUwTXpZZ05ESTJJRFF6T1NBME1qbFVORFE1SURRek9WUTBOakVnTkRVelZEUTNNaUEwTnpGVU5EZzBJRFE1TlZRME9UTWdOVEkwVkRVd01TQTFOakJSTlRBeklEVTJPU0ExTURNZ05Ua3pVVFV3TXlBMk1URWdOVEF5SURZeE5sRTBPRGNnTmpZM0lEUXlOaUEyTmpkUk16ZzBJRFkyTnlBek5EY2dOalF6VkRJNE5pQTFPREpVTWpRM0lEVXhORlF5TWpRZ05EVTFVVEl4T1NBME16a2dNVGcySURNd09GUXhOVElnTVRZNFVURTFNU0F4TmpNZ01UVXhJREUwTjFFeE5URWdPVGtnTVRjeklEWTRVVEl3TkNBeU5pQXlOakFnTWpaUk16QXlJREkySURNME9TQTFNVlEwTWpVZ01UTTNVVFEwTVNBeE56RWdORFE1SURJeE5GUTBOVGNnTWpjNVVUUTFOeUF6TXpjZ05ESXlJRE0zTWxFek9EQWdNelU0SURNME55QXpOVGhJTXpNM1VUSTFPQ0F6TlRnZ01qVTRJRE00T1ZFeU5UZ2dNemsySURJMk1TQTBNRE5STWpjMUlEUXpNU0F6TlRNZ05ETXhXaUl2UGp3dlpHVm1jejQ4WnlCemRISnZhMlU5SW1OMWNuSmxiblJEYjJ4dmNpSWdabWxzYkQwaVkzVnljbVZ1ZEVOdmJHOXlJaUJ6ZEhKdmEyVXRkMmxrZEdnOUlqQWlJSFJ5WVc1elptOXliVDBpYzJOaGJHVW9NU3d0TVNraVBqeG5JR1JoZEdFdGJXMXNMVzV2WkdVOUltMWhkR2dpUGp4bklHUmhkR0V0Ylcxc0xXNXZaR1U5SW0xcElqNDhkWE5sSUdSaGRHRXRZejBpTVVRMlJrUWlJSGhzYVc1ck9taHlaV1k5SWlOTlNsZ3ROaTFVUlZndFNTMHhSRFpHUkNJdlBqd3ZaejQ4TDJjK1BDOW5Qand2YzNablBnPT0iLAoJIlJlYWxWaWV3U2l6ZUpzb24iIDogIntcImhlaWdodFwiOjMxMixcIndpZHRoXCI6MTk2fSIKfQo="/>
    </extobj>
  </extobjs>
</s:customData>
</file>

<file path=customXml/itemProps1.xml><?xml version="1.0" encoding="utf-8"?>
<ds:datastoreItem xmlns:ds="http://schemas.openxmlformats.org/officeDocument/2006/customXml" ds:itemID="{D553D0B0-0FBC-3F45-97DE-8B3974843655}">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21397</TotalTime>
  <Words>1277</Words>
  <Application>Microsoft Macintosh PowerPoint</Application>
  <PresentationFormat>宽屏</PresentationFormat>
  <Paragraphs>168</Paragraphs>
  <Slides>38</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38</vt:i4>
      </vt:variant>
    </vt:vector>
  </HeadingPairs>
  <TitlesOfParts>
    <vt:vector size="46" baseType="lpstr">
      <vt:lpstr>-apple-system</vt:lpstr>
      <vt:lpstr>Kaiti SC</vt:lpstr>
      <vt:lpstr>Arial</vt:lpstr>
      <vt:lpstr>Bell MT</vt:lpstr>
      <vt:lpstr>Calibri</vt:lpstr>
      <vt:lpstr>Calibri Light</vt:lpstr>
      <vt:lpstr>Cambria Math</vt:lpstr>
      <vt:lpstr>Office Theme</vt:lpstr>
      <vt:lpstr>New physics of Early Dark Energy from the Cosmic Birefringence</vt:lpstr>
      <vt:lpstr>PowerPoint 演示文稿</vt:lpstr>
      <vt:lpstr>   What is Cosmic Birefringence?</vt:lpstr>
      <vt:lpstr>PowerPoint 演示文稿</vt:lpstr>
      <vt:lpstr>PowerPoint 演示文稿</vt:lpstr>
      <vt:lpstr>PowerPoint 演示文稿</vt:lpstr>
      <vt:lpstr>   Introduction to Cosmic Birefringence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Rock `n' Roll model              alpha-attractors</vt:lpstr>
      <vt:lpstr>PowerPoint 演示文稿</vt:lpstr>
      <vt:lpstr>PowerPoint 演示文稿</vt:lpstr>
      <vt:lpstr>PowerPoint 演示文稿</vt:lpstr>
      <vt:lpstr>PowerPoint 演示文稿</vt:lpstr>
      <vt:lpstr>PowerPoint 演示文稿</vt:lpstr>
      <vt:lpstr>EB       BB</vt:lpstr>
      <vt:lpstr>PowerPoint 演示文稿</vt:lpstr>
      <vt:lpstr>PowerPoint 演示文稿</vt:lpstr>
      <vt:lpstr>PowerPoint 演示文稿</vt:lpstr>
      <vt:lpstr>PowerPoint 演示文稿</vt:lpstr>
      <vt:lpstr>PowerPoint 演示文稿</vt:lpstr>
      <vt:lpstr>      α + β &gt; 0 is  0.51σ,  9.67σ,  4.75σ,  and 1.73σ,  respectively                                α + β &gt; 0 is  9.67σ,  4.75σ,  7.0σ, and  7.3σ,  respectively</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Is Cosmic Birefringence model-dependent?</dc:title>
  <dc:creator>Lu Yin</dc:creator>
  <cp:lastModifiedBy>Microsoft Office User</cp:lastModifiedBy>
  <cp:revision>156</cp:revision>
  <cp:lastPrinted>2024-12-04T01:00:51Z</cp:lastPrinted>
  <dcterms:created xsi:type="dcterms:W3CDTF">2023-05-22T08:44:00Z</dcterms:created>
  <dcterms:modified xsi:type="dcterms:W3CDTF">2025-12-26T07:10:50Z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810562FC75A44E469519449E9DDDAB82</vt:lpwstr>
  </property>
  <property fmtid="{D5CDD505-2E9C-101B-9397-08002B2CF9AE}" pid="3" name="KSOProductBuildVer">
    <vt:lpwstr>1033-11.2.0.11537</vt:lpwstr>
  </property>
</Properties>
</file>