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0" r:id="rId3"/>
    <p:sldId id="277" r:id="rId4"/>
    <p:sldId id="281" r:id="rId5"/>
    <p:sldId id="282" r:id="rId6"/>
    <p:sldId id="258" r:id="rId7"/>
    <p:sldId id="259" r:id="rId8"/>
    <p:sldId id="269" r:id="rId9"/>
    <p:sldId id="271" r:id="rId10"/>
    <p:sldId id="272" r:id="rId11"/>
    <p:sldId id="273" r:id="rId12"/>
    <p:sldId id="260" r:id="rId13"/>
    <p:sldId id="283" r:id="rId14"/>
    <p:sldId id="262" r:id="rId15"/>
    <p:sldId id="276" r:id="rId16"/>
    <p:sldId id="263" r:id="rId17"/>
    <p:sldId id="274" r:id="rId18"/>
    <p:sldId id="270" r:id="rId19"/>
    <p:sldId id="265" r:id="rId20"/>
    <p:sldId id="266" r:id="rId21"/>
    <p:sldId id="267" r:id="rId22"/>
    <p:sldId id="268" r:id="rId23"/>
    <p:sldId id="279" r:id="rId24"/>
    <p:sldId id="264" r:id="rId25"/>
    <p:sldId id="278" r:id="rId26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47B28-3DEF-4E95-8493-5676BF0253FB}" type="datetimeFigureOut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50ED-B981-4C9A-A27C-8902E8CE44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30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50ED-B981-4C9A-A27C-8902E8CE447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2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50ED-B981-4C9A-A27C-8902E8CE447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61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50ED-B981-4C9A-A27C-8902E8CE447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78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50ED-B981-4C9A-A27C-8902E8CE447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07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50ED-B981-4C9A-A27C-8902E8CE447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36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1BB9-8047-46DE-870F-E3DA6330B940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5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5ADB-4180-4F16-BF99-8442AF9F4C14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77EF-1F75-47A1-8FAE-49A39DD7508D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93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EEA-D70D-4949-803C-3BFC234C1FFB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25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98EA-B7F5-4895-B489-B070806F82A0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08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76A1-2F08-416A-AD7A-6B5539AE800B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82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679-6A86-4B9B-B671-584F7CD26B92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75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D71F-2A2A-476E-B89E-AB9FF5412BAE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9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FC12-4062-4713-9F8F-8308A860FF7D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00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E3F1-828D-4E4D-8136-4F649F6D2C64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21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CED0-E3C1-4106-893E-D1CA4276BB22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1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8A99-2885-4957-B48C-857A2A3AA1F1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F43D-D4CC-4885-8AB5-962065A98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77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4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tags" Target="../tags/tag31.xml"/><Relationship Id="rId10" Type="http://schemas.openxmlformats.org/officeDocument/2006/relationships/image" Target="../media/image39.png"/><Relationship Id="rId4" Type="http://schemas.openxmlformats.org/officeDocument/2006/relationships/tags" Target="../tags/tag30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45.emf"/><Relationship Id="rId18" Type="http://schemas.openxmlformats.org/officeDocument/2006/relationships/image" Target="../media/image50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33.xml"/><Relationship Id="rId16" Type="http://schemas.openxmlformats.org/officeDocument/2006/relationships/image" Target="../media/image4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3.png"/><Relationship Id="rId5" Type="http://schemas.openxmlformats.org/officeDocument/2006/relationships/tags" Target="../tags/tag36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2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png"/><Relationship Id="rId5" Type="http://schemas.openxmlformats.org/officeDocument/2006/relationships/tags" Target="../tags/tag44.xml"/><Relationship Id="rId10" Type="http://schemas.openxmlformats.org/officeDocument/2006/relationships/image" Target="../media/image54.png"/><Relationship Id="rId4" Type="http://schemas.openxmlformats.org/officeDocument/2006/relationships/tags" Target="../tags/tag43.xml"/><Relationship Id="rId9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tags" Target="../tags/tag49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tags" Target="../tags/tag51.xml"/><Relationship Id="rId10" Type="http://schemas.openxmlformats.org/officeDocument/2006/relationships/image" Target="../media/image62.png"/><Relationship Id="rId4" Type="http://schemas.openxmlformats.org/officeDocument/2006/relationships/tags" Target="../tags/tag50.xml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72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70.png"/><Relationship Id="rId5" Type="http://schemas.openxmlformats.org/officeDocument/2006/relationships/tags" Target="../tags/tag58.xml"/><Relationship Id="rId10" Type="http://schemas.openxmlformats.org/officeDocument/2006/relationships/image" Target="../media/image69.png"/><Relationship Id="rId4" Type="http://schemas.openxmlformats.org/officeDocument/2006/relationships/tags" Target="../tags/tag57.xml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7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76.png"/><Relationship Id="rId2" Type="http://schemas.openxmlformats.org/officeDocument/2006/relationships/tags" Target="../tags/tag61.xml"/><Relationship Id="rId16" Type="http://schemas.openxmlformats.org/officeDocument/2006/relationships/image" Target="../media/image80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75.png"/><Relationship Id="rId5" Type="http://schemas.openxmlformats.org/officeDocument/2006/relationships/tags" Target="../tags/tag64.xml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tags" Target="../tags/tag63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69.xml"/><Relationship Id="rId7" Type="http://schemas.openxmlformats.org/officeDocument/2006/relationships/image" Target="../media/image8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96.xml"/><Relationship Id="rId21" Type="http://schemas.openxmlformats.org/officeDocument/2006/relationships/tags" Target="../tags/tag91.xml"/><Relationship Id="rId42" Type="http://schemas.openxmlformats.org/officeDocument/2006/relationships/tags" Target="../tags/tag112.xml"/><Relationship Id="rId47" Type="http://schemas.openxmlformats.org/officeDocument/2006/relationships/tags" Target="../tags/tag117.xml"/><Relationship Id="rId63" Type="http://schemas.openxmlformats.org/officeDocument/2006/relationships/image" Target="../media/image97.png"/><Relationship Id="rId68" Type="http://schemas.openxmlformats.org/officeDocument/2006/relationships/image" Target="../media/image102.png"/><Relationship Id="rId84" Type="http://schemas.openxmlformats.org/officeDocument/2006/relationships/image" Target="../media/image118.png"/><Relationship Id="rId89" Type="http://schemas.openxmlformats.org/officeDocument/2006/relationships/image" Target="../media/image123.png"/><Relationship Id="rId16" Type="http://schemas.openxmlformats.org/officeDocument/2006/relationships/tags" Target="../tags/tag86.xml"/><Relationship Id="rId11" Type="http://schemas.openxmlformats.org/officeDocument/2006/relationships/tags" Target="../tags/tag81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53" Type="http://schemas.openxmlformats.org/officeDocument/2006/relationships/image" Target="../media/image87.png"/><Relationship Id="rId58" Type="http://schemas.openxmlformats.org/officeDocument/2006/relationships/image" Target="../media/image92.png"/><Relationship Id="rId74" Type="http://schemas.openxmlformats.org/officeDocument/2006/relationships/image" Target="../media/image108.png"/><Relationship Id="rId79" Type="http://schemas.openxmlformats.org/officeDocument/2006/relationships/image" Target="../media/image113.png"/><Relationship Id="rId5" Type="http://schemas.openxmlformats.org/officeDocument/2006/relationships/tags" Target="../tags/tag75.xml"/><Relationship Id="rId90" Type="http://schemas.openxmlformats.org/officeDocument/2006/relationships/image" Target="../media/image124.png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tags" Target="../tags/tag113.xml"/><Relationship Id="rId48" Type="http://schemas.openxmlformats.org/officeDocument/2006/relationships/tags" Target="../tags/tag118.xml"/><Relationship Id="rId56" Type="http://schemas.openxmlformats.org/officeDocument/2006/relationships/image" Target="../media/image90.png"/><Relationship Id="rId64" Type="http://schemas.openxmlformats.org/officeDocument/2006/relationships/image" Target="../media/image98.png"/><Relationship Id="rId69" Type="http://schemas.openxmlformats.org/officeDocument/2006/relationships/image" Target="../media/image103.png"/><Relationship Id="rId77" Type="http://schemas.openxmlformats.org/officeDocument/2006/relationships/image" Target="../media/image111.png"/><Relationship Id="rId8" Type="http://schemas.openxmlformats.org/officeDocument/2006/relationships/tags" Target="../tags/tag78.xml"/><Relationship Id="rId51" Type="http://schemas.openxmlformats.org/officeDocument/2006/relationships/image" Target="../media/image85.png"/><Relationship Id="rId72" Type="http://schemas.openxmlformats.org/officeDocument/2006/relationships/image" Target="../media/image106.png"/><Relationship Id="rId80" Type="http://schemas.openxmlformats.org/officeDocument/2006/relationships/image" Target="../media/image114.png"/><Relationship Id="rId85" Type="http://schemas.openxmlformats.org/officeDocument/2006/relationships/image" Target="../media/image119.png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Relationship Id="rId46" Type="http://schemas.openxmlformats.org/officeDocument/2006/relationships/tags" Target="../tags/tag116.xml"/><Relationship Id="rId59" Type="http://schemas.openxmlformats.org/officeDocument/2006/relationships/image" Target="../media/image93.png"/><Relationship Id="rId67" Type="http://schemas.openxmlformats.org/officeDocument/2006/relationships/image" Target="../media/image101.png"/><Relationship Id="rId20" Type="http://schemas.openxmlformats.org/officeDocument/2006/relationships/tags" Target="../tags/tag90.xml"/><Relationship Id="rId41" Type="http://schemas.openxmlformats.org/officeDocument/2006/relationships/tags" Target="../tags/tag111.xml"/><Relationship Id="rId54" Type="http://schemas.openxmlformats.org/officeDocument/2006/relationships/image" Target="../media/image88.emf"/><Relationship Id="rId62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image" Target="../media/image109.png"/><Relationship Id="rId83" Type="http://schemas.openxmlformats.org/officeDocument/2006/relationships/image" Target="../media/image117.png"/><Relationship Id="rId88" Type="http://schemas.openxmlformats.org/officeDocument/2006/relationships/image" Target="../media/image122.png"/><Relationship Id="rId91" Type="http://schemas.openxmlformats.org/officeDocument/2006/relationships/image" Target="../media/image125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49" Type="http://schemas.openxmlformats.org/officeDocument/2006/relationships/tags" Target="../tags/tag119.xml"/><Relationship Id="rId57" Type="http://schemas.openxmlformats.org/officeDocument/2006/relationships/image" Target="../media/image91.png"/><Relationship Id="rId10" Type="http://schemas.openxmlformats.org/officeDocument/2006/relationships/tags" Target="../tags/tag80.xml"/><Relationship Id="rId31" Type="http://schemas.openxmlformats.org/officeDocument/2006/relationships/tags" Target="../tags/tag101.xml"/><Relationship Id="rId44" Type="http://schemas.openxmlformats.org/officeDocument/2006/relationships/tags" Target="../tags/tag114.xml"/><Relationship Id="rId52" Type="http://schemas.openxmlformats.org/officeDocument/2006/relationships/image" Target="../media/image86.png"/><Relationship Id="rId60" Type="http://schemas.openxmlformats.org/officeDocument/2006/relationships/image" Target="../media/image94.png"/><Relationship Id="rId65" Type="http://schemas.openxmlformats.org/officeDocument/2006/relationships/image" Target="../media/image99.png"/><Relationship Id="rId73" Type="http://schemas.openxmlformats.org/officeDocument/2006/relationships/image" Target="../media/image107.png"/><Relationship Id="rId78" Type="http://schemas.openxmlformats.org/officeDocument/2006/relationships/image" Target="../media/image112.png"/><Relationship Id="rId81" Type="http://schemas.openxmlformats.org/officeDocument/2006/relationships/image" Target="../media/image115.png"/><Relationship Id="rId86" Type="http://schemas.openxmlformats.org/officeDocument/2006/relationships/image" Target="../media/image120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9" Type="http://schemas.openxmlformats.org/officeDocument/2006/relationships/tags" Target="../tags/tag109.xml"/><Relationship Id="rId34" Type="http://schemas.openxmlformats.org/officeDocument/2006/relationships/tags" Target="../tags/tag104.xml"/><Relationship Id="rId50" Type="http://schemas.openxmlformats.org/officeDocument/2006/relationships/slideLayout" Target="../slideLayouts/slideLayout7.xml"/><Relationship Id="rId55" Type="http://schemas.openxmlformats.org/officeDocument/2006/relationships/image" Target="../media/image89.png"/><Relationship Id="rId76" Type="http://schemas.openxmlformats.org/officeDocument/2006/relationships/image" Target="../media/image110.png"/><Relationship Id="rId7" Type="http://schemas.openxmlformats.org/officeDocument/2006/relationships/tags" Target="../tags/tag77.xml"/><Relationship Id="rId71" Type="http://schemas.openxmlformats.org/officeDocument/2006/relationships/image" Target="../media/image105.png"/><Relationship Id="rId2" Type="http://schemas.openxmlformats.org/officeDocument/2006/relationships/tags" Target="../tags/tag72.xml"/><Relationship Id="rId29" Type="http://schemas.openxmlformats.org/officeDocument/2006/relationships/tags" Target="../tags/tag99.xml"/><Relationship Id="rId24" Type="http://schemas.openxmlformats.org/officeDocument/2006/relationships/tags" Target="../tags/tag94.xml"/><Relationship Id="rId40" Type="http://schemas.openxmlformats.org/officeDocument/2006/relationships/tags" Target="../tags/tag110.xml"/><Relationship Id="rId45" Type="http://schemas.openxmlformats.org/officeDocument/2006/relationships/tags" Target="../tags/tag115.xml"/><Relationship Id="rId66" Type="http://schemas.openxmlformats.org/officeDocument/2006/relationships/image" Target="../media/image100.png"/><Relationship Id="rId87" Type="http://schemas.openxmlformats.org/officeDocument/2006/relationships/image" Target="../media/image121.png"/><Relationship Id="rId61" Type="http://schemas.openxmlformats.org/officeDocument/2006/relationships/image" Target="../media/image95.png"/><Relationship Id="rId82" Type="http://schemas.openxmlformats.org/officeDocument/2006/relationships/image" Target="../media/image116.png"/><Relationship Id="rId19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tags" Target="../tags/tag122.xml"/><Relationship Id="rId21" Type="http://schemas.openxmlformats.org/officeDocument/2006/relationships/image" Target="../media/image133.png"/><Relationship Id="rId7" Type="http://schemas.openxmlformats.org/officeDocument/2006/relationships/tags" Target="../tags/tag12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tags" Target="../tags/tag121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136.png"/><Relationship Id="rId5" Type="http://schemas.openxmlformats.org/officeDocument/2006/relationships/tags" Target="../tags/tag124.xml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tags" Target="../tags/tag129.xml"/><Relationship Id="rId19" Type="http://schemas.openxmlformats.org/officeDocument/2006/relationships/image" Target="../media/image131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126.png"/><Relationship Id="rId22" Type="http://schemas.openxmlformats.org/officeDocument/2006/relationships/image" Target="../media/image134.emf"/><Relationship Id="rId27" Type="http://schemas.openxmlformats.org/officeDocument/2006/relationships/image" Target="../media/image1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144.png"/><Relationship Id="rId39" Type="http://schemas.openxmlformats.org/officeDocument/2006/relationships/image" Target="../media/image98.png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04.png"/><Relationship Id="rId42" Type="http://schemas.openxmlformats.org/officeDocument/2006/relationships/image" Target="../media/image110.png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100.png"/><Relationship Id="rId41" Type="http://schemas.openxmlformats.org/officeDocument/2006/relationships/image" Target="../media/image109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42.png"/><Relationship Id="rId32" Type="http://schemas.openxmlformats.org/officeDocument/2006/relationships/image" Target="../media/image102.png"/><Relationship Id="rId37" Type="http://schemas.openxmlformats.org/officeDocument/2006/relationships/image" Target="../media/image106.png"/><Relationship Id="rId40" Type="http://schemas.openxmlformats.org/officeDocument/2006/relationships/image" Target="../media/image108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141.png"/><Relationship Id="rId28" Type="http://schemas.openxmlformats.org/officeDocument/2006/relationships/image" Target="../media/image146.emf"/><Relationship Id="rId36" Type="http://schemas.openxmlformats.org/officeDocument/2006/relationships/image" Target="../media/image96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94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01.png"/><Relationship Id="rId35" Type="http://schemas.openxmlformats.org/officeDocument/2006/relationships/image" Target="../media/image105.png"/><Relationship Id="rId43" Type="http://schemas.openxmlformats.org/officeDocument/2006/relationships/image" Target="../media/image147.png"/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143.emf"/><Relationship Id="rId33" Type="http://schemas.openxmlformats.org/officeDocument/2006/relationships/image" Target="../media/image103.png"/><Relationship Id="rId38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7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emf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9.xml"/><Relationship Id="rId21" Type="http://schemas.openxmlformats.org/officeDocument/2006/relationships/image" Target="../media/image26.png"/><Relationship Id="rId7" Type="http://schemas.openxmlformats.org/officeDocument/2006/relationships/tags" Target="../tags/tag13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15" Type="http://schemas.openxmlformats.org/officeDocument/2006/relationships/image" Target="../media/image20.png"/><Relationship Id="rId10" Type="http://schemas.openxmlformats.org/officeDocument/2006/relationships/tags" Target="../tags/tag16.xml"/><Relationship Id="rId19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19.xml"/><Relationship Id="rId21" Type="http://schemas.openxmlformats.org/officeDocument/2006/relationships/image" Target="../media/image36.png"/><Relationship Id="rId7" Type="http://schemas.openxmlformats.org/officeDocument/2006/relationships/tags" Target="../tags/tag23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1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5" Type="http://schemas.openxmlformats.org/officeDocument/2006/relationships/image" Target="../media/image30.png"/><Relationship Id="rId10" Type="http://schemas.openxmlformats.org/officeDocument/2006/relationships/tags" Target="../tags/tag26.xml"/><Relationship Id="rId19" Type="http://schemas.openxmlformats.org/officeDocument/2006/relationships/image" Target="../media/image34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925" y="420153"/>
            <a:ext cx="868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3333FF"/>
                </a:solidFill>
              </a:rPr>
              <a:t>Constructing the </a:t>
            </a:r>
            <a:r>
              <a:rPr lang="en-US" altLang="ko-KR" sz="2800" b="1" dirty="0">
                <a:solidFill>
                  <a:srgbClr val="3333FF"/>
                </a:solidFill>
              </a:rPr>
              <a:t>c</a:t>
            </a:r>
            <a:r>
              <a:rPr lang="en-US" altLang="ko-KR" sz="2800" b="1" dirty="0" smtClean="0">
                <a:solidFill>
                  <a:srgbClr val="3333FF"/>
                </a:solidFill>
              </a:rPr>
              <a:t>ovariant vertices </a:t>
            </a:r>
            <a:r>
              <a:rPr lang="en-US" altLang="ko-KR" sz="2800" b="1" dirty="0">
                <a:solidFill>
                  <a:srgbClr val="3333FF"/>
                </a:solidFill>
              </a:rPr>
              <a:t>s</a:t>
            </a:r>
            <a:r>
              <a:rPr lang="en-US" altLang="ko-KR" sz="2800" b="1" dirty="0" smtClean="0">
                <a:solidFill>
                  <a:srgbClr val="3333FF"/>
                </a:solidFill>
              </a:rPr>
              <a:t>ystematically</a:t>
            </a:r>
            <a:endParaRPr lang="ko-KR" altLang="en-US" sz="2800" b="1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9329" y="1244996"/>
            <a:ext cx="535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Seong Youl Choi (Jeonbuk National University)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2189" y="5310053"/>
            <a:ext cx="496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rgbClr val="3333FF"/>
                </a:solidFill>
              </a:rPr>
              <a:t>CQUeST</a:t>
            </a:r>
            <a:r>
              <a:rPr lang="en-US" altLang="ko-KR" sz="2000" b="1" dirty="0" smtClean="0">
                <a:solidFill>
                  <a:srgbClr val="3333FF"/>
                </a:solidFill>
              </a:rPr>
              <a:t> 2023, </a:t>
            </a:r>
            <a:r>
              <a:rPr lang="en-US" altLang="ko-KR" sz="2000" b="1" dirty="0" err="1" smtClean="0">
                <a:solidFill>
                  <a:srgbClr val="3333FF"/>
                </a:solidFill>
              </a:rPr>
              <a:t>Jeonju</a:t>
            </a:r>
            <a:r>
              <a:rPr lang="en-US" altLang="ko-KR" sz="2000" b="1" dirty="0" smtClean="0">
                <a:solidFill>
                  <a:srgbClr val="3333FF"/>
                </a:solidFill>
              </a:rPr>
              <a:t>, August 3, 2023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25" y="2216934"/>
            <a:ext cx="4409437" cy="2490513"/>
          </a:xfrm>
          <a:prstGeom prst="rect">
            <a:avLst/>
          </a:prstGeom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049986" y="2740795"/>
            <a:ext cx="2932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accent6"/>
                </a:solidFill>
              </a:rPr>
              <a:t>SYC, Jae Hoon Jeong </a:t>
            </a:r>
          </a:p>
          <a:p>
            <a:pPr algn="ctr"/>
            <a:r>
              <a:rPr lang="en-US" altLang="ko-KR" sz="2000" dirty="0" smtClean="0">
                <a:solidFill>
                  <a:schemeClr val="accent6"/>
                </a:solidFill>
              </a:rPr>
              <a:t>PRD 103 (2021) 096013</a:t>
            </a:r>
          </a:p>
          <a:p>
            <a:pPr algn="ctr"/>
            <a:r>
              <a:rPr lang="en-US" altLang="ko-KR" sz="2000" dirty="0" smtClean="0">
                <a:solidFill>
                  <a:schemeClr val="accent6"/>
                </a:solidFill>
              </a:rPr>
              <a:t>PRD 104 (2021) 055046</a:t>
            </a:r>
          </a:p>
          <a:p>
            <a:pPr algn="ctr"/>
            <a:r>
              <a:rPr lang="en-US" altLang="ko-KR" sz="2000" dirty="0" smtClean="0">
                <a:solidFill>
                  <a:schemeClr val="accent6"/>
                </a:solidFill>
              </a:rPr>
              <a:t>PRD 105 (2022) 016016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298" y="3171683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3333FF"/>
                </a:solidFill>
              </a:rPr>
              <a:t>?</a:t>
            </a:r>
            <a:endParaRPr lang="ko-KR" altLang="en-US" sz="2400" dirty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20556" y="1096488"/>
            <a:ext cx="12075740" cy="5523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9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\documentclass{article}&#10;\usepackage{amsmath}&#10;\pagestyle{empty}&#10;\begin{document}&#10;&#10;\begin{eqnarray*}      &#10;\varepsilon_{\alpha\beta\mu_i\mu_j}\,&#10;      \psi^{\mu_1\cdots\mu_i\cdots\mu_j\cdots\mu_{n}}&#10;       (p,\sigma)&#10;\,=\, 0&#10;\end{eqnarray*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7" y="2080800"/>
            <a:ext cx="2691427" cy="209143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\begin{eqnarray*}&#10;g_{\mu_i\mu_j}\, &#10;\psi^{\mu_1\cdots\mu_i\cdots\mu_j\cdots\mu_{n}}&#10;      (p,\sigma)&#10;\,=\, 0 &#10;\end{eqnarray*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9" y="3150592"/>
            <a:ext cx="2503999" cy="209143"/>
          </a:xfrm>
          <a:prstGeom prst="rect">
            <a:avLst/>
          </a:prstGeom>
        </p:spPr>
      </p:pic>
      <p:pic>
        <p:nvPicPr>
          <p:cNvPr id="7" name="그림 6" descr="\documentclass{article}&#10;\usepackage{amsmath}&#10;\pagestyle{empty}&#10;\begin{document}&#10;&#10;\begin{eqnarray*}&#10;p_{\mu_i}\, \psi^{\mu_1\cdots\mu_i\cdots\mu_{n}}&#10;      (p,\sigma)&#10;\,=\, 0&#10;\end{eqnarray*}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20" y="4464478"/>
            <a:ext cx="2055999" cy="201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6366" y="1326865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t</a:t>
            </a:r>
            <a:r>
              <a:rPr lang="en-US" altLang="ko-KR" dirty="0" smtClean="0">
                <a:solidFill>
                  <a:srgbClr val="FF0000"/>
                </a:solidFill>
              </a:rPr>
              <a:t>otally symmetric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0950" y="265121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traceless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0527" y="3771045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</a:t>
            </a:r>
            <a:r>
              <a:rPr lang="en-US" altLang="ko-KR" dirty="0" smtClean="0">
                <a:solidFill>
                  <a:srgbClr val="FF0000"/>
                </a:solidFill>
              </a:rPr>
              <a:t>ivergence-free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7" name="그림 26" descr="\documentclass{article}&#10;\usepackage{amsmath}&#10;\pagestyle{empty}&#10;\begin{document}&#10;&#10;\begin{eqnarray*}&#10;\gamma_{\mu_i}\, u^{\mu_1\cdots\mu_i\cdots\mu_{n}}&#10;      (p,\sigma)&#10;  \,=\, 0 &#10;\ \ \mbox{and}\ \&#10;\gamma_{\mu_i}\, v^{\mu_1\cdots\mu_i\cdots\mu_{n}}&#10;      (p,\sigma)&#10;  \,=\, 0&#10;\end{eqnarray*}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35" y="5673052"/>
            <a:ext cx="4614853" cy="20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58060" y="4984998"/>
            <a:ext cx="287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fermionic divergence-free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643929" y="325458"/>
            <a:ext cx="596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General properties of the wave tensors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859648" y="310069"/>
            <a:ext cx="1829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accent6"/>
                </a:solidFill>
              </a:rPr>
              <a:t>Behrends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Fronsdal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 106 (1957) 345</a:t>
            </a:r>
          </a:p>
          <a:p>
            <a:pPr algn="ctr"/>
            <a:r>
              <a:rPr lang="en-US" altLang="ko-KR" sz="1400" dirty="0" err="1" smtClean="0">
                <a:solidFill>
                  <a:schemeClr val="accent6"/>
                </a:solidFill>
              </a:rPr>
              <a:t>Scadron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 165 (1958) 1640</a:t>
            </a:r>
          </a:p>
        </p:txBody>
      </p:sp>
      <p:pic>
        <p:nvPicPr>
          <p:cNvPr id="3" name="그림 2" descr="\documentclass{article}&#10;\usepackage{amsmath}&#10;\usepackage{color}&#10;\pagestyle{empty}&#10;\begin{document}&#10;&#10;&#10;{\color{blue}&#10;\begin{eqnarray*}&#10;\psi = \epsilon,\, u,\, v&#10;\end{eqnarray*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63" y="1469149"/>
            <a:ext cx="1180952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340" y="281258"/>
            <a:ext cx="436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Bosonic transition operators</a:t>
            </a:r>
            <a:endParaRPr lang="ko-KR" altLang="en-US" sz="2400" b="1" dirty="0"/>
          </a:p>
        </p:txBody>
      </p:sp>
      <p:pic>
        <p:nvPicPr>
          <p:cNvPr id="11" name="그림 10" descr="\documentclass{article}&#10;\usepackage{amsmath}&#10;\usepackage{color}&#10;&#10;\pagestyle{empty}&#10;\begin{document}&#10;&#10;{\color{blue}\bf&#10;\begin{eqnarray*}&#10;X(1, m)\,\to\, M_1(1, m_1) + \bar{M}_2 (1, m_2)&#10;\end{eqnarray*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28" y="1176038"/>
            <a:ext cx="3512228" cy="249600"/>
          </a:xfrm>
          <a:prstGeom prst="rect">
            <a:avLst/>
          </a:prstGeom>
        </p:spPr>
      </p:pic>
      <p:pic>
        <p:nvPicPr>
          <p:cNvPr id="12" name="그림 11" descr="\documentclass{article}&#10;\usepackage{amsmath}&#10;\usepackage{color}&#10;&#10;\pagestyle{empty}&#10;\begin{document}&#10;&#10;{\color{blue}&#10;\begin{eqnarray*}&#10;n^{1,1,1}_{m_1, m_2} \,=\, 7&#10;\end{eqnarray*}&#10;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63" y="1155100"/>
            <a:ext cx="1319619" cy="320000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color}&#10;\pagestyle{empty}&#10;\begin{document}&#10;&#10;&#10;\begin{eqnarray*}&#10;&amp;&amp;U^0_{\alpha\beta}\, \hat{k}_{\mu}&#10;  \,\,\,\, =\,\, \hat{p}_{1\alpha }\hat{p}_{2\beta } \,\hat{k}_{\mu}&#10;  \qquad\qquad\quad\quad \ \  \, &#10; \quad\leftrightarrow\qquad {\cal C}^{1}_{\,0,\,0} = \, \kappa^2\\&#10;&amp;&amp; {\color{red} U^\pm_{\alpha\mu}}\,\hat{p}_{2\beta }&#10;  \,\, =\,\, &#10;  {\color{red} \frac{1}{2} \left[g_{\bot\alpha\mu} &#10;        \pm i \langle\alpha\mu\hat{p}\hat{k}\rangle&#10;        \right]} \hat{p}_{2\beta }&#10;  \ \ \,\, \quad\leftrightarrow\qquad &#10;        {\cal C}^{1}_{\pm 1,\,0} = \, \kappa \\&#10;&amp;&amp; {\color{red} U^\pm_{\beta\mu}} \, \hat{p}_{1\alpha }&#10;  \,\, =\,\, &#10;  {\color{red} \frac{1}{2} \left[g_{\bot\beta\mu} &#10;        \pm i \langle\beta\mu\hat{p}\hat{k}\rangle&#10;        \right]} \hat{p}_{1\alpha }&#10;  \ \ \,\, \quad\leftrightarrow\qquad &#10;        {\cal C}^{1}_{\,0,\mp 1} = \, -\kappa \\&#10;&amp;&amp; U^\pm_{\alpha\beta} \,\, \hat{k}_{\mu }&#10;  \,\,\, =\,\, \frac{1}{2} \left[g_{\bot\alpha\beta}&#10;   \pm i \langle\alpha\beta\hat{p}\hat{k}\rangle\right]&#10;   \hat{k}_{\mu}&#10;  \ \ \ \  \quad\leftrightarrow\qquad &#10;{\cal C}^{1}_{\pm 1,\pm 1} = \, -1 &#10;\end{eqnarray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15" y="2021641"/>
            <a:ext cx="5436903" cy="1751097"/>
          </a:xfrm>
          <a:prstGeom prst="rect">
            <a:avLst/>
          </a:prstGeom>
          <a:ln>
            <a:noFill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8959" y="3574289"/>
            <a:ext cx="2640149" cy="2341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그림 2" descr="\documentclass{article}&#10;\usepackage{amsmath}&#10;\usepackage{color}&#10;\pagestyle{empty}&#10;\begin{document}&#10;&#10;\begin{eqnarray*}&#10;&amp;&amp; \mbox{ }\quad {\color{red} [U^\pm_1]_{\alpha\mu}&#10;  \,=\, U^\pm_{\alpha\mu}} \\[1mm]&#10;&amp;&amp;  \mbox{ }\quad {\color{red} [U^\pm_2]_{\beta\mu}&#10;  \,=\, U^\mp_{\beta\mu}} \\[1mm]&#10;&amp;&amp; {\color{red} [U^\pm]_{\alpha\beta} &#10;  \,=\, g^{\mu_1\mu_2} &#10;        U^\pm_{\alpha\mu_1}&#10;        U^\mp_{\beta\mu_2}}&#10;\end{eqnarray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75" y="2215230"/>
            <a:ext cx="2093715" cy="1004571"/>
          </a:xfrm>
          <a:prstGeom prst="rect">
            <a:avLst/>
          </a:prstGeom>
        </p:spPr>
      </p:pic>
      <p:pic>
        <p:nvPicPr>
          <p:cNvPr id="15" name="그림 14" descr="\documentclass{article}&#10;\usepackage{amsmath}&#10;\usepackage{color}&#10;\pagestyle{empty}&#10;\begin{document}&#10;&#10;{\color{blue}&#10;\begin{eqnarray*}&#10;      g_{\bot\mu\nu} &#10;\,=\, g_{\mu\nu}-\hat{p}_\mu\hat{p}_\nu&#10;      +\hat{k}_\mu\hat{k}_\nu&#10;\ \ \mbox{and}\ \&#10;       \langle \mu\nu\hat{p}\hat{k}\rangle&#10;\,=\, \varepsilon_{\mu\nu\rho\sigma}&#10;      \hat{p}^\rho\hat{k}^\sigma&#10;\end{eqnarray*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07" y="5062976"/>
            <a:ext cx="4494857" cy="238857"/>
          </a:xfrm>
          <a:prstGeom prst="rect">
            <a:avLst/>
          </a:prstGeom>
        </p:spPr>
      </p:pic>
      <p:pic>
        <p:nvPicPr>
          <p:cNvPr id="16" name="그림 15" descr="\documentclass{article}&#10;\usepackage{amsmath}&#10;\usepackage{color}&#10;\pagestyle{empty}&#10;\begin{document}&#10;&#10;{\color{blue}&#10;\begin{eqnarray*}&#10;\omega_{1,2}\, =\, m_{1,2}/m, \ \ &#10;\eta^\pm = \sqrt{1-(\omega_1\pm\omega_2)^2} \ \&#10;\mbox{and} \ \&#10;\kappa = \eta^+\eta^-&#10;\end{eqnarray*}&#10;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14" y="4301432"/>
            <a:ext cx="4706286" cy="234286"/>
          </a:xfrm>
          <a:prstGeom prst="rect">
            <a:avLst/>
          </a:prstGeom>
        </p:spPr>
      </p:pic>
      <p:pic>
        <p:nvPicPr>
          <p:cNvPr id="5" name="그림 4" descr="\documentclass{article}&#10;\usepackage{amsmath}&#10;\usepackage{color}&#10;\pagestyle{empty}&#10;\begin{document}&#10;&#10;{\color{blue}&#10;\begin{eqnarray*}&#10;  p \,=\,m\,\hat{p},\,\,&#10;  q \,=\, m(\omega^2_1-\omega^2_2)\,\hat{p}&#10;                      + m \kappa\, \hat{k}&#10; \ \ \mbox{and}\ \  \hat{p}_{1,2}\,=\, 2 \omega_{1,2}&#10; \,\hat{p}&#10;\end{eqnarray*}&#10;}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14" y="4680880"/>
            <a:ext cx="4724574" cy="236571"/>
          </a:xfrm>
          <a:prstGeom prst="rect">
            <a:avLst/>
          </a:prstGeom>
        </p:spPr>
      </p:pic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6" name="그림 5" descr="\documentclass{article}&#10;\usepackage{amsmath}&#10;\usepackage{color}&#10;\pagestyle{empty}&#10;\begin{document}&#10;&#10;{\color{red}&#10;\begin{eqnarray*}&#10;\mbox{4 basic bosonic operators:} \ \&#10;\hat{k},\, \hat{p}\ \ \mbox{and}\ \ U^\pm&#10;\end{eqnarray*}&#10;}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94" y="5624317"/>
            <a:ext cx="4531810" cy="291048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9561799" y="281258"/>
            <a:ext cx="218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105 (2022) 016016</a:t>
            </a:r>
            <a:endParaRPr lang="ko-KR" altLang="en-US" sz="14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30" y="2481690"/>
            <a:ext cx="157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Each exclusive </a:t>
            </a:r>
          </a:p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helicity</a:t>
            </a:r>
          </a:p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21029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125" y="391896"/>
            <a:ext cx="465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Fermionic transition operators</a:t>
            </a:r>
            <a:endParaRPr lang="ko-KR" altLang="en-US" sz="2400" b="1" dirty="0"/>
          </a:p>
        </p:txBody>
      </p:sp>
      <p:pic>
        <p:nvPicPr>
          <p:cNvPr id="4" name="그림 3" descr="\documentclass{article}&#10;\usepackage{amsmath}&#10;\usepackage{color}&#10;&#10;\pagestyle{empty}&#10;\begin{document}&#10;&#10;{\color{blue}&#10;\begin{eqnarray*}&#10;X(1, m)\,\to\, M_1(1/2, m_1) + \bar{M}_2 (1/2, m_2)&#10;\end{eqnarray*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53" y="1315380"/>
            <a:ext cx="3967541" cy="249600"/>
          </a:xfrm>
          <a:prstGeom prst="rect">
            <a:avLst/>
          </a:prstGeom>
          <a:ln>
            <a:noFill/>
          </a:ln>
        </p:spPr>
      </p:pic>
      <p:pic>
        <p:nvPicPr>
          <p:cNvPr id="6" name="그림 5" descr="\documentclass{article}&#10;\usepackage{amsmath}&#10;\usepackage{color}&#10;&#10;\pagestyle{empty}&#10;\begin{document}&#10;&#10;{\color{blue}&#10;\begin{eqnarray*}&#10;n^{1,1/2,1/2}_{m_1, m_2} \,=\, 4&#10;\end{eqnarray*}&#10;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49" y="1229742"/>
            <a:ext cx="1531428" cy="33523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6429" y="2451961"/>
            <a:ext cx="2274791" cy="20587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2" name="그림 41" descr="\documentclass{article}&#10;\usepackage{amsmath}&#10;\usepackage{color}&#10;\pagestyle{empty}&#10;\begin{document}&#10;&#10;\begin{eqnarray*}&#10;&amp;&amp;  {\color{red} P^\pm} \,\hat{k}_\mu &#10;   =\, {\color{red} \frac{1}{2m}&#10;        (\eta^-\mp\eta^+ \gamma_5)}\,&#10;        \hat{k}_\mu&#10;    \quad\qquad\ \ \ \, \; \,\leftrightarrow\qquad&#10;   {\cal C}^{\,1}_{\pm 1/2, \pm 1/2} = \, -\kappa\\&#10;&amp;&amp; {\color{red} W^\pm_\mu}&#10;   \, =\, {\color{red} \frac{1}{2\sqrt{2}m}\,&#10;            ( \pm \eta^+\gamma^+_\mu&#10;              +\eta^-\gamma^-_\mu \gamma_5)}&#10;            \quad \ \ \, \leftrightarrow\qquad&#10;   {\cal C}^{\,1}_{\pm 1/2, \mp 1/2} = \, \pm \kappa\&#10;\end{eqnarray*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92" y="2593352"/>
            <a:ext cx="5279999" cy="888000"/>
          </a:xfrm>
          <a:prstGeom prst="rect">
            <a:avLst/>
          </a:prstGeom>
        </p:spPr>
      </p:pic>
      <p:pic>
        <p:nvPicPr>
          <p:cNvPr id="36" name="그림 35" descr="\documentclass{article}&#10;\usepackage{amsmath}&#10;\usepackage{color}&#10;\pagestyle{empty}&#10;\begin{document}&#10;&#10;{\color{blue}&#10;\begin{eqnarray*}&#10;       \gamma^\pm_\mu&#10;\, =\, \gamma_\mu &#10;     + \frac{(\omega_1\pm \omega_2)\,\kappa}{&#10;             1-(\omega_1\pm\omega_2)^2}\, \hat{k}_\mu&#10;\end{eqnarray*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50" y="3857533"/>
            <a:ext cx="2443429" cy="449143"/>
          </a:xfrm>
          <a:prstGeom prst="rect">
            <a:avLst/>
          </a:prstGeom>
        </p:spPr>
      </p:pic>
      <p:sp>
        <p:nvSpPr>
          <p:cNvPr id="40" name="슬라이드 번호 개체 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 descr="\documentclass{article}&#10;\usepackage{amsmath}&#10;\usepackage{color}&#10;\pagestyle{empty}&#10;\begin{document}&#10;&#10;{\color{red}&#10;\begin{eqnarray*}&#10;\mbox{4 basic fermionic operators:} \ \&#10;P^\pm\ \ \mbox{and}\ \ W^\pm&#10;\end{eqnarray*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53" y="5080952"/>
            <a:ext cx="4748190" cy="280381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593057" y="28125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105 (2022) 016016</a:t>
            </a:r>
            <a:endParaRPr lang="ko-KR" altLang="en-US" sz="14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018" y="2621853"/>
            <a:ext cx="1507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Each exclusive</a:t>
            </a:r>
          </a:p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helicity</a:t>
            </a:r>
          </a:p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9176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29990" y="713172"/>
            <a:ext cx="528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Compact square-bracket notations</a:t>
            </a:r>
            <a:endParaRPr lang="ko-KR" altLang="en-US" sz="2400" b="1" dirty="0"/>
          </a:p>
        </p:txBody>
      </p:sp>
      <p:pic>
        <p:nvPicPr>
          <p:cNvPr id="13" name="그림 12" descr="\documentclass{article}&#10;\usepackage{amsmath}&#10;\usepackage{color}&#10;&#10;\pagestyle{empty}&#10;\begin{document}&#10;&#10;{\color{blue}&#10;\begin{eqnarray*}&#10;&amp;&amp; [\hat{k}\,]^n\,\, \to \, &#10;    \hat{k}_{\mu_1}\cdots \hat{k}_{\mu_n}\\&#10;&amp;&amp; [\hat{p}_1]^n\, \to \,&#10;    \hat{p}_{1\alpha_1} \cdots \hat{p}_{1\alpha_n}\\&#10;&amp;&amp; [\hat{p}_2]^n\, \to \,&#10;    \hat{p}_{2\beta_1} \cdots \hat{p}_{2\beta_n}&#10;\end{eqnarray*}&#10;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51" y="1779100"/>
            <a:ext cx="2278095" cy="1074285"/>
          </a:xfrm>
          <a:prstGeom prst="rect">
            <a:avLst/>
          </a:prstGeom>
        </p:spPr>
      </p:pic>
      <p:pic>
        <p:nvPicPr>
          <p:cNvPr id="11" name="그림 10" descr="\documentclass{article}&#10;\usepackage{amsmath}&#10;\usepackage{color}&#10;&#10;\pagestyle{empty}&#10;\begin{document}&#10;&#10;{\color{blue}&#10;\begin{eqnarray*}&#10;&amp;&amp; [U^\pm]^n\, \to \, &#10;    U^\pm_{\alpha_1\beta_1}\cdots &#10;    U^\pm_{\alpha_n\beta_n} \\ &#10;&amp;&amp; [U^\pm_1]^n\, \to \, &#10;    U^\pm_{\alpha_1\mu_1}\cdots &#10;    U^\pm_{\alpha_n\mu_n} \\&#10;&amp;&amp; [U^\pm_2]^n\, \to\, &#10;    U^\mp_{\beta_1\mu_1}\cdots &#10;    U^\mp_{\beta_n\mu_n}&#10;\end{eqnarray*}&#10;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26" y="3532658"/>
            <a:ext cx="2765714" cy="11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081" y="551925"/>
            <a:ext cx="638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Covariant 3-point </a:t>
            </a:r>
            <a:r>
              <a:rPr lang="en-US" altLang="ko-KR" sz="2400" b="1" dirty="0"/>
              <a:t>h</a:t>
            </a:r>
            <a:r>
              <a:rPr lang="en-US" altLang="ko-KR" sz="2400" b="1" dirty="0" smtClean="0"/>
              <a:t>elicity-specific vertices</a:t>
            </a:r>
            <a:endParaRPr lang="ko-KR" altLang="en-US" sz="2400" b="1" dirty="0"/>
          </a:p>
        </p:txBody>
      </p:sp>
      <p:pic>
        <p:nvPicPr>
          <p:cNvPr id="5" name="그림 4" descr="\documentclass{article}&#10;\usepackage{amsmath}&#10;\usepackage{color}&#10;&#10;\pagestyle{empty}&#10;\begin{document}&#10;&#10;{\color{red}&#10;\begin{eqnarray*}&#10;  [\,{\cal H}^{J,s_1,s_2}_{A [\lambda_1,\lambda_2]}\,]&#10;\, =\, &#10;  [\,\hat{k}\,]^{J-|\lambda_1-\lambda_2|}\,&#10;  [\,\hat{p}_1\,]^{s_1-|\lambda_1|}\,&#10;  [\,\hat{p}_2\,]^{s_2-|\lambda_2|}\,&#10;  [\,{\cal T}^{J,s_1,s_2}_{A [\lambda_1,\lambda_2]}\,]&#10;    \quad \mbox{ with }\quad &#10;  |\lambda_1-\lambda_2|\leq J&#10;\end{eqnarray*}&#10;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1572927"/>
            <a:ext cx="6921136" cy="280000"/>
          </a:xfrm>
          <a:prstGeom prst="rect">
            <a:avLst/>
          </a:prstGeom>
        </p:spPr>
      </p:pic>
      <p:pic>
        <p:nvPicPr>
          <p:cNvPr id="112" name="그림 111" descr="\documentclass{article}&#10;\usepackage{amsmath}&#10;\usepackage{color}&#10;\pagestyle{empty}&#10;\begin{document}&#10;&#10;\begin{eqnarray*}&#10; [\,{\cal T}^{J,s_1,s_2}_{{\rm bbb}&#10;     [\lambda_1,\lambda_2]}\,]&#10;\, = \,&#10; \left\{\begin{array}{ll}&#10;        [\, U^\pm\,]^{|\lambda_2|}\,&#10;        [\, U_1^\pm\,]^{|\lambda_1-\lambda_2|}&#10; &amp; \mbox{for} \ \ \lambda_{1,2}=\pm |\lambda_{1,2}| \ \&#10;   \mbox{and} \ \ 0&lt;|\lambda_2|\leq  |\lambda_1|\\[2mm]&#10;         [\, U^\pm\,]^{|\lambda_1|}\,&#10;         [\, U_2^\pm\,]^{|\lambda_1-\lambda_2|}&#10; &amp; {\color{blue} &#10;   \mbox{for} \ \ \lambda_{1,2}=\pm |\lambda_{1,2}| \ \&#10;   \mbox{and} \ \ 0&lt;|\lambda_1|&lt; |\lambda_2|&#10;   } \\[2mm]&#10;         [\, U_1^\pm\,]^{|\lambda_1|}\,&#10;         [\, U_2^\mp\,]^{|\lambda_2|}&#10; &amp; {\color{red}&#10;   \mbox{for} \ \ \lambda_1=\pm |\lambda_1| \ \&#10;   \mbox{and} \ \ \lambda_2=\mp |\lambda_2|&#10;   }&#10;    \end{array}\right.&#10;\end{eqnarray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38" y="2538379"/>
            <a:ext cx="6707429" cy="925714"/>
          </a:xfrm>
          <a:prstGeom prst="rect">
            <a:avLst/>
          </a:prstGeom>
        </p:spPr>
      </p:pic>
      <p:pic>
        <p:nvPicPr>
          <p:cNvPr id="113" name="그림 112" descr="\documentclass{article}&#10;\usepackage{amsmath}&#10;\usepackage{color}&#10;\pagestyle{empty}&#10;\begin{document}&#10;&#10;\begin{eqnarray*}&#10; [\,{\cal T}^{J,s_1,s_2}_{{\rm bff}&#10;   [\lambda_1,\lambda_2]}\,]&#10;\, = \,&#10;     \left\{\begin{array}{ll}&#10;        [\,P^\pm\,]\, [\, U^\pm\,]^{|\lambda_2|-1/2}\,&#10;            [\, U_1^\pm\,]^{|\lambda_1-\lambda_2|}&#10; &amp; \mbox{for} \ \ \lambda_{1,2}=\pm |\lambda_{1,2}| \ \&#10;   \mbox{and} \ \ |\lambda_2|\leq |\lambda_1|\\[2mm]&#10;        [\, P^\pm\,]\, [\, U^\pm\,]^{|\lambda_1|-1/2}\,&#10;            [\, U_2^\pm\,]^{|\lambda_1-\lambda_2|}&#10; &amp; {\color{blue}&#10;   \mbox{for} \ \ \lambda_{1,2}=\pm |\lambda_{1,2}| \ \&#10;   \mbox{and} \ \ |\lambda_1|&lt; |\lambda_2|&#10;   } \\[2mm]&#10;      [\, W^\pm\,]\, [\, U_1^\pm\,]^{|\lambda_1|-1/2}\,&#10;            [\, U_2^\mp\,]^{|\lambda_2|-1/2}&#10; &amp; {\color{red} &#10;   \mbox{for} \ \ \lambda_1=\pm |\lambda_1| \ \&#10;            \mbox{and} \ \ \lambda_2=\mp |\lambda_2|&#10;   }&#10;            \end{array}\right.&#10;\end{eqnarray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1" y="4253970"/>
            <a:ext cx="7238859" cy="925714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21" name="그림 20" descr="\documentclass{article}&#10;\usepackage{amsmath}&#10;\usepackage{color}&#10;\pagestyle{empty}&#10;\begin{document}&#10;&#10;{\color{blue}&#10;\begin{eqnarray*}&#10;s_1=3,\, s_2=2&#10;\end{eqnarray*}&#10;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00" y="1586929"/>
            <a:ext cx="1141714" cy="1622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9" name="그림 18" descr="\documentclass{article}&#10;\usepackage{amsmath}&#10;\usepackage{color}&#10;\pagestyle{empty}&#10;\begin{document}&#10;&#10;{\color{blue}&#10;\begin{eqnarray*}&#10;s_1 = 5/2,\, s_2=3/2&#10;\end{eqnarray*}&#10;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34" y="5595130"/>
            <a:ext cx="1521142" cy="19085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5" name="그림 104">
            <a:extLst>
              <a:ext uri="{FF2B5EF4-FFF2-40B4-BE49-F238E27FC236}">
                <a16:creationId xmlns="" xmlns:a16="http://schemas.microsoft.com/office/drawing/2014/main" id="{090AF1D6-2352-49BB-BBF3-95C9E02042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6883" y="1918010"/>
            <a:ext cx="2436949" cy="1754183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="" xmlns:a16="http://schemas.microsoft.com/office/drawing/2014/main" id="{DD011DC9-F91B-4707-A0F1-37832759B6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2749" y="3839416"/>
            <a:ext cx="2442713" cy="1754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05760" y="56320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105 (2022) 016016</a:t>
            </a:r>
            <a:endParaRPr lang="ko-KR" alt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5" name="그림 4" descr="\documentclass{article}&#10;\usepackage{amsmath}&#10;\usepackage{color}&#10;&#10;\pagestyle{empty}&#10;\begin{document}&#10;&#10;{\color{red}&#10;\begin{eqnarray*}&#10;     [\, \Gamma_{A}]&#10;\,=\,&#10;  {\sum}^\prime_{\lambda_1,\lambda_2}\,&#10;  c^{J,s_1,s_2}_{\lambda_1,\lambda_2}\,\,&#10;  [\,{\cal H}^{J,s_1,s_2}_{A [\lambda_1,\lambda_2]}\,]&#10;    \ \ \mbox{ with }\ \ &#10;  |\lambda_1-\lambda_2|\leq J&#10;\end{eqnarray*}&#10;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27" y="3298867"/>
            <a:ext cx="7583086" cy="586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31" y="2054964"/>
            <a:ext cx="527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A general covariant 3-point vertex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05541" y="4419263"/>
            <a:ext cx="678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3333FF"/>
                </a:solidFill>
              </a:rPr>
              <a:t>A linear combination of all the helicity-specific 3-point vertices</a:t>
            </a:r>
            <a:endParaRPr lang="ko-KR" altLang="en-US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92656" y="1672835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105 (2022) 016016</a:t>
            </a:r>
            <a:endParaRPr lang="ko-KR" altLang="en-US" sz="1400" dirty="0">
              <a:solidFill>
                <a:schemeClr val="accent6"/>
              </a:solidFill>
            </a:endParaRPr>
          </a:p>
        </p:txBody>
      </p:sp>
      <p:pic>
        <p:nvPicPr>
          <p:cNvPr id="7" name="그림 6" descr="\documentclass{article}&#10;\usepackage{amsmath}&#10;\usepackage{color}&#10;&#10;\pagestyle{empty}&#10;\begin{document}&#10;&#10;{\color{blue}&#10;\begin{eqnarray*}&#10;\mbox{\large Crossing}\ \ \Rightarrow\ \ &#10;[\,{\cal H}^{J,s_1,s_2}_{{\rm ffb} &#10;  [\lambda_1,\lambda_2]}\,]&#10;\ \ \mbox{and} \ \&#10;[\,{\cal H}^{J,s_1,s_2}_{{\rm fbf}&#10;  [\lambda_1,\lambda_2]}\,]&#10;\end{eqnarray*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28" y="943429"/>
            <a:ext cx="4524167" cy="3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7491" y="466896"/>
            <a:ext cx="772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3-point covariant vertices of two identical particles</a:t>
            </a:r>
            <a:endParaRPr lang="ko-KR" altLang="en-US" sz="2400" b="1" dirty="0"/>
          </a:p>
        </p:txBody>
      </p:sp>
      <p:pic>
        <p:nvPicPr>
          <p:cNvPr id="4" name="그림 3" descr="\documentclass{article}&#10;\usepackage{amsmath}&#10;\usepackage{color}&#10;&#10;\pagestyle{empty}&#10;\begin{document}&#10;&#10;{\color{red}&#10;\begin{align*}&#10;[\, &#10;{\cal H}^{J,s,s}_{A [\lambda_1,\lambda2]}\,]_{\scriptsize\mbox{IP}}&#10;\, =\,&#10;[\,{\cal H}^{J,s,s}_{A [\lambda_1,\lambda_2]}\,]&#10;+&#10;(-1)^{J-|\lambda_1-\lambda_2|}&#10;[\,{\cal H}^{J,s,s}_{A [\lambda_2,\lambda_1]}\,]&#10;\ \ \mbox{with}\ \&#10;|\lambda_1-\lambda_2|\leq J &#10;\end{align*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1" y="3946438"/>
            <a:ext cx="6302857" cy="280000"/>
          </a:xfrm>
          <a:prstGeom prst="rect">
            <a:avLst/>
          </a:prstGeom>
        </p:spPr>
      </p:pic>
      <p:pic>
        <p:nvPicPr>
          <p:cNvPr id="3" name="그림 2" descr="\documentclass{article}&#10;\usepackage{amsmath}&#10;\usepackage{color}&#10;&#10;\pagestyle{empty}&#10;\begin{document}&#10;&#10;{\color{red}&#10;\begin{align*}&#10;\begin{array}{ll}&#10;\mbox{Bose symmetry}\ \  &#10;      \Gamma_{\beta,\alpha;\mu}(p,-q)&#10;\,=\,&#10;      \Gamma_{\alpha,\beta;\mu}(p,q)&#10;\end{array}&#10;\end{align*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34" y="1749347"/>
            <a:ext cx="3677713" cy="200000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\begin{align*}&#10;\Gamma_{\beta,\alpha;\mu}(p,-q)&#10;\;\;\rightarrow\;\;&#10;\left\{&#10;\begin{array}{l}&#10;U^{\pm}_{\alpha\beta} \;\;\rightarrow \;\;&#10;U^{\pm}_{\alpha\beta}&#10;\\[3pt]&#10;U^{\pm}_{\alpha\mu} \;\;\leftrightarrow \;\;&#10;U^{\mp}_{\beta\mu}&#10;\end{array}&#10;\right.&#10;\end{align*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66" y="2629330"/>
            <a:ext cx="2962285" cy="569143"/>
          </a:xfrm>
          <a:prstGeom prst="rect">
            <a:avLst/>
          </a:prstGeom>
        </p:spPr>
      </p:pic>
      <p:pic>
        <p:nvPicPr>
          <p:cNvPr id="7" name="그림 6" descr="\documentclass{article}&#10;\usepackage{amsmath}&#10;\pagestyle{empty}&#10;\begin{document}&#10;&#10;&#10;\begin{align*}&#10;C\Gamma_{\beta,\alpha;\mu}(p,-q)C^{-1}&#10;\;\;\rightarrow\;\;&#10;\left\{&#10;\begin{array}{l}&#10;P^{\pm} \;\;\rightarrow \;\;&#10;P^{\pm}&#10;\\[3pt]&#10;W^{\pm}_{\mu} \;\;\rightarrow \;\;&#10;W^{\mp}_{\mu}&#10;\end{array}&#10;\right.&#10;\end{align*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41" y="2646113"/>
            <a:ext cx="3466285" cy="569143"/>
          </a:xfrm>
          <a:prstGeom prst="rect">
            <a:avLst/>
          </a:prstGeom>
        </p:spPr>
      </p:pic>
      <p:pic>
        <p:nvPicPr>
          <p:cNvPr id="30" name="그림 29" descr="\documentclass{article}&#10;\usepackage{amsmath}&#10;\pagestyle{empty}&#10;\begin{document}&#10;&#10;&#10;&#10;\begin{align*}&#10;\begin{array}{c}&#10;[\,&#10;{\cal H}^{J,s,s}_{A [\lambda_1,\lambda_2]}\,]_{\scriptsize\mbox{IP}}&#10;\, =\,(-1)^{J-|\lambda_1-\lambda_2|}&#10;[\,&#10;{\cal H}^{J,s,s}_{A [\lambda_2,\lambda_1]}\,]_{\scriptsize\mbox{IP}}&#10;%&#10;\\[10pt]&#10;%&#10;[\,&#10;{\cal H}^{J,s,s}_{A [\lambda,\lambda]}\,]_{\scriptsize\mbox{IP}}&#10;\, =\,&#10;[\,{\cal H}^{J,s,s}_{A [\lambda,\lambda]}\,]&#10;+&#10;(-1)^{J}&#10;[\,{\cal H}^{J,s,s}_{A [\lambda,\lambda]}\,]\,&#10;:= \, 0 &#10;\quad \mbox{for odd }J&#10;\end{array}&#10;\end{align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22" y="4836134"/>
            <a:ext cx="4916571" cy="718857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669221" y="466896"/>
            <a:ext cx="2428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accent6"/>
                </a:solidFill>
              </a:rPr>
              <a:t>Kayser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PRD 26 (1982) 1662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104 (2021) 055046</a:t>
            </a:r>
          </a:p>
        </p:txBody>
      </p:sp>
      <p:pic>
        <p:nvPicPr>
          <p:cNvPr id="8" name="그림 7" descr="\documentclass{article}&#10;\usepackage{amsmath}&#10;\usepackage{color}&#10;&#10;\pagestyle{empty}&#10;\begin{document}&#10;&#10;{\color{red}&#10;\begin{align*}&#10;\begin{array}{ll}&#10; \mbox{Fermi symmetry}\ \ &#10;      C\Gamma_{\beta,\alpha;\mu}(p,-q)C^{-1}&#10;\, =\,&#10;      \Gamma_{\alpha,\beta;\mu}(p,q)&#10;\end{array}&#10;\end{align*}&#10;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3" y="1753117"/>
            <a:ext cx="4269714" cy="213714"/>
          </a:xfrm>
          <a:prstGeom prst="rect">
            <a:avLst/>
          </a:prstGeom>
        </p:spPr>
      </p:pic>
      <p:sp>
        <p:nvSpPr>
          <p:cNvPr id="20" name="아래쪽 화살표 19"/>
          <p:cNvSpPr/>
          <p:nvPr/>
        </p:nvSpPr>
        <p:spPr>
          <a:xfrm rot="19897434">
            <a:off x="3693678" y="2243212"/>
            <a:ext cx="161619" cy="3230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 rot="1848385">
            <a:off x="8223432" y="2201409"/>
            <a:ext cx="198012" cy="35847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22"/>
          <p:cNvSpPr/>
          <p:nvPr/>
        </p:nvSpPr>
        <p:spPr>
          <a:xfrm rot="1848385">
            <a:off x="7699145" y="3244306"/>
            <a:ext cx="198012" cy="35847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 rot="19897434">
            <a:off x="4240793" y="3423616"/>
            <a:ext cx="175556" cy="30547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8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537" y="468419"/>
            <a:ext cx="7656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3-point vertices of two identical massless particles</a:t>
            </a:r>
          </a:p>
          <a:p>
            <a:pPr algn="ctr"/>
            <a:r>
              <a:rPr lang="en-US" altLang="ko-KR" sz="2000" dirty="0" smtClean="0"/>
              <a:t> (generalized LY theorem)</a:t>
            </a:r>
            <a:endParaRPr lang="ko-KR" altLang="en-US" sz="2000" dirty="0"/>
          </a:p>
        </p:txBody>
      </p:sp>
      <p:pic>
        <p:nvPicPr>
          <p:cNvPr id="13" name="그림 12" descr="\documentclass{article}&#10;\usepackage{amsmath}&#10;\pagestyle{empty}&#10;\begin{document}&#10;&#10;&#10;\begin{align*}&#10;[\,&#10;{\cal H}^{J,s,s}_{{\rm bbb}&#10;  [\pm s,\pm s]}\,]_{\scriptsize\mbox{IP}}&#10;\, =\,[\,\hat{k}\,]^{J}&#10;\big[1+(-1)^J\big][U^{\pm}]^s &#10;\end{align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24" y="2334109"/>
            <a:ext cx="3367999" cy="280000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color}&#10;&#10;\pagestyle{empty}&#10;\begin{document}&#10;&#10;{\color{red}&#10;\begin{align*}&#10;m=0\ \ \Rightarrow \ \ \lambda_{1,2}=\pm s_{1,2} \ \ \rightarrow \ \&#10;[\,\hat{p}_1\,]^{s_1-|\lambda_1|}\,&#10;=\,[\,\hat{p}_2\,]^{s_2-|\lambda_2|}\,&#10;=1&#10;\end{align*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68" y="1617488"/>
            <a:ext cx="5726247" cy="264229"/>
          </a:xfrm>
          <a:prstGeom prst="rect">
            <a:avLst/>
          </a:prstGeom>
        </p:spPr>
      </p:pic>
      <p:pic>
        <p:nvPicPr>
          <p:cNvPr id="22" name="그림 21" descr="\documentclass{article}&#10;\usepackage{amsmath}&#10;\pagestyle{empty}&#10;\begin{document}&#10;&#10;&#10;\begin{align*}&#10;[\,&#10;{\cal H}^{J,s,s}_{{\rm bff}&#10;   [\pm s,\pm s]}\,]_{\scriptsize\mbox{IP}}&#10;\, \,=\,[\,\hat{k}\,]^{J}&#10;\big[1+(-1)^J\big][P^{\pm}][U^{\pm}]^{s-1/2} &#10;\end{align*}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24" y="2790236"/>
            <a:ext cx="4062856" cy="280000"/>
          </a:xfrm>
          <a:prstGeom prst="rect">
            <a:avLst/>
          </a:prstGeom>
        </p:spPr>
      </p:pic>
      <p:pic>
        <p:nvPicPr>
          <p:cNvPr id="24" name="그림 23" descr="\documentclass{article}&#10;\usepackage{amsmath}&#10;\usepackage{color}&#10;&#10;\pagestyle{empty}&#10;\begin{document}&#10;&#10;\begin{eqnarray*}&#10;[\,&#10;{\cal H}^{J,s,s}_{{\rm bbb}&#10;  [+s, -s]}\,]_{\scriptsize\mbox{IP}}&#10;&amp;=&amp; (-1)^{J-2s}\,&#10;[\,&#10;{\cal H}^{J,s,s}_{{\rm bbb}&#10;  [-s,+s]}\,]_{\scriptsize\mbox{IP}} \\ &#10;&amp;=&amp; [\,\hat{k}\,]^{J-2s}&#10;\Big([U_1^{+}U_2^{-}]^s +(-1)^{J-2s}&#10;[U_1^{-} U_2^{+}]^s\Big) &#10;\quad \mbox{\color{red} with} \ \&#10;{\color{red}  J\geq 2s}&#10;\end{eqnarray*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44" y="3505814"/>
            <a:ext cx="6354285" cy="697142"/>
          </a:xfrm>
          <a:prstGeom prst="rect">
            <a:avLst/>
          </a:prstGeom>
        </p:spPr>
      </p:pic>
      <p:pic>
        <p:nvPicPr>
          <p:cNvPr id="25" name="그림 24" descr="\documentclass{article}&#10;\usepackage{amsmath}&#10;\usepackage{color}&#10;&#10;\pagestyle{empty}&#10;\begin{document}&#10;&#10;&#10;\begin{eqnarray*}&#10;[\,&#10;{\cal H}^{J,s,s}_{{\rm bff}&#10;  [+ s, -s]}\,]_{\scriptsize\mbox{IP}}&#10;&amp;\, =&amp; (-)^{J-2s}\,&#10;  [\, {\cal H}^{J,s,s}_{{\rm bff}&#10;  [-s,+s]}\,]_{\scriptsize\mbox{IP}} \\&#10;&amp;\, =&amp; [\,\hat{k}\,]^{J-2s}&#10;\Big([W^{+}][U_1^{+} U_2^{-}]^{s-1/2} +(-1)^{J-2s}&#10;     [W^{-}][U_1^{-} U_2^{+}]^{s-1/2}\Big)&#10;\quad \mbox{\color{red} with} \ \ &#10;           {\color{red} J\geq 2s}&#10;\end{eqnarray*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44" y="4454991"/>
            <a:ext cx="7889143" cy="697142"/>
          </a:xfrm>
          <a:prstGeom prst="rect">
            <a:avLst/>
          </a:prstGeom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5" name="그림 4" descr="\documentclass{article}&#10;\usepackage{amsmath}&#10;\usepackage{color}&#10;&#10;\pagestyle{empty}&#10;\begin{document}&#10;&#10;{\color{blue}&#10;\begin{eqnarray*}&#10;\#\,=\, 2/0 \ \ \mbox{for even/odd}\ \ J &#10;\end{eqnarray*}&#10;}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17" y="2491299"/>
            <a:ext cx="2186284" cy="190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63746" y="562663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104 (2021) 055046</a:t>
            </a:r>
          </a:p>
        </p:txBody>
      </p:sp>
      <p:pic>
        <p:nvPicPr>
          <p:cNvPr id="9" name="그림 8" descr="\documentclass{article}&#10;\usepackage{amsmath}&#10;\usepackage{color}&#10;&#10;\pagestyle{empty}&#10;\begin{document}&#10;&#10;{\color{blue}&#10;\begin{eqnarray*}&#10;\#\,=\, 1 &#10;\end{eqnarray*}&#10;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00" y="3935595"/>
            <a:ext cx="544000" cy="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\documentclass{article}&#10;\usepackage{amsmath}&#10;\pagestyle{empty}&#10;\begin{document}&#10;&#10;\begin{eqnarray*}&#10;  n^{\, J,s,s}_{\, m,m; {\rm IP}}&#10;\, =\,&#10;  \left\{\begin{array}{ll}&#10;           \frac{1}{2}(2s+1)[1+(-1)^J]+s (2s+1)&#10;         &amp; \ \ \mbox{for}\ \ J\geq 2s \\[2mm]&#10;           \frac{1}{2}(2s+1)[1+(-1)^J]&#10;          +\frac{1}{2}[(4s+1)J-J^2]&#10;         &amp;  \ \ \mbox{for}\ \  J &lt; 2s&#10;         \end{array}&#10;  \right.&#10;\end{eqnarray*}&#10;%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13" y="1943235"/>
            <a:ext cx="5830854" cy="569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98787" y="1248807"/>
            <a:ext cx="100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Massive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" name="그림 6" descr="\documentclass{article}&#10;\usepackage{amsmath}&#10;\usepackage{color}&#10;&#10;\pagestyle{empty}&#10;\begin{document}&#10;&#10;{\color{blue}&#10;\begin{eqnarray*}&#10;n^{J, 0,0 }_{m, m; {\rm IP}} &#10;    = n^{J, 0,0}_{0,0; {\rm IP}} &#10;    = \frac{1}{2}[1+(-1)^J],\quad&#10;n^{0,s,s}_{m,m; {\rm IP}} = 2s+1,\quad&#10;n^{1, s, s}_{m, m; {\rm IP}} = 2s,\quad&#10;n^{1, 1, 1}_{0, 0; {\rm IP}} = 0 &#10;  \ \ \mbox{\rm (LY)},\quad&#10;n^{2, 1,1}_{0, 0; {\rm IP}} = 3,\quad&#10;n^{3, 1,1}_{0, 0; {\rm IP}} = 1&#10;\end{eqnarray*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51" y="5257988"/>
            <a:ext cx="9677714" cy="385143"/>
          </a:xfrm>
          <a:prstGeom prst="rect">
            <a:avLst/>
          </a:prstGeom>
        </p:spPr>
      </p:pic>
      <p:pic>
        <p:nvPicPr>
          <p:cNvPr id="5" name="그림 4" descr="\documentclass{article}&#10;\usepackage{amsmath}&#10;\pagestyle{empty}&#10;\begin{document}&#10;&#10;\begin{eqnarray*}&#10;  n^{\, J,s,s}_{\, 0,0; {\rm IP}}&#10;\, =\, 1 + (-1)^J + \Theta(J-2s)&#10;     \quad \mbox{for} \quad s &gt; 0&#10;\end{eqnarray*}&#10;%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98" y="3765889"/>
            <a:ext cx="3781712" cy="264000"/>
          </a:xfrm>
          <a:prstGeom prst="rect">
            <a:avLst/>
          </a:prstGeom>
        </p:spPr>
      </p:pic>
      <p:pic>
        <p:nvPicPr>
          <p:cNvPr id="6" name="그림 5" descr="\documentclass{article}&#10;\usepackage{amsmath}&#10;\pagestyle{empty}&#10;\begin{document}&#10;&#10;\begin{eqnarray*}&#10;  n^{\, J,0,0}_{\, 0,0; {\rm IP}}&#10;\, =\, \frac{1}{2}[1 + (-1)^J]&#10;\end{eqnarray*}&#10;%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68" y="4112086"/>
            <a:ext cx="1903999" cy="3851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6968" y="3182611"/>
            <a:ext cx="422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G</a:t>
            </a:r>
            <a:r>
              <a:rPr lang="en-US" altLang="ko-KR" dirty="0" smtClean="0">
                <a:solidFill>
                  <a:srgbClr val="FF0000"/>
                </a:solidFill>
              </a:rPr>
              <a:t>eneralized Landau-Yang (LY) theorem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094415" y="41871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104 (2021) 055046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80959" y="3075782"/>
            <a:ext cx="2545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Landau, DANS 60 (1948) 207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Yang, PR 77 (1950) 242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103 (2021) 096013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0123" y="370860"/>
            <a:ext cx="531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Number of </a:t>
            </a:r>
            <a:r>
              <a:rPr lang="en-US" altLang="ko-KR" sz="2400" b="1" dirty="0"/>
              <a:t>i</a:t>
            </a:r>
            <a:r>
              <a:rPr lang="en-US" altLang="ko-KR" sz="2400" b="1" dirty="0" smtClean="0"/>
              <a:t>ndependent terms (IP)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63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\documentclass{article}&#10;\usepackage{amsmath}&#10;\pagestyle{empty}&#10;\begin{document}&#10;&#10;\begin{eqnarray*}&#10;\mbox{\bf Application 1:}\ \  &#10; H_J\,\to\, Z Z^*\,(\to\, &#10;   \ell^-_1\ell^+_1\, \ell^-_2\ell^+_2 ) &#10;\end{eqnarray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58" y="284495"/>
            <a:ext cx="6006857" cy="341943"/>
          </a:xfrm>
          <a:prstGeom prst="rect">
            <a:avLst/>
          </a:prstGeom>
        </p:spPr>
      </p:pic>
      <p:pic>
        <p:nvPicPr>
          <p:cNvPr id="30" name="그림 29" descr="\documentclass{article}&#10;\usepackage{amsmath}&#10;\pagestyle{empty}&#10;\begin{document}&#10;&#10;\begin{align*}&#10;\Gamma^{[0,1,1]}_{\alpha,\beta}&#10;&amp;=a_1 g_{\alpha\beta}+a_2 p_{\alpha}p_{\beta}&#10;+a_3\langle \alpha\beta p q \rangle&#10;\\&#10;%&#10;%&#10;\Gamma^{[0,1,1]}_{\alpha,\beta}&#10;&amp;= &#10;a_{00}\,&#10;U^0_{\alpha\beta}&#10;+&#10;a_{++}\,&#10;U^+_{\alpha\beta}&#10;+&#10;a_{--}\,&#10;U^-_{\alpha\beta}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61" y="1321259"/>
            <a:ext cx="3259428" cy="638858"/>
          </a:xfrm>
          <a:prstGeom prst="rect">
            <a:avLst/>
          </a:prstGeom>
        </p:spPr>
      </p:pic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9" name="그림 8" descr="\documentclass{article}&#10;\usepackage{amsmath}&#10;\pagestyle{empty}&#10;\begin{document}&#10;&#10;\begin{eqnarray*}&#10;\Gamma^{[3,1,1]}_{\alpha,\beta;\mu_1,\mu_2,\mu_3}&#10;\,=\, \hat{k}_{\mu_3}&#10;\Gamma^{[2,1,1]}_{\alpha,\beta;\mu_1,\mu_2}\,,\ \&#10;\Gamma^{[4,1,1]}_{\alpha,\beta;&#10;                   \mu_1,\mu_2,\mu_3,\mu_4}&#10;\,=\, \hat{k}_{\mu_3}\hat{k}_{\mu_4}&#10;\Gamma^{[2,1,1]}_{\alpha,\beta;\mu_1,\mu_2}\,\ \&#10;\cdots&#10;\end{eqnarray*}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6" y="5764684"/>
            <a:ext cx="5862856" cy="28342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269997" y="450030"/>
            <a:ext cx="2541655" cy="1527703"/>
          </a:xfrm>
          <a:prstGeom prst="rect">
            <a:avLst/>
          </a:prstGeom>
        </p:spPr>
      </p:pic>
      <p:pic>
        <p:nvPicPr>
          <p:cNvPr id="7" name="그림 6" descr="\documentclass{article}&#10;\usepackage{amsmath}&#10;\usepackage{color}&#10;&#10;\pagestyle{empty}&#10;\begin{document}&#10;&#10;{\color{blue}&#10;\begin{eqnarray*}&#10;\fbox{$J=0$}&#10;\end{eqnarray*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7" y="1472220"/>
            <a:ext cx="601142" cy="258286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color}&#10;&#10;\pagestyle{empty}&#10;\begin{document}&#10;&#10;{\color{blue}&#10;\begin{eqnarray*}&#10;\fbox{$J=1$}&#10;\end{eqnarray*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" y="2812130"/>
            <a:ext cx="601142" cy="258286"/>
          </a:xfrm>
          <a:prstGeom prst="rect">
            <a:avLst/>
          </a:prstGeom>
        </p:spPr>
      </p:pic>
      <p:pic>
        <p:nvPicPr>
          <p:cNvPr id="11" name="그림 10" descr="\documentclass{article}&#10;\usepackage{amsmath}&#10;\usepackage{color}&#10;&#10;\pagestyle{empty}&#10;\begin{document}&#10;&#10;{\color{blue}&#10;\begin{eqnarray*}&#10;\fbox{$J\geq 2$}&#10;\end{eqnarray*}&#10;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3" y="4790548"/>
            <a:ext cx="601142" cy="284572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&#10;\begin{align*}&#10;%&#10;\Gamma^{[1,1,1]}_{\alpha,\beta;\mu}&#10;&amp;=b_1 q_{\mu}g_{\alpha\beta}&#10;+b_2 p_{\beta}g_{\alpha \mu}&#10;+b_3 p_{\alpha}g_{\beta \mu}&#10;+b_4 q_{\mu} p_{\alpha}p_{\beta}&#10;\\&#10;&amp; +b_5 \langle \mu\alpha\beta p \rangle&#10;+b_6 \langle \mu\alpha\beta q \rangle&#10;+b_7 \big(p_{\beta}\langle \alpha\mu p q\rangle&#10;+p_{\alpha}\langle \beta\mu p q\rangle\big)&#10;\\&#10;%&#10;%&#10;\Gamma^{[1,1,1]}_{\alpha,\beta;\mu}&#10;&amp;=\hat{k}_{\mu}&#10;\big( &#10;b_{00}\,&#10;U^0_{\alpha\beta}&#10;+&#10;b_{++}\,&#10;U^+_{\alpha\beta}&#10;+&#10;b_{--}\,&#10;U^-_{\alpha\beta}&#10;\big) \\ &#10;&amp; + b_{+0}\,&#10;\hat{p}_{2\beta}U^+_{\alpha\mu}&#10;+&#10;b_{-0}\,&#10;\hat{p}_{2\beta}U^-_{\alpha\mu}&#10;+&#10;b_{0+}\,&#10;\hat{p}_{1\alpha}U^-_{\beta\mu}&#10;+&#10;b_{0-}\,&#10;\hat{p}_{1\alpha}U^+_{\beta\mu}&#10;\end{align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6" y="2462814"/>
            <a:ext cx="5114281" cy="1268570"/>
          </a:xfrm>
          <a:prstGeom prst="rect">
            <a:avLst/>
          </a:prstGeom>
        </p:spPr>
      </p:pic>
      <p:pic>
        <p:nvPicPr>
          <p:cNvPr id="14" name="그림 13" descr="\documentclass{article}&#10;\usepackage{amsmath}&#10;\pagestyle{empty}&#10;\begin{document}&#10;&#10;\begin{align*}&#10;%&#10;%&#10;\Gamma^{[2,1,1]}_{\alpha,\beta;\mu_1,\mu_2}&#10;&amp;=c_1 g_{\alpha\mu_1}g_{\beta\mu_2}&#10;+c_2 q_{\mu_1}q_{\mu_2}g_{\alpha\beta}&#10;+c_3 q_{\mu_1} p_{\beta}g_{\alpha \mu_2}&#10;+b_4 q_{\mu_1} p_{\alpha}g_{\beta \mu_2}&#10;+b_5 q_{\mu_1}q_{\mu_2} p_{\alpha}p_{\beta}&#10;\\&#10;&amp; +c_6 q_{\mu_1}\langle \mu_2\alpha\beta p \rangle&#10;+c_7 q_{\mu_1}\langle \mu_2\alpha\beta q \rangle&#10;+c_8 q_{\mu_1}&#10;\big(p_{\beta}\langle \alpha\mu_2 p q\rangle&#10;+&#10;p_{\alpha}\langle \beta\mu_2 p q\rangle\big)&#10;+c_9 q_{\mu_1}q_{\mu_2}&#10;\langle \alpha\beta pq\rangle\\&#10;%&#10;%&#10;\Gamma^{[2,1,1]}_{\alpha,\beta;\mu_1,\mu_2}&#10;&amp;= \hat{k}_{\mu_1}\hat{k}_{\mu_2}&#10;\big(&#10;c_{00}\,&#10;U^0_{\alpha\beta}&#10;+&#10;c_{++}\,&#10;U^+_{\alpha\beta}&#10;+&#10;c_{--}\,&#10;U^-_{\alpha\beta}&#10;\big)&#10;\\&#10;&amp;+\hat{k}_{\mu_1}&#10;\big(&#10;c_{+0}\,&#10;\hat{p}_{2\beta}U^+_{\alpha\mu_2}&#10;+&#10;c_{-0}\,&#10;\hat{p}_{2\beta}U^-_{\alpha\mu_2}&#10;+&#10;c_{0+}\,&#10;\hat{p}_{1\alpha}U^-_{\beta\mu_2}&#10;+&#10;c_{0-}\,&#10;\hat{p}_{1\alpha}U^+_{\beta\mu_2}&#10;\big)&#10;\\&#10;&amp;&#10;+c_{+-} &#10;U^+_{\alpha\mu_1}U^+_{\beta\mu_2}&#10;+c_{-+}&#10;U^-_{\alpha\mu_1}U^-_{\beta\mu_2}&#10;\end{align*}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6" y="4011783"/>
            <a:ext cx="7706282" cy="1609143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="" xmlns:a16="http://schemas.microsoft.com/office/drawing/2014/main" id="{9E46E09B-2F18-4ADA-B551-2ACC3EB19FC8}"/>
              </a:ext>
            </a:extLst>
          </p:cNvPr>
          <p:cNvGrpSpPr/>
          <p:nvPr/>
        </p:nvGrpSpPr>
        <p:grpSpPr>
          <a:xfrm>
            <a:off x="1758765" y="908512"/>
            <a:ext cx="1325005" cy="1186659"/>
            <a:chOff x="8617025" y="3495049"/>
            <a:chExt cx="2854172" cy="2782817"/>
          </a:xfrm>
        </p:grpSpPr>
        <p:cxnSp>
          <p:nvCxnSpPr>
            <p:cNvPr id="39" name="직선 연결선 38">
              <a:extLst>
                <a:ext uri="{FF2B5EF4-FFF2-40B4-BE49-F238E27FC236}">
                  <a16:creationId xmlns="" xmlns:a16="http://schemas.microsoft.com/office/drawing/2014/main" id="{5E96A163-EBF6-449D-A8E8-9E08D85ACA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6153" y="3875567"/>
              <a:ext cx="1994704" cy="20041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그림 39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3B2B2312-6F7C-4F3D-94FD-4078851E098A}"/>
                </a:ext>
              </a:extLst>
            </p:cNvPr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0857" y="4079745"/>
              <a:ext cx="380340" cy="178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그림 40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+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D1C61C9-FC57-43BB-8E68-7A4239DEEF9F}"/>
                </a:ext>
              </a:extLst>
            </p:cNvPr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6849" y="3495049"/>
              <a:ext cx="349956" cy="28851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그림 41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5158E41-E9F9-4A4D-ADC2-24AC16A46941}"/>
                </a:ext>
              </a:extLst>
            </p:cNvPr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561" y="6098946"/>
              <a:ext cx="380340" cy="178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그림 42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-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00CDA98-67E7-43BF-BB04-DE169227A938}"/>
                </a:ext>
              </a:extLst>
            </p:cNvPr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025" y="5589916"/>
              <a:ext cx="349956" cy="2484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그림 4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,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C8B78AD9-B95B-439A-A14C-4721D4EBA12F}"/>
                </a:ext>
              </a:extLst>
            </p:cNvPr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233" y="5066933"/>
              <a:ext cx="359984" cy="178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그림 4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0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107282AD-EA2D-43C1-A62D-B70D5B2F85FF}"/>
                </a:ext>
              </a:extLst>
            </p:cNvPr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490" y="4500827"/>
              <a:ext cx="349956" cy="280499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타원 45">
              <a:extLst>
                <a:ext uri="{FF2B5EF4-FFF2-40B4-BE49-F238E27FC236}">
                  <a16:creationId xmlns="" xmlns:a16="http://schemas.microsoft.com/office/drawing/2014/main" id="{3FE37EBA-0EFB-4B04-A6F9-6ECB1401DFE0}"/>
                </a:ext>
              </a:extLst>
            </p:cNvPr>
            <p:cNvSpPr/>
            <p:nvPr/>
          </p:nvSpPr>
          <p:spPr>
            <a:xfrm>
              <a:off x="11016679" y="3820117"/>
              <a:ext cx="129890" cy="129890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>
              <a:extLst>
                <a:ext uri="{FF2B5EF4-FFF2-40B4-BE49-F238E27FC236}">
                  <a16:creationId xmlns="" xmlns:a16="http://schemas.microsoft.com/office/drawing/2014/main" id="{447C7A22-6917-405B-8064-28AAB6FA41D2}"/>
                </a:ext>
              </a:extLst>
            </p:cNvPr>
            <p:cNvSpPr/>
            <p:nvPr/>
          </p:nvSpPr>
          <p:spPr>
            <a:xfrm>
              <a:off x="10026288" y="4807306"/>
              <a:ext cx="129890" cy="129890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="" xmlns:a16="http://schemas.microsoft.com/office/drawing/2014/main" id="{18FB0227-B1AB-41B5-8C1F-E15245DC68D3}"/>
                </a:ext>
              </a:extLst>
            </p:cNvPr>
            <p:cNvSpPr/>
            <p:nvPr/>
          </p:nvSpPr>
          <p:spPr>
            <a:xfrm>
              <a:off x="9022693" y="5829053"/>
              <a:ext cx="129890" cy="129890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49B24AED-0F1E-4F04-BF7D-22CFE16DAA71}"/>
              </a:ext>
            </a:extLst>
          </p:cNvPr>
          <p:cNvGrpSpPr/>
          <p:nvPr/>
        </p:nvGrpSpPr>
        <p:grpSpPr>
          <a:xfrm>
            <a:off x="1566894" y="2263901"/>
            <a:ext cx="1889346" cy="1607776"/>
            <a:chOff x="4733542" y="2402979"/>
            <a:chExt cx="4301056" cy="4060287"/>
          </a:xfrm>
        </p:grpSpPr>
        <p:sp>
          <p:nvSpPr>
            <p:cNvPr id="50" name="직사각형 49">
              <a:extLst>
                <a:ext uri="{FF2B5EF4-FFF2-40B4-BE49-F238E27FC236}">
                  <a16:creationId xmlns="" xmlns:a16="http://schemas.microsoft.com/office/drawing/2014/main" id="{1A0B9679-5CFA-4D0B-BFF9-4E4C247D2173}"/>
                </a:ext>
              </a:extLst>
            </p:cNvPr>
            <p:cNvSpPr/>
            <p:nvPr/>
          </p:nvSpPr>
          <p:spPr>
            <a:xfrm>
              <a:off x="5607443" y="4466784"/>
              <a:ext cx="1247846" cy="12478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="" xmlns:a16="http://schemas.microsoft.com/office/drawing/2014/main" id="{9F3123E2-1DB4-4F2A-9716-517FF1D1C97F}"/>
                </a:ext>
              </a:extLst>
            </p:cNvPr>
            <p:cNvSpPr/>
            <p:nvPr/>
          </p:nvSpPr>
          <p:spPr>
            <a:xfrm>
              <a:off x="6858127" y="3215009"/>
              <a:ext cx="1247846" cy="12478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="" xmlns:a16="http://schemas.microsoft.com/office/drawing/2014/main" id="{472B4D45-26E8-47D0-AC56-28EE380C41CB}"/>
                </a:ext>
              </a:extLst>
            </p:cNvPr>
            <p:cNvSpPr/>
            <p:nvPr/>
          </p:nvSpPr>
          <p:spPr>
            <a:xfrm>
              <a:off x="6777506" y="3134388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3" name="그림 52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A53C00DF-414F-44E5-AB29-44D281110EC0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905" y="4535104"/>
              <a:ext cx="410969" cy="222109"/>
            </a:xfrm>
            <a:prstGeom prst="rect">
              <a:avLst/>
            </a:prstGeom>
          </p:spPr>
        </p:pic>
        <p:pic>
          <p:nvPicPr>
            <p:cNvPr id="54" name="그림 5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477AF045-2F4A-4F4C-8EB2-3200D989D688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99" y="4535104"/>
              <a:ext cx="410969" cy="222109"/>
            </a:xfrm>
            <a:prstGeom prst="rect">
              <a:avLst/>
            </a:prstGeom>
          </p:spPr>
        </p:pic>
        <p:pic>
          <p:nvPicPr>
            <p:cNvPr id="55" name="그림 5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8E7D4DFC-A143-434E-8780-4F224003A333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905" y="2818448"/>
              <a:ext cx="472148" cy="222109"/>
            </a:xfrm>
            <a:prstGeom prst="rect">
              <a:avLst/>
            </a:prstGeom>
          </p:spPr>
        </p:pic>
        <p:pic>
          <p:nvPicPr>
            <p:cNvPr id="56" name="그림 55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-_{\alph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A0D9CF6-8B61-4B3E-994F-3D15A4732249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42" y="4223530"/>
              <a:ext cx="691598" cy="240729"/>
            </a:xfrm>
            <a:prstGeom prst="rect">
              <a:avLst/>
            </a:prstGeom>
          </p:spPr>
        </p:pic>
        <p:pic>
          <p:nvPicPr>
            <p:cNvPr id="57" name="그림 56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+_{\alph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4415150-64B4-4097-A8C2-9E1867AD6EC8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000" y="4187047"/>
              <a:ext cx="691598" cy="275309"/>
            </a:xfrm>
            <a:prstGeom prst="rect">
              <a:avLst/>
            </a:prstGeom>
          </p:spPr>
        </p:pic>
        <p:pic>
          <p:nvPicPr>
            <p:cNvPr id="58" name="그림 57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+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9F070E7-9AE0-4904-B2C0-F54BA0E967C0}"/>
                </a:ext>
              </a:extLst>
            </p:cNvPr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238" y="2402979"/>
              <a:ext cx="585199" cy="308559"/>
            </a:xfrm>
            <a:prstGeom prst="rect">
              <a:avLst/>
            </a:prstGeom>
          </p:spPr>
        </p:pic>
        <p:pic>
          <p:nvPicPr>
            <p:cNvPr id="59" name="그림 58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+_{\bet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64A6220-A6FB-4685-846C-207BF6806402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336" y="5881920"/>
              <a:ext cx="692929" cy="289939"/>
            </a:xfrm>
            <a:prstGeom prst="rect">
              <a:avLst/>
            </a:prstGeom>
          </p:spPr>
        </p:pic>
        <p:pic>
          <p:nvPicPr>
            <p:cNvPr id="60" name="그림 59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2F9FA682-2C0B-4A24-9651-21BF514F370D}"/>
                </a:ext>
              </a:extLst>
            </p:cNvPr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045" y="6241157"/>
              <a:ext cx="472148" cy="222109"/>
            </a:xfrm>
            <a:prstGeom prst="rect">
              <a:avLst/>
            </a:prstGeom>
          </p:spPr>
        </p:pic>
        <p:pic>
          <p:nvPicPr>
            <p:cNvPr id="61" name="그림 60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4E6F468F-B6C7-444E-B656-52408C7A4CE7}"/>
                </a:ext>
              </a:extLst>
            </p:cNvPr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337" y="6241157"/>
              <a:ext cx="410968" cy="222109"/>
            </a:xfrm>
            <a:prstGeom prst="rect">
              <a:avLst/>
            </a:prstGeom>
          </p:spPr>
        </p:pic>
        <p:pic>
          <p:nvPicPr>
            <p:cNvPr id="62" name="그림 61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-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E793CD24-4D27-49BE-9712-4B57D198A6E2}"/>
                </a:ext>
              </a:extLst>
            </p:cNvPr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941" y="5852667"/>
              <a:ext cx="585199" cy="308559"/>
            </a:xfrm>
            <a:prstGeom prst="rect">
              <a:avLst/>
            </a:prstGeom>
          </p:spPr>
        </p:pic>
        <p:pic>
          <p:nvPicPr>
            <p:cNvPr id="63" name="그림 62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,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52568C4E-BA65-437E-A36F-5D437BD44E5B}"/>
                </a:ext>
              </a:extLst>
            </p:cNvPr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481" y="4535104"/>
              <a:ext cx="446879" cy="222109"/>
            </a:xfrm>
            <a:prstGeom prst="rect">
              <a:avLst/>
            </a:prstGeom>
          </p:spPr>
        </p:pic>
        <p:pic>
          <p:nvPicPr>
            <p:cNvPr id="64" name="그림 6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0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5E098470-D620-494B-963B-F6FCC2162029}"/>
                </a:ext>
              </a:extLst>
            </p:cNvPr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887" y="4028293"/>
              <a:ext cx="585199" cy="296589"/>
            </a:xfrm>
            <a:prstGeom prst="rect">
              <a:avLst/>
            </a:prstGeom>
          </p:spPr>
        </p:pic>
        <p:pic>
          <p:nvPicPr>
            <p:cNvPr id="65" name="그림 6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6E790F7-5AD8-4FD9-8126-83A8C8E3C2EB}"/>
                </a:ext>
              </a:extLst>
            </p:cNvPr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785" y="2818448"/>
              <a:ext cx="410969" cy="222109"/>
            </a:xfrm>
            <a:prstGeom prst="rect">
              <a:avLst/>
            </a:prstGeom>
          </p:spPr>
        </p:pic>
        <p:pic>
          <p:nvPicPr>
            <p:cNvPr id="66" name="그림 65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-_{\bet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82CB5AE-D1B8-4E86-A471-EC97C8B2DE94}"/>
                </a:ext>
              </a:extLst>
            </p:cNvPr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186" y="2450884"/>
              <a:ext cx="692929" cy="252699"/>
            </a:xfrm>
            <a:prstGeom prst="rect">
              <a:avLst/>
            </a:prstGeom>
          </p:spPr>
        </p:pic>
        <p:sp>
          <p:nvSpPr>
            <p:cNvPr id="67" name="타원 66">
              <a:extLst>
                <a:ext uri="{FF2B5EF4-FFF2-40B4-BE49-F238E27FC236}">
                  <a16:creationId xmlns="" xmlns:a16="http://schemas.microsoft.com/office/drawing/2014/main" id="{D06EC3C3-93B1-406C-9B28-C073A35331A9}"/>
                </a:ext>
              </a:extLst>
            </p:cNvPr>
            <p:cNvSpPr/>
            <p:nvPr/>
          </p:nvSpPr>
          <p:spPr>
            <a:xfrm>
              <a:off x="8005542" y="3140146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="" xmlns:a16="http://schemas.microsoft.com/office/drawing/2014/main" id="{BFD16C9C-C713-4165-AC75-072BC26EED21}"/>
                </a:ext>
              </a:extLst>
            </p:cNvPr>
            <p:cNvSpPr/>
            <p:nvPr/>
          </p:nvSpPr>
          <p:spPr>
            <a:xfrm>
              <a:off x="6776086" y="4365627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="" xmlns:a16="http://schemas.microsoft.com/office/drawing/2014/main" id="{7C6ECDE6-B1E4-4335-8823-9794E92CB083}"/>
                </a:ext>
              </a:extLst>
            </p:cNvPr>
            <p:cNvSpPr/>
            <p:nvPr/>
          </p:nvSpPr>
          <p:spPr>
            <a:xfrm>
              <a:off x="8023932" y="4365627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E57AED10-F9FE-41C1-9036-C91DCE5AC23E}"/>
                </a:ext>
              </a:extLst>
            </p:cNvPr>
            <p:cNvSpPr/>
            <p:nvPr/>
          </p:nvSpPr>
          <p:spPr>
            <a:xfrm>
              <a:off x="5523983" y="4384198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="" xmlns:a16="http://schemas.microsoft.com/office/drawing/2014/main" id="{5617D105-37CD-475E-8DBF-AB76187F6E82}"/>
                </a:ext>
              </a:extLst>
            </p:cNvPr>
            <p:cNvSpPr/>
            <p:nvPr/>
          </p:nvSpPr>
          <p:spPr>
            <a:xfrm>
              <a:off x="5530239" y="5634008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>
              <a:extLst>
                <a:ext uri="{FF2B5EF4-FFF2-40B4-BE49-F238E27FC236}">
                  <a16:creationId xmlns="" xmlns:a16="http://schemas.microsoft.com/office/drawing/2014/main" id="{978D6C61-9412-4808-9717-E687154165F3}"/>
                </a:ext>
              </a:extLst>
            </p:cNvPr>
            <p:cNvSpPr/>
            <p:nvPr/>
          </p:nvSpPr>
          <p:spPr>
            <a:xfrm>
              <a:off x="6767883" y="5634007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="" xmlns:a16="http://schemas.microsoft.com/office/drawing/2014/main" id="{C6AE7DA3-065F-4BA7-9F72-B469FE4EAC62}"/>
              </a:ext>
            </a:extLst>
          </p:cNvPr>
          <p:cNvGrpSpPr/>
          <p:nvPr/>
        </p:nvGrpSpPr>
        <p:grpSpPr>
          <a:xfrm>
            <a:off x="1388599" y="4289696"/>
            <a:ext cx="2192801" cy="1627476"/>
            <a:chOff x="7830143" y="3573951"/>
            <a:chExt cx="3829247" cy="3107422"/>
          </a:xfrm>
        </p:grpSpPr>
        <p:pic>
          <p:nvPicPr>
            <p:cNvPr id="74" name="그림 7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846E60CA-8316-4364-9577-6034EF7DB252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336" y="5176554"/>
              <a:ext cx="352182" cy="190337"/>
            </a:xfrm>
            <a:prstGeom prst="rect">
              <a:avLst/>
            </a:prstGeom>
          </p:spPr>
        </p:pic>
        <p:pic>
          <p:nvPicPr>
            <p:cNvPr id="75" name="그림 7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19A6B5A-93F3-4854-B719-1B8D2413C117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979" y="5175387"/>
              <a:ext cx="352182" cy="190337"/>
            </a:xfrm>
            <a:prstGeom prst="rect">
              <a:avLst/>
            </a:prstGeom>
          </p:spPr>
        </p:pic>
        <p:pic>
          <p:nvPicPr>
            <p:cNvPr id="76" name="그림 75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A3BBF40B-CB6F-429D-901A-55CDCBDE9EE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336" y="3858488"/>
              <a:ext cx="404609" cy="190337"/>
            </a:xfrm>
            <a:prstGeom prst="rect">
              <a:avLst/>
            </a:prstGeom>
          </p:spPr>
        </p:pic>
        <p:pic>
          <p:nvPicPr>
            <p:cNvPr id="77" name="그림 76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2\beta}U^-_{\alpha\mu_2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15F1C996-5F56-44E7-BD4D-A26580307A19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143" y="4794282"/>
              <a:ext cx="761511" cy="214174"/>
            </a:xfrm>
            <a:prstGeom prst="rect">
              <a:avLst/>
            </a:prstGeom>
          </p:spPr>
        </p:pic>
        <p:pic>
          <p:nvPicPr>
            <p:cNvPr id="78" name="그림 77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k}_{\mu_2}U^+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3BF88673-19E8-4F95-A5D2-0FCB545D5D01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2621" y="3590863"/>
              <a:ext cx="708205" cy="220838"/>
            </a:xfrm>
            <a:prstGeom prst="rect">
              <a:avLst/>
            </a:prstGeom>
          </p:spPr>
        </p:pic>
        <p:pic>
          <p:nvPicPr>
            <p:cNvPr id="79" name="그림 78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1\alpha}U^+_{\beta\mu_2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241F5295-C357-46C1-A382-D53FC004C73E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26" y="6196750"/>
              <a:ext cx="761512" cy="222742"/>
            </a:xfrm>
            <a:prstGeom prst="rect">
              <a:avLst/>
            </a:prstGeom>
          </p:spPr>
        </p:pic>
        <p:pic>
          <p:nvPicPr>
            <p:cNvPr id="80" name="그림 79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9AB7D07-CA19-4017-8BC4-422E792F947A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978" y="6462474"/>
              <a:ext cx="404609" cy="190337"/>
            </a:xfrm>
            <a:prstGeom prst="rect">
              <a:avLst/>
            </a:prstGeom>
          </p:spPr>
        </p:pic>
        <p:pic>
          <p:nvPicPr>
            <p:cNvPr id="81" name="그림 80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83DA2979-F5E5-43ED-9080-D05B0574A633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083" y="6491036"/>
              <a:ext cx="352181" cy="190337"/>
            </a:xfrm>
            <a:prstGeom prst="rect">
              <a:avLst/>
            </a:prstGeom>
          </p:spPr>
        </p:pic>
        <p:pic>
          <p:nvPicPr>
            <p:cNvPr id="82" name="그림 81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FEE1F649-D80A-40FD-B8CE-F43A6ECCA1F1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72" y="5175387"/>
              <a:ext cx="299753" cy="190337"/>
            </a:xfrm>
            <a:prstGeom prst="rect">
              <a:avLst/>
            </a:prstGeom>
          </p:spPr>
        </p:pic>
        <p:pic>
          <p:nvPicPr>
            <p:cNvPr id="83" name="그림 82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k}_{\mu_2}U^0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07650541-6293-4EE0-894B-BD2947C90EB5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870" y="4798462"/>
              <a:ext cx="708205" cy="212271"/>
            </a:xfrm>
            <a:prstGeom prst="rect">
              <a:avLst/>
            </a:prstGeom>
          </p:spPr>
        </p:pic>
        <p:pic>
          <p:nvPicPr>
            <p:cNvPr id="84" name="그림 8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7B297E22-D819-46A1-9B4E-477F84A1FD3A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269" y="3858488"/>
              <a:ext cx="352182" cy="190337"/>
            </a:xfrm>
            <a:prstGeom prst="rect">
              <a:avLst/>
            </a:prstGeom>
          </p:spPr>
        </p:pic>
        <p:pic>
          <p:nvPicPr>
            <p:cNvPr id="85" name="그림 8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1\alpha}U^-_{\beta\mu_2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219ABB44-3271-4644-AB71-4217D8C4F0AD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955" y="3573951"/>
              <a:ext cx="761512" cy="222742"/>
            </a:xfrm>
            <a:prstGeom prst="rect">
              <a:avLst/>
            </a:prstGeom>
          </p:spPr>
        </p:pic>
        <p:pic>
          <p:nvPicPr>
            <p:cNvPr id="86" name="그림 85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k}_{\mu_2}U^-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E812263-250B-4312-8C96-2C67839DA82A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382" y="6196750"/>
              <a:ext cx="708205" cy="220838"/>
            </a:xfrm>
            <a:prstGeom prst="rect">
              <a:avLst/>
            </a:prstGeom>
          </p:spPr>
        </p:pic>
        <p:pic>
          <p:nvPicPr>
            <p:cNvPr id="87" name="그림 86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2\beta}U^+_{\alpha\mu_2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8D82603B-F3FE-473B-98FC-AD9213C36455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879" y="4829226"/>
              <a:ext cx="761511" cy="214174"/>
            </a:xfrm>
            <a:prstGeom prst="rect">
              <a:avLst/>
            </a:prstGeom>
          </p:spPr>
        </p:pic>
        <p:grpSp>
          <p:nvGrpSpPr>
            <p:cNvPr id="88" name="그룹 87">
              <a:extLst>
                <a:ext uri="{FF2B5EF4-FFF2-40B4-BE49-F238E27FC236}">
                  <a16:creationId xmlns="" xmlns:a16="http://schemas.microsoft.com/office/drawing/2014/main" id="{6621D49C-2D92-41BC-B876-2CA75E5F8160}"/>
                </a:ext>
              </a:extLst>
            </p:cNvPr>
            <p:cNvGrpSpPr/>
            <p:nvPr/>
          </p:nvGrpSpPr>
          <p:grpSpPr>
            <a:xfrm>
              <a:off x="8784969" y="4102070"/>
              <a:ext cx="1988423" cy="1998190"/>
              <a:chOff x="8953543" y="3733137"/>
              <a:chExt cx="2281734" cy="2292942"/>
            </a:xfrm>
          </p:grpSpPr>
          <p:sp>
            <p:nvSpPr>
              <p:cNvPr id="93" name="직사각형 92">
                <a:extLst>
                  <a:ext uri="{FF2B5EF4-FFF2-40B4-BE49-F238E27FC236}">
                    <a16:creationId xmlns="" xmlns:a16="http://schemas.microsoft.com/office/drawing/2014/main" id="{8200DAB2-7F13-487E-8171-1818F096145E}"/>
                  </a:ext>
                </a:extLst>
              </p:cNvPr>
              <p:cNvSpPr/>
              <p:nvPr/>
            </p:nvSpPr>
            <p:spPr>
              <a:xfrm>
                <a:off x="9026280" y="4887644"/>
                <a:ext cx="1069346" cy="106934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="" xmlns:a16="http://schemas.microsoft.com/office/drawing/2014/main" id="{2BAA0C8E-D8F7-42E2-B7E4-4E703985302C}"/>
                  </a:ext>
                </a:extLst>
              </p:cNvPr>
              <p:cNvSpPr/>
              <p:nvPr/>
            </p:nvSpPr>
            <p:spPr>
              <a:xfrm>
                <a:off x="10098058" y="3814932"/>
                <a:ext cx="1069346" cy="106934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="" xmlns:a16="http://schemas.microsoft.com/office/drawing/2014/main" id="{85702CAC-768F-4231-ADE9-5F2467BB528F}"/>
                  </a:ext>
                </a:extLst>
              </p:cNvPr>
              <p:cNvSpPr/>
              <p:nvPr/>
            </p:nvSpPr>
            <p:spPr>
              <a:xfrm>
                <a:off x="10028969" y="3745843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타원 95">
                <a:extLst>
                  <a:ext uri="{FF2B5EF4-FFF2-40B4-BE49-F238E27FC236}">
                    <a16:creationId xmlns="" xmlns:a16="http://schemas.microsoft.com/office/drawing/2014/main" id="{B2BDC0A3-CA0D-4FD8-B28B-7F3161A3F7B9}"/>
                  </a:ext>
                </a:extLst>
              </p:cNvPr>
              <p:cNvSpPr/>
              <p:nvPr/>
            </p:nvSpPr>
            <p:spPr>
              <a:xfrm>
                <a:off x="11081339" y="3750777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96">
                <a:extLst>
                  <a:ext uri="{FF2B5EF4-FFF2-40B4-BE49-F238E27FC236}">
                    <a16:creationId xmlns="" xmlns:a16="http://schemas.microsoft.com/office/drawing/2014/main" id="{8D8D8A13-B93B-4C0E-A7A9-350BDF54FDB4}"/>
                  </a:ext>
                </a:extLst>
              </p:cNvPr>
              <p:cNvSpPr/>
              <p:nvPr/>
            </p:nvSpPr>
            <p:spPr>
              <a:xfrm>
                <a:off x="10027752" y="4800957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>
                <a:extLst>
                  <a:ext uri="{FF2B5EF4-FFF2-40B4-BE49-F238E27FC236}">
                    <a16:creationId xmlns="" xmlns:a16="http://schemas.microsoft.com/office/drawing/2014/main" id="{004F02AF-F042-4B80-8270-6B16CDDFEFB3}"/>
                  </a:ext>
                </a:extLst>
              </p:cNvPr>
              <p:cNvSpPr/>
              <p:nvPr/>
            </p:nvSpPr>
            <p:spPr>
              <a:xfrm>
                <a:off x="11097098" y="4800957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="" xmlns:a16="http://schemas.microsoft.com/office/drawing/2014/main" id="{DBEEC2E3-313D-4890-8E0B-0A3FC7158CDB}"/>
                  </a:ext>
                </a:extLst>
              </p:cNvPr>
              <p:cNvSpPr/>
              <p:nvPr/>
            </p:nvSpPr>
            <p:spPr>
              <a:xfrm>
                <a:off x="8954759" y="4816872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="" xmlns:a16="http://schemas.microsoft.com/office/drawing/2014/main" id="{0959400C-09DF-4D1D-A738-37109A147867}"/>
                  </a:ext>
                </a:extLst>
              </p:cNvPr>
              <p:cNvSpPr/>
              <p:nvPr/>
            </p:nvSpPr>
            <p:spPr>
              <a:xfrm>
                <a:off x="8960120" y="5887900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="" xmlns:a16="http://schemas.microsoft.com/office/drawing/2014/main" id="{917581B1-A936-475D-8FFD-14AD1C56A6E5}"/>
                  </a:ext>
                </a:extLst>
              </p:cNvPr>
              <p:cNvSpPr/>
              <p:nvPr/>
            </p:nvSpPr>
            <p:spPr>
              <a:xfrm>
                <a:off x="10020723" y="5887900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2" name="직선 연결선 101">
                <a:extLst>
                  <a:ext uri="{FF2B5EF4-FFF2-40B4-BE49-F238E27FC236}">
                    <a16:creationId xmlns="" xmlns:a16="http://schemas.microsoft.com/office/drawing/2014/main" id="{CB726341-E627-4931-93A7-B282C7DC5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3848" y="3798719"/>
                <a:ext cx="97229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>
                <a:extLst>
                  <a:ext uri="{FF2B5EF4-FFF2-40B4-BE49-F238E27FC236}">
                    <a16:creationId xmlns="" xmlns:a16="http://schemas.microsoft.com/office/drawing/2014/main" id="{65CF675A-AFED-4133-A8A1-0ABE03D9BA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537699" y="4279737"/>
                <a:ext cx="97229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그룹 103">
                <a:extLst>
                  <a:ext uri="{FF2B5EF4-FFF2-40B4-BE49-F238E27FC236}">
                    <a16:creationId xmlns="" xmlns:a16="http://schemas.microsoft.com/office/drawing/2014/main" id="{E6042EBC-0689-4425-AAD3-78BE53257CCA}"/>
                  </a:ext>
                </a:extLst>
              </p:cNvPr>
              <p:cNvGrpSpPr/>
              <p:nvPr/>
            </p:nvGrpSpPr>
            <p:grpSpPr>
              <a:xfrm flipH="1" flipV="1">
                <a:off x="10193889" y="4998521"/>
                <a:ext cx="972298" cy="972298"/>
                <a:chOff x="9176248" y="4205763"/>
                <a:chExt cx="972298" cy="972298"/>
              </a:xfrm>
            </p:grpSpPr>
            <p:cxnSp>
              <p:nvCxnSpPr>
                <p:cNvPr id="107" name="직선 연결선 106">
                  <a:extLst>
                    <a:ext uri="{FF2B5EF4-FFF2-40B4-BE49-F238E27FC236}">
                      <a16:creationId xmlns="" xmlns:a16="http://schemas.microsoft.com/office/drawing/2014/main" id="{77BC5EB8-E47B-47E8-8B9C-58DC9C921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6248" y="4210894"/>
                  <a:ext cx="972298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직선 연결선 107">
                  <a:extLst>
                    <a:ext uri="{FF2B5EF4-FFF2-40B4-BE49-F238E27FC236}">
                      <a16:creationId xmlns="" xmlns:a16="http://schemas.microsoft.com/office/drawing/2014/main" id="{24113252-61DB-474F-BF4C-EC32B4850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690099" y="4691912"/>
                  <a:ext cx="972298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타원 104">
                <a:extLst>
                  <a:ext uri="{FF2B5EF4-FFF2-40B4-BE49-F238E27FC236}">
                    <a16:creationId xmlns="" xmlns:a16="http://schemas.microsoft.com/office/drawing/2014/main" id="{AD381EFD-391A-4564-9A0A-95AF006042D5}"/>
                  </a:ext>
                </a:extLst>
              </p:cNvPr>
              <p:cNvSpPr/>
              <p:nvPr/>
            </p:nvSpPr>
            <p:spPr>
              <a:xfrm>
                <a:off x="8953543" y="3733137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="" xmlns:a16="http://schemas.microsoft.com/office/drawing/2014/main" id="{F6C09AA9-724C-4A73-A4A2-AA2B247F908D}"/>
                  </a:ext>
                </a:extLst>
              </p:cNvPr>
              <p:cNvSpPr/>
              <p:nvPr/>
            </p:nvSpPr>
            <p:spPr>
              <a:xfrm>
                <a:off x="11097097" y="5887899"/>
                <a:ext cx="138179" cy="138179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9" name="그림 88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+_{\alpha\mu_1}U^+_{\beta\mu_2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C08F101D-DD01-4C5F-991C-D53E3F66F71C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2742" y="6211101"/>
              <a:ext cx="634910" cy="207511"/>
            </a:xfrm>
            <a:prstGeom prst="rect">
              <a:avLst/>
            </a:prstGeom>
          </p:spPr>
        </p:pic>
        <p:pic>
          <p:nvPicPr>
            <p:cNvPr id="90" name="그림 89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C55E044D-0EDA-4E1F-AB77-A1155648B9C9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336" y="6490189"/>
              <a:ext cx="404609" cy="190337"/>
            </a:xfrm>
            <a:prstGeom prst="rect">
              <a:avLst/>
            </a:prstGeom>
          </p:spPr>
        </p:pic>
        <p:pic>
          <p:nvPicPr>
            <p:cNvPr id="91" name="그림 90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AD8F3F19-BAB5-49F5-890B-B165B5E24E77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979" y="3860341"/>
              <a:ext cx="404609" cy="190337"/>
            </a:xfrm>
            <a:prstGeom prst="rect">
              <a:avLst/>
            </a:prstGeom>
          </p:spPr>
        </p:pic>
        <p:pic>
          <p:nvPicPr>
            <p:cNvPr id="92" name="그림 91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-_{\alpha\mu_1}U^-_{\beta\mu_2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16011185-5F07-476A-8122-E07737F128C7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678" y="3611805"/>
              <a:ext cx="634910" cy="178954"/>
            </a:xfrm>
            <a:prstGeom prst="rect">
              <a:avLst/>
            </a:prstGeom>
          </p:spPr>
        </p:pic>
      </p:grpSp>
      <p:sp>
        <p:nvSpPr>
          <p:cNvPr id="109" name="TextBox 108"/>
          <p:cNvSpPr txBox="1"/>
          <p:nvPr/>
        </p:nvSpPr>
        <p:spPr>
          <a:xfrm>
            <a:off x="3851822" y="662251"/>
            <a:ext cx="432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Miller, Muhlleitner, Zerwas, PLB 553 (2003) 61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in progress</a:t>
            </a:r>
          </a:p>
        </p:txBody>
      </p:sp>
      <p:pic>
        <p:nvPicPr>
          <p:cNvPr id="2" name="그림 1" descr="\documentclass{article}&#10;\usepackage{amsmath}&#10;\usepackage{color}&#10;&#10;\pagestyle{empty}&#10;\begin{document}&#10;&#10;{\color{red}&#10;\begin{eqnarray*}&#10;m_\ell\,\approx\, 0&#10;\end{eqnarray*}&#10;}&#10;&#10;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00" y="361954"/>
            <a:ext cx="724038" cy="176152"/>
          </a:xfrm>
          <a:prstGeom prst="rect">
            <a:avLst/>
          </a:prstGeom>
        </p:spPr>
      </p:pic>
      <p:pic>
        <p:nvPicPr>
          <p:cNvPr id="3" name="그림 2" descr="\documentclass{article}&#10;\usepackage{amsmath}&#10;\usepackage{color}&#10;\pagestyle{empty}&#10;\begin{document}&#10;&#10;{\color{blue}&#10;\begin{eqnarray*}&#10;\hat{p}_{1,2}\,=\, 2 \omega_{1,2} \,\hat{p}&#10;\end{eqnarray*}&#10;}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38" y="3003956"/>
            <a:ext cx="1168000" cy="186285"/>
          </a:xfrm>
          <a:prstGeom prst="rect">
            <a:avLst/>
          </a:prstGeom>
        </p:spPr>
      </p:pic>
      <p:pic>
        <p:nvPicPr>
          <p:cNvPr id="13" name="그림 12" descr="\documentclass{article}&#10;\usepackage{amsmath}&#10;\usepackage{color}&#10;\pagestyle{empty}&#10;\begin{document}&#10;&#10;{\color{blue}&#10;\begin{eqnarray*}&#10;\omega_{1} = \frac{m_Z}{m_H},\,\,&#10;\omega_{2} = \frac{m_*}{m_H}&#10;\end{eqnarray*}&#10;}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85" y="2572154"/>
            <a:ext cx="1515429" cy="320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19448" y="195035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o</a:t>
            </a:r>
            <a:r>
              <a:rPr lang="en-US" altLang="ko-KR" sz="1200" dirty="0" smtClean="0">
                <a:solidFill>
                  <a:srgbClr val="FF0000"/>
                </a:solidFill>
              </a:rPr>
              <a:t>n-shell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96" y="1099066"/>
            <a:ext cx="7340584" cy="4973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3857" y="341756"/>
            <a:ext cx="4801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In memory of Prof. </a:t>
            </a:r>
            <a:r>
              <a:rPr lang="en-US" altLang="ko-KR" sz="2400" b="1" dirty="0" err="1" smtClean="0"/>
              <a:t>Chaiho</a:t>
            </a: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Rim</a:t>
            </a:r>
          </a:p>
          <a:p>
            <a:pPr algn="ctr"/>
            <a:r>
              <a:rPr lang="en-US" altLang="ko-KR" sz="1600" b="1" dirty="0" smtClean="0">
                <a:solidFill>
                  <a:srgbClr val="00B050"/>
                </a:solidFill>
              </a:rPr>
              <a:t>(1984-2009 @ JBNU)</a:t>
            </a:r>
            <a:endParaRPr lang="ko-KR" altLang="en-US" sz="1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9099" y="613507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2002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3224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\documentclass{article}&#10;\usepackage{amsmath}&#10;\pagestyle{empty}&#10;\begin{document}&#10;&#10;\begin{eqnarray*}&#10;\mbox{\bf Application 2: U(1) anapole&#10; $VMM$ vertices} &#10;\end{eqnarray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1" y="360836"/>
            <a:ext cx="6586515" cy="305371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4" name="그림 3" descr="\documentclass{article}&#10;\usepackage{amsmath}&#10;\usepackage{color}&#10;&#10;\pagestyle{empty}&#10;\begin{document}&#10;&#10;{\color{red}&#10;\begin{eqnarray*}&#10;[\,&#10;{\cal H}^{1,s,s}_{A [\lambda,\lambda]}\,]_{\scriptsize\mbox{IP}}&#10;\, =\, 0 &#10;\ \ \mbox{and} \ \&#10;[\,&#10;{\cal H}^{1,s,s}_{A [\lambda,\lambda\pm 1]}&#10;\,]_{\scriptsize\mbox{IP}}&#10;\, =\,&#10;[\, {\cal H}^{1,s,s}_{A [\lambda\pm 1,\lambda]}\,]_{\scriptsize\mbox{IP}}\,\neq\,0&#10;\end{eqnarray*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79" y="1782549"/>
            <a:ext cx="4845714" cy="277714"/>
          </a:xfrm>
          <a:prstGeom prst="rect">
            <a:avLst/>
          </a:prstGeom>
        </p:spPr>
      </p:pic>
      <p:pic>
        <p:nvPicPr>
          <p:cNvPr id="6" name="그림 5" descr="\documentclass{article}&#10;\usepackage{amsmath}&#10;\usepackage{color}&#10;&#10;\pagestyle{empty}&#10;\begin{document}&#10;&#10;{\color{red}&#10;\begin{eqnarray*}&#10;n^{1, s, s}_{m,m; {\rm IP}} = 2s &#10;\end{eqnarray*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26" y="1782549"/>
            <a:ext cx="1060571" cy="261714"/>
          </a:xfrm>
          <a:prstGeom prst="rect">
            <a:avLst/>
          </a:prstGeom>
        </p:spPr>
      </p:pic>
      <p:pic>
        <p:nvPicPr>
          <p:cNvPr id="7" name="그림 6" descr="\documentclass{article}&#10;\usepackage{amsmath}&#10;\usepackage{color}&#10;&#10;\pagestyle{empty}&#10;\begin{document}&#10;&#10;{\color{red}&#10;\begin{eqnarray*}&#10;\mathcal{L}_{\rm anapole}^{}&#10;&amp; = &amp; {\cal A}_\nu\, \partial_{\mu}B^{\mu\nu} \\&#10;&amp; \Rightarrow &amp; (g_{\mu\nu} p^2 - p_\mu p_\nu)\,&#10;  \,{\cal X}^\nu \epsilon^\mu(p)&#10;\end{eqnarray*}&#10;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73" y="2605954"/>
            <a:ext cx="3161146" cy="506286"/>
          </a:xfrm>
          <a:prstGeom prst="rect">
            <a:avLst/>
          </a:prstGeom>
        </p:spPr>
      </p:pic>
      <p:pic>
        <p:nvPicPr>
          <p:cNvPr id="15" name="그림 14" descr="\documentclass{article}&#10;\usepackage{amsmath}&#10;\pagestyle{empty}&#10;\begin{document}&#10;&#10;&#10;\noindent&#10;${\cal A}_\nu$ : anapole vector current of two identical particles $X$ of any spin&#10;\\[5pt]&#10;$B^{\mu\nu}=\partial^\mu B^\nu - \partial^\nu B^\mu$ : &#10;field strength of the U(1) gauge boson  $B^{\mu}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58" y="2595891"/>
            <a:ext cx="5614858" cy="507429"/>
          </a:xfrm>
          <a:prstGeom prst="rect">
            <a:avLst/>
          </a:prstGeom>
        </p:spPr>
      </p:pic>
      <p:pic>
        <p:nvPicPr>
          <p:cNvPr id="19" name="그림 18" descr="\documentclass{article}&#10;\usepackage{amsmath}&#10;\pagestyle{empty}&#10;\begin{document}&#10;&#10;\begin{align*}&#10;[\Gamma_{\rm bbb}]\,=\,\sum_{\tau=1}^{n} &#10;\Big(&#10;b^{+}_{\tau}[V^{+}][U^{+}]^{\tau-1}&#10;+&#10;b^{-}_{\tau}[V^{-}][U^{-}]^{\tau-1}&#10;\Big)&#10;[U^0]^{n-\tau}&#10;\ \ \mbox{with}\ \&#10;s=n \neq 0&#10;\end{align*}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14" y="3568047"/>
            <a:ext cx="6143999" cy="517715"/>
          </a:xfrm>
          <a:prstGeom prst="rect">
            <a:avLst/>
          </a:prstGeom>
        </p:spPr>
      </p:pic>
      <p:pic>
        <p:nvPicPr>
          <p:cNvPr id="30" name="그림 29" descr="\documentclass{article}&#10;\usepackage{amsmath}&#10;\pagestyle{empty}&#10;\begin{document}&#10;&#10;\begin{align*}&#10;[\Gamma_{\rm bff}]&amp;\,\,= [A\,]\,&#10;\bigg\{f^{0}&#10;[U^0]^{n}+\sum_{\tau=1}^{n}&#10;\Big( &#10;f_{\tau}^{+}\,[U^{+}]^{\tau}&#10;+&#10;f_{\tau}^{-}\,[U^{-}]^{\tau}&#10;\Big)\,[U^0]^{n-\tau}\,\bigg\}&#10;\ \ \mbox{with} \ \&#10;s=n+1/2&#10;\end{align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14" y="4140151"/>
            <a:ext cx="6743998" cy="517714"/>
          </a:xfrm>
          <a:prstGeom prst="rect">
            <a:avLst/>
          </a:prstGeom>
        </p:spPr>
      </p:pic>
      <p:pic>
        <p:nvPicPr>
          <p:cNvPr id="5" name="그림 4" descr="\documentclass{article}&#10;\usepackage{amsmath}&#10;\usepackage{color}&#10;\pagestyle{empty}&#10;\begin{document}&#10;&#10;{\color{blue}&#10;\begin{eqnarray*}&#10;   V^\pm_{\alpha\beta;\mu} &#10;= \hat{p}_\beta U^\pm_{\alpha\mu}&#10;  +\hat{p}_\alpha U^\mp_{\beta\mu} &#10;\ \ \mbox{and} \ \ &#10; A_\mu =\gamma_{\bot\mu}\gamma_5&#10;\ \ \mbox{with}\ \&#10; \gamma_{\bot\mu}=g_{\bot\mu\nu}\gamma^\nu&#10;\end{eqnarray*}&#10;}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53" y="5298728"/>
            <a:ext cx="5310860" cy="26171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869738" y="529258"/>
            <a:ext cx="2922977" cy="1401687"/>
            <a:chOff x="8698753" y="301016"/>
            <a:chExt cx="2922977" cy="1401687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518085" y="382309"/>
              <a:ext cx="1544063" cy="1246905"/>
            </a:xfrm>
            <a:prstGeom prst="rect">
              <a:avLst/>
            </a:prstGeom>
          </p:spPr>
        </p:pic>
        <p:pic>
          <p:nvPicPr>
            <p:cNvPr id="12" name="그림 11" descr="\documentclass{article}&#10;\usepackage{amsmath}&#10;\pagestyle{empty}&#10;\begin{document}&#10;&#10;\begin{eqnarray*}&#10;V^*(m_*)&#10;\end{eqnarray*}&#10;&#10;&#10;\end{document}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753" y="881489"/>
              <a:ext cx="612571" cy="190857"/>
            </a:xfrm>
            <a:prstGeom prst="rect">
              <a:avLst/>
            </a:prstGeom>
          </p:spPr>
        </p:pic>
        <p:pic>
          <p:nvPicPr>
            <p:cNvPr id="13" name="그림 12" descr="\documentclass{article}&#10;\usepackage{amsmath}&#10;\pagestyle{empty}&#10;\begin{document}&#10;&#10;\begin{eqnarray*}&#10;M(m)&#10;\end{eqnarray*}&#10;&#10;&#10;\end{document}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943" y="301016"/>
              <a:ext cx="493714" cy="190857"/>
            </a:xfrm>
            <a:prstGeom prst="rect">
              <a:avLst/>
            </a:prstGeom>
          </p:spPr>
        </p:pic>
        <p:pic>
          <p:nvPicPr>
            <p:cNvPr id="22" name="그림 21" descr="\documentclass{article}&#10;\usepackage{amsmath}&#10;\pagestyle{empty}&#10;\begin{document}&#10;&#10;\begin{eqnarray*}&#10;M(m)&#10;\end{eqnarray*}&#10;&#10;&#10;\end{document}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8016" y="1511846"/>
              <a:ext cx="493714" cy="190857"/>
            </a:xfrm>
            <a:prstGeom prst="rect">
              <a:avLst/>
            </a:prstGeom>
          </p:spPr>
        </p:pic>
      </p:grp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D97EE6AF-C31C-4FCC-B0AF-E5A45C06ED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3288" y="3163329"/>
            <a:ext cx="1691927" cy="168521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7E067013-A2ED-4F03-930E-0AD95EB1DFB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24120" y="4134628"/>
            <a:ext cx="1697610" cy="1700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3645" y="4848542"/>
            <a:ext cx="1566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3333FF"/>
                </a:solidFill>
              </a:rPr>
              <a:t>-s-1  …   0     1   …    s</a:t>
            </a:r>
            <a:endParaRPr lang="ko-KR" altLang="en-US" sz="100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052615" y="5849767"/>
                <a:ext cx="1562159" cy="309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solidFill>
                      <a:srgbClr val="3333FF"/>
                    </a:solidFill>
                  </a:rPr>
                  <a:t>-s-1 … </a:t>
                </a:r>
                <a14:m>
                  <m:oMath xmlns:m="http://schemas.openxmlformats.org/officeDocument/2006/math">
                    <m:r>
                      <a:rPr lang="en-US" altLang="ko-KR" sz="10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0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 dirty="0" smtClean="0">
                    <a:solidFill>
                      <a:srgbClr val="3333FF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0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0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000" b="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000" dirty="0" smtClean="0">
                    <a:solidFill>
                      <a:srgbClr val="3333FF"/>
                    </a:solidFill>
                  </a:rPr>
                  <a:t>   …     s</a:t>
                </a:r>
                <a:endParaRPr lang="ko-KR" altLang="en-US" sz="1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615" y="5849767"/>
                <a:ext cx="1562159" cy="30963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0444" y="802602"/>
            <a:ext cx="390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accent6"/>
                </a:solidFill>
              </a:rPr>
              <a:t>Boudjema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Hamzaoui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PRD 43 (1991) 3748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SYC, JH Jeong, IG Jeong, SD Shin, in progress</a:t>
            </a:r>
          </a:p>
        </p:txBody>
      </p:sp>
      <p:sp>
        <p:nvSpPr>
          <p:cNvPr id="32" name="왼쪽 대괄호 31"/>
          <p:cNvSpPr/>
          <p:nvPr/>
        </p:nvSpPr>
        <p:spPr>
          <a:xfrm rot="16200000">
            <a:off x="4346027" y="2519349"/>
            <a:ext cx="96644" cy="133681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>
            <a:stCxn id="32" idx="1"/>
          </p:cNvCxnSpPr>
          <p:nvPr/>
        </p:nvCxnSpPr>
        <p:spPr>
          <a:xfrm flipH="1">
            <a:off x="3107576" y="3236079"/>
            <a:ext cx="1286774" cy="33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1406" y="506825"/>
            <a:ext cx="175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Comments</a:t>
            </a:r>
            <a:endParaRPr lang="ko-KR" altLang="en-US" sz="24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9" name="그림 8" descr="\documentclass{article}&#10;\usepackage{amsmath}&#10;\usepackage{kotex}&#10;\usepackage{xcolor}&#10;\definecolor{darkblue}{RGB}{55,70,88}&#10;\definecolor{darkdarkblue}{RGB}{4, 36,64}&#10;\definecolor{lightgray}{RGB}{242,242,242}&#10;\definecolor{lightorange}{RGB}{241,210,176}&#10;\definecolor{lightlightred}{RGB}{234,169,116}&#10;\definecolor{lightred}{RGB}{232,86,74}&#10;\definecolor{lightgreen}{RGB}{92,155,159}&#10;\definecolor{darkred}{RGB}{234,16,32}&#10;\textwidth=15.5cm&#10;\pagestyle{empty}&#10;\usepackage{setspace}&#10;\setstretch{1.2}&#10;\begin{document}&#10;&#10;&#10;\noindent&#10;&#10;\centering&#10;\begin{align*}&#10;B^\pm(0)&amp;\;\;\rightarrow \;\;K^*(1)^{\pm}+\gamma(1)&#10;\\&#10;H(0)&amp;\;\;\rightarrow \;\;\gamma(1)+\gamma(1)&#10;\\&#10;H(0)&amp;\;\;\rightarrow \;\;g(1)+g(1)&#10;\\&#10;H(0)&amp;\;\;\rightarrow \;\;Z(1)+\gamma(1)&#10;\\&#10;H(0)&amp;\;\;\rightarrow \;\;&#10;Z^*(1) +Z(1)&#10;\\&#10;t(1/2)&amp;\;\;\rightarrow \;\;b(1/2)+W^+(1)&#10;\\&#10;\tau(1/2)&amp;\;\;\rightarrow \;\;\pi(0)+\nu_\tau(1/2)&#10;\\&#10;\tau(1/2)&amp;\;\;\rightarrow \;\;\rho(1)&#10;+\nu_\tau(1/2)&#10;\\&#10;Z(1)&amp;\;\;\rightarrow \;\;\tau(1/2)+\bar{\tau}(1/2)&#10;\\&#10;V^*(1) &amp;\;\;\rightarrow &#10;\;\;W^-(1)+W^+(1)&#10;\\&#10;J/\psi(1) &amp;\;\;\rightarrow \;\; a_2(1320)(2)+\rho(1)&#10;\\&#10;J/\psi(1) &amp;\;\;\rightarrow \;\; f_4(2050)(4)+\gamma(1)&#10;\\ &amp; \mbox{ } \qquad\qquad \vdots&#10;\end{align*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9" y="2939592"/>
            <a:ext cx="1794183" cy="2948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277600"/>
            <a:ext cx="45416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Gauge and discrete symmetries 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Spinor helicity formalism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sz="1400" dirty="0" smtClean="0">
                <a:solidFill>
                  <a:schemeClr val="accent6"/>
                </a:solidFill>
              </a:rPr>
              <a:t>    (Dirac, PRSLA 155 (1936) 447, … ,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sz="1400" dirty="0">
                <a:solidFill>
                  <a:schemeClr val="accent6"/>
                </a:solidFill>
              </a:rPr>
              <a:t> </a:t>
            </a:r>
            <a:r>
              <a:rPr lang="en-US" altLang="ko-KR" sz="1400" dirty="0" smtClean="0">
                <a:solidFill>
                  <a:schemeClr val="accent6"/>
                </a:solidFill>
              </a:rPr>
              <a:t>    Arkani-Hamed, TC Huang,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Yt</a:t>
            </a:r>
            <a:r>
              <a:rPr lang="en-US" altLang="ko-KR" sz="1400" dirty="0" smtClean="0">
                <a:solidFill>
                  <a:schemeClr val="accent6"/>
                </a:solidFill>
              </a:rPr>
              <a:t> Huang,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sz="1400" dirty="0">
                <a:solidFill>
                  <a:schemeClr val="accent6"/>
                </a:solidFill>
              </a:rPr>
              <a:t> </a:t>
            </a:r>
            <a:r>
              <a:rPr lang="en-US" altLang="ko-KR" sz="1400" dirty="0" smtClean="0">
                <a:solidFill>
                  <a:schemeClr val="accent6"/>
                </a:solidFill>
              </a:rPr>
              <a:t>    JHEP 11 (2021) 070)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Hypercharge anapole DM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1400" dirty="0" smtClean="0">
                <a:solidFill>
                  <a:schemeClr val="accent6"/>
                </a:solidFill>
              </a:rPr>
              <a:t>(SYC, JH Jeong, IG Jeong, SD Shin, in progress)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High-spin DM particles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sz="1400" dirty="0">
                <a:solidFill>
                  <a:schemeClr val="accent6"/>
                </a:solidFill>
              </a:rPr>
              <a:t> </a:t>
            </a:r>
            <a:r>
              <a:rPr lang="en-US" altLang="ko-KR" sz="1400" dirty="0" smtClean="0">
                <a:solidFill>
                  <a:schemeClr val="accent6"/>
                </a:solidFill>
              </a:rPr>
              <a:t>  (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Babichev</a:t>
            </a:r>
            <a:r>
              <a:rPr lang="en-US" altLang="ko-KR" sz="1400" dirty="0" smtClean="0">
                <a:solidFill>
                  <a:schemeClr val="accent6"/>
                </a:solidFill>
              </a:rPr>
              <a:t> ea, PRD 94 (2016) 084055, …, 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Gondolo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sz="1400" dirty="0">
                <a:solidFill>
                  <a:schemeClr val="accent6"/>
                </a:solidFill>
              </a:rPr>
              <a:t> </a:t>
            </a:r>
            <a:r>
              <a:rPr lang="en-US" altLang="ko-KR" sz="1400" dirty="0" smtClean="0">
                <a:solidFill>
                  <a:schemeClr val="accent6"/>
                </a:solidFill>
              </a:rPr>
              <a:t>   S Kang,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Scopel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Tomar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PRD 104 (2021) 063017)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High-spin targets for DM detection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sz="1400" dirty="0">
                <a:solidFill>
                  <a:schemeClr val="accent6"/>
                </a:solidFill>
              </a:rPr>
              <a:t> </a:t>
            </a:r>
            <a:r>
              <a:rPr lang="en-US" altLang="ko-KR" sz="1400" dirty="0" smtClean="0">
                <a:solidFill>
                  <a:schemeClr val="accent6"/>
                </a:solidFill>
              </a:rPr>
              <a:t>    (SYC, Drees, JH Jeong, in progress)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461" y="1277600"/>
            <a:ext cx="404572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Off-shell vertices and propagators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4-point covariant vertices</a:t>
            </a:r>
            <a:r>
              <a:rPr lang="en-US" altLang="ko-KR" dirty="0"/>
              <a:t>, … 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Application to various processes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sz="1400" dirty="0" smtClean="0">
                <a:solidFill>
                  <a:schemeClr val="accent6"/>
                </a:solidFill>
              </a:rPr>
              <a:t>(SYC ea in progress)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 smtClean="0"/>
              <a:t>Program for automatic evaluation</a:t>
            </a:r>
          </a:p>
          <a:p>
            <a:pPr>
              <a:lnSpc>
                <a:spcPct val="150000"/>
              </a:lnSpc>
              <a:buSzPct val="110000"/>
            </a:pPr>
            <a:r>
              <a:rPr lang="en-US" altLang="ko-KR" dirty="0" smtClean="0"/>
              <a:t>    </a:t>
            </a:r>
            <a:r>
              <a:rPr lang="en-US" altLang="ko-KR" sz="1400" dirty="0" smtClean="0">
                <a:solidFill>
                  <a:schemeClr val="accent6"/>
                </a:solidFill>
              </a:rPr>
              <a:t>(JH Jeong ea, in progress)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                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⋮</a:t>
            </a:r>
            <a:endParaRPr lang="ko-KR" altLang="en-US" dirty="0"/>
          </a:p>
        </p:txBody>
      </p:sp>
      <p:sp>
        <p:nvSpPr>
          <p:cNvPr id="5" name="위로 굽은 화살표 4"/>
          <p:cNvSpPr/>
          <p:nvPr/>
        </p:nvSpPr>
        <p:spPr>
          <a:xfrm flipV="1">
            <a:off x="10040327" y="2415704"/>
            <a:ext cx="766713" cy="2400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950534" y="5703191"/>
            <a:ext cx="357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chemeClr val="accent6"/>
                </a:solidFill>
              </a:rPr>
              <a:t> </a:t>
            </a:r>
            <a:r>
              <a:rPr lang="en-US" altLang="ko-KR" sz="1400" dirty="0" smtClean="0">
                <a:solidFill>
                  <a:schemeClr val="accent6"/>
                </a:solidFill>
              </a:rPr>
              <a:t>Workman ea, PTEP (2022) 038C01 [PDG]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22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35" y="466636"/>
            <a:ext cx="158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Summary</a:t>
            </a:r>
            <a:endParaRPr lang="ko-KR" altLang="en-US" sz="24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47330" y="1204216"/>
            <a:ext cx="7284045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Exploiting the equivalence between the helicity formalism and </a:t>
            </a:r>
          </a:p>
          <a:p>
            <a:pPr algn="ctr"/>
            <a:r>
              <a:rPr lang="en-US" altLang="ko-KR" dirty="0" smtClean="0"/>
              <a:t>the covariant formulation, we identified all the basic operators </a:t>
            </a:r>
          </a:p>
          <a:p>
            <a:pPr algn="ctr"/>
            <a:r>
              <a:rPr lang="en-US" altLang="ko-KR" dirty="0" smtClean="0"/>
              <a:t>for constructing any Lorentz covariant three-point vertices.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>
                <a:solidFill>
                  <a:srgbClr val="FF0000"/>
                </a:solidFill>
              </a:rPr>
              <a:t>W</a:t>
            </a:r>
            <a:r>
              <a:rPr lang="en-US" altLang="ko-KR" dirty="0" smtClean="0">
                <a:solidFill>
                  <a:srgbClr val="FF0000"/>
                </a:solidFill>
              </a:rPr>
              <a:t>e presented all the helicity-specific covariant three-point vertices </a:t>
            </a:r>
          </a:p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to be combined into a general covariant three-point vertex.</a:t>
            </a:r>
          </a:p>
          <a:p>
            <a:pPr algn="ctr"/>
            <a:endParaRPr lang="en-US" altLang="ko-KR" dirty="0">
              <a:solidFill>
                <a:srgbClr val="FF0000"/>
              </a:solidFill>
            </a:endParaRPr>
          </a:p>
          <a:p>
            <a:pPr algn="ctr"/>
            <a:r>
              <a:rPr lang="en-US" altLang="ko-KR" dirty="0" smtClean="0"/>
              <a:t>We worked out the case with two identical particles fully.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>
                <a:solidFill>
                  <a:srgbClr val="3333FF"/>
                </a:solidFill>
              </a:rPr>
              <a:t>We expect the general algorithm to enable us to work out </a:t>
            </a:r>
          </a:p>
          <a:p>
            <a:pPr algn="ctr"/>
            <a:r>
              <a:rPr lang="en-US" altLang="ko-KR" dirty="0" smtClean="0">
                <a:solidFill>
                  <a:srgbClr val="3333FF"/>
                </a:solidFill>
              </a:rPr>
              <a:t>various theoretical and phenomenological aspects effectively.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An interesting work is how to synthesize the bosonic and </a:t>
            </a:r>
          </a:p>
          <a:p>
            <a:pPr algn="ctr">
              <a:lnSpc>
                <a:spcPct val="150000"/>
              </a:lnSpc>
              <a:buSzPct val="110000"/>
            </a:pPr>
            <a:r>
              <a:rPr lang="en-US" altLang="ko-KR" dirty="0" smtClean="0"/>
              <a:t>fermionic cases in a compact and unified way. </a:t>
            </a:r>
          </a:p>
          <a:p>
            <a:pPr algn="ctr">
              <a:lnSpc>
                <a:spcPct val="150000"/>
              </a:lnSpc>
              <a:buSzPct val="110000"/>
            </a:pPr>
            <a:endParaRPr lang="en-US" altLang="ko-KR" dirty="0" smtClean="0"/>
          </a:p>
          <a:p>
            <a:pPr algn="ctr">
              <a:lnSpc>
                <a:spcPct val="150000"/>
              </a:lnSpc>
              <a:buSzPct val="110000"/>
            </a:pPr>
            <a:r>
              <a:rPr lang="en-US" altLang="ko-KR" sz="14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⋮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406706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164353" y="2804984"/>
            <a:ext cx="3548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3333FF"/>
                </a:solidFill>
              </a:rPr>
              <a:t>Back-up Slides</a:t>
            </a:r>
            <a:endParaRPr lang="ko-KR" altLang="en-US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\documentclass{article}&#10;\usepackage{amsmath}&#10;\pagestyle{empty}&#10;\begin{document}&#10;&#10;\begin{eqnarray*}&#10;\mbox{\bf Application 1:}\ \  &#10; (e^-e^+\, \to\,) V^*\,\to\, W^- W^+ &#10;\end{eqnarray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72" y="315945"/>
            <a:ext cx="5758171" cy="334629"/>
          </a:xfrm>
          <a:prstGeom prst="rect">
            <a:avLst/>
          </a:prstGeom>
        </p:spPr>
      </p:pic>
      <p:pic>
        <p:nvPicPr>
          <p:cNvPr id="4" name="그림 3" descr="\documentclass{article}&#10;\usepackage{amsmath}&#10;\pagestyle{empty}&#10;\begin{document}&#10;&#10;&#10;\begin{align*}&#10;\Gamma_{\alpha,\beta;\mu}&#10;&amp;=f_1^V k_{\mu}g_{\alpha\beta}&#10;-\frac{f_2^V}{m_W^2}k_{\mu}p_{\alpha}p_{\beta}&#10;+f^V_3(p_{\alpha}g_{\beta\mu}-&#10;p_{\beta}g_{\alpha\mu})&#10;+if^V_4(p_{\alpha}g_{\beta\mu}+&#10;p_{\beta}g_{\alpha\mu})&#10;\\&#10;&amp;+if^V_5 \langle \alpha\beta\mu k\rangle&#10;-f^V_6 \langle \alpha\beta\mu p\rangle&#10;-\frac{f^V_7}{m_W^2} \langle \alpha\beta p k\rangle&#10;k_{\mu}&#10;\end{align*}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94" y="1513672"/>
            <a:ext cx="6416000" cy="1025143"/>
          </a:xfrm>
          <a:prstGeom prst="rect">
            <a:avLst/>
          </a:prstGeom>
        </p:spPr>
      </p:pic>
      <p:pic>
        <p:nvPicPr>
          <p:cNvPr id="5" name="그림 4" descr="\documentclass{article}&#10;\usepackage{amsmath}&#10;\pagestyle{empty}&#10;\begin{document}&#10;&#10;\begin{align*}&#10;\Gamma_{\alpha,\beta;\mu}&#10;&amp;= &#10;f_{+0}\,&#10;\hat{p}_{2\beta}U^+_{\alpha\mu}&#10;+&#10;f_{0-}\,&#10;\hat{p}_{1\alpha}U^+_{\beta\mu}&#10;+&#10;f_{0+}\,&#10;\hat{p}_{1\alpha}U^-_{\beta\mu}&#10;+&#10;f_{-0}\,&#10;\hat{p}_{2\beta}U^-_{\alpha\mu}&#10;\\&#10;&amp;+&#10;f_{++}\,&#10;\hat{k}_{\mu}U^+_{\alpha\beta}&#10;+&#10;f_{--}\,&#10;\hat{k}_{\mu}U^-_{\alpha\beta}&#10;+&#10;f_{00}\,&#10;\hat{k}_{\mu}U^0_{\alpha\beta}&#10;\end{align*}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94" y="2889105"/>
            <a:ext cx="5148569" cy="5874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49612" y="3853828"/>
            <a:ext cx="4368087" cy="2558349"/>
          </a:xfrm>
          <a:prstGeom prst="rect">
            <a:avLst/>
          </a:prstGeom>
        </p:spPr>
      </p:pic>
      <p:pic>
        <p:nvPicPr>
          <p:cNvPr id="10" name="그림 9" descr="\documentclass{article}&#10;\usepackage{amsmath}&#10;\usepackage{color}&#10;&#10;\pagestyle{empty}&#10;\begin{document}&#10;&#10;&#10;{\color{red}&#10;\begin{align*}&#10;f_{+ 0}&amp;=-m_*\gamma\Big(f_3^V-if_4^V&#10;+  \beta f_5^V + i\beta^{-1} f_6^V\Big)&#10;\\&#10;f_{0-}&amp;= \phantom{+}m_*\gamma\Big(f_3^V+if_4^V&#10;+  \beta f_5^V - i\beta^{-1} f_6^V\Big)&#10;\\&#10;f_{0+}&amp;= \phantom{+}m_*\gamma\Big(f_3^V+if_4^V&#10;-  \beta f_5^V + i \beta^{-1} f_6^V\Big)&#10;\\&#10;f_{- 0}&amp;=-m_*\gamma\Big(f_3^V-if_4^V&#10;-  \beta f_5^V - i \beta^{-1} f_6^V\Big)&#10;\\&#10;f_{++}&amp;= \phantom{+}m_*\beta \Big( f_1^V&#10;        + i \beta^{-1} f_6^V&#10;+ 4i\gamma^2\beta f_7^V\Big)&#10;\\&#10;f_{--}&amp;=\phantom{+}m_*\beta \Big( f_1^V - i \beta^{-1} f_6^V&#10;- 4i\gamma^2\beta f_7^V\Big)&#10;\\&#10;f_{00}\, &amp;=-m_* \beta^{-1} \gamma^2\Big[&#10;-(1+\beta^2)f^V_1&#10;+4\gamma^2 \beta^2 f^V_2+2f_3^V\Big]&#10;\end{align*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21" y="4019599"/>
            <a:ext cx="3387596" cy="2226806"/>
          </a:xfrm>
          <a:prstGeom prst="rect">
            <a:avLst/>
          </a:prstGeom>
        </p:spPr>
      </p:pic>
      <p:pic>
        <p:nvPicPr>
          <p:cNvPr id="6" name="그림 5" descr="\documentclass{article}&#10;\usepackage{amsmath}&#10;\usepackage{color}&#10;&#10;\pagestyle{empty}&#10;\begin{document}&#10;&#10;{\color{blue}&#10;\begin{eqnarray*}&#10;&amp;&amp; p = m_* \gamma\, \hat{p}_{1,2} \\&#10;&amp;&amp; k = m_* \beta\,  \hat{k}&#10;\end{eqnarray*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8" y="2009732"/>
            <a:ext cx="1033142" cy="480001"/>
          </a:xfrm>
          <a:prstGeom prst="rect">
            <a:avLst/>
          </a:prstGeom>
        </p:spPr>
      </p:pic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33965" y="162668"/>
            <a:ext cx="2433365" cy="138817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279955" y="666235"/>
            <a:ext cx="4940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Hagiwara, Peccei,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Zeppenfeld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Hikasa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NPB 282 (1987) 253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5915800" y="5060091"/>
            <a:ext cx="497357" cy="26416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49B24AED-0F1E-4F04-BF7D-22CFE16DAA71}"/>
              </a:ext>
            </a:extLst>
          </p:cNvPr>
          <p:cNvGrpSpPr/>
          <p:nvPr/>
        </p:nvGrpSpPr>
        <p:grpSpPr>
          <a:xfrm>
            <a:off x="9621661" y="2085217"/>
            <a:ext cx="1889346" cy="1607776"/>
            <a:chOff x="4733542" y="2402979"/>
            <a:chExt cx="4301056" cy="4060287"/>
          </a:xfrm>
        </p:grpSpPr>
        <p:sp>
          <p:nvSpPr>
            <p:cNvPr id="50" name="직사각형 49">
              <a:extLst>
                <a:ext uri="{FF2B5EF4-FFF2-40B4-BE49-F238E27FC236}">
                  <a16:creationId xmlns="" xmlns:a16="http://schemas.microsoft.com/office/drawing/2014/main" id="{1A0B9679-5CFA-4D0B-BFF9-4E4C247D2173}"/>
                </a:ext>
              </a:extLst>
            </p:cNvPr>
            <p:cNvSpPr/>
            <p:nvPr/>
          </p:nvSpPr>
          <p:spPr>
            <a:xfrm>
              <a:off x="5607443" y="4466784"/>
              <a:ext cx="1247846" cy="12478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="" xmlns:a16="http://schemas.microsoft.com/office/drawing/2014/main" id="{9F3123E2-1DB4-4F2A-9716-517FF1D1C97F}"/>
                </a:ext>
              </a:extLst>
            </p:cNvPr>
            <p:cNvSpPr/>
            <p:nvPr/>
          </p:nvSpPr>
          <p:spPr>
            <a:xfrm>
              <a:off x="6858127" y="3215009"/>
              <a:ext cx="1247846" cy="12478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="" xmlns:a16="http://schemas.microsoft.com/office/drawing/2014/main" id="{472B4D45-26E8-47D0-AC56-28EE380C41CB}"/>
                </a:ext>
              </a:extLst>
            </p:cNvPr>
            <p:cNvSpPr/>
            <p:nvPr/>
          </p:nvSpPr>
          <p:spPr>
            <a:xfrm>
              <a:off x="6777506" y="3134388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3" name="그림 52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A53C00DF-414F-44E5-AB29-44D281110EC0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905" y="4535104"/>
              <a:ext cx="410969" cy="222109"/>
            </a:xfrm>
            <a:prstGeom prst="rect">
              <a:avLst/>
            </a:prstGeom>
          </p:spPr>
        </p:pic>
        <p:pic>
          <p:nvPicPr>
            <p:cNvPr id="54" name="그림 5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477AF045-2F4A-4F4C-8EB2-3200D989D68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99" y="4535104"/>
              <a:ext cx="410969" cy="222109"/>
            </a:xfrm>
            <a:prstGeom prst="rect">
              <a:avLst/>
            </a:prstGeom>
          </p:spPr>
        </p:pic>
        <p:pic>
          <p:nvPicPr>
            <p:cNvPr id="55" name="그림 5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8E7D4DFC-A143-434E-8780-4F224003A333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905" y="2818448"/>
              <a:ext cx="472148" cy="222109"/>
            </a:xfrm>
            <a:prstGeom prst="rect">
              <a:avLst/>
            </a:prstGeom>
          </p:spPr>
        </p:pic>
        <p:pic>
          <p:nvPicPr>
            <p:cNvPr id="56" name="그림 55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-_{\alph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A0D9CF6-8B61-4B3E-994F-3D15A4732249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42" y="4223530"/>
              <a:ext cx="691598" cy="240729"/>
            </a:xfrm>
            <a:prstGeom prst="rect">
              <a:avLst/>
            </a:prstGeom>
          </p:spPr>
        </p:pic>
        <p:pic>
          <p:nvPicPr>
            <p:cNvPr id="57" name="그림 56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+_{\alph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4415150-64B4-4097-A8C2-9E1867AD6EC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000" y="4187047"/>
              <a:ext cx="691598" cy="275309"/>
            </a:xfrm>
            <a:prstGeom prst="rect">
              <a:avLst/>
            </a:prstGeom>
          </p:spPr>
        </p:pic>
        <p:pic>
          <p:nvPicPr>
            <p:cNvPr id="58" name="그림 57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+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9F070E7-9AE0-4904-B2C0-F54BA0E967C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238" y="2402979"/>
              <a:ext cx="585199" cy="308559"/>
            </a:xfrm>
            <a:prstGeom prst="rect">
              <a:avLst/>
            </a:prstGeom>
          </p:spPr>
        </p:pic>
        <p:pic>
          <p:nvPicPr>
            <p:cNvPr id="59" name="그림 58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+_{\bet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64A6220-A6FB-4685-846C-207BF680640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336" y="5881920"/>
              <a:ext cx="692929" cy="289939"/>
            </a:xfrm>
            <a:prstGeom prst="rect">
              <a:avLst/>
            </a:prstGeom>
          </p:spPr>
        </p:pic>
        <p:pic>
          <p:nvPicPr>
            <p:cNvPr id="60" name="그림 59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2F9FA682-2C0B-4A24-9651-21BF514F370D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045" y="6241157"/>
              <a:ext cx="472148" cy="222109"/>
            </a:xfrm>
            <a:prstGeom prst="rect">
              <a:avLst/>
            </a:prstGeom>
          </p:spPr>
        </p:pic>
        <p:pic>
          <p:nvPicPr>
            <p:cNvPr id="61" name="그림 60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-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4E6F468F-B6C7-444E-B656-52408C7A4CE7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337" y="6241157"/>
              <a:ext cx="410968" cy="222109"/>
            </a:xfrm>
            <a:prstGeom prst="rect">
              <a:avLst/>
            </a:prstGeom>
          </p:spPr>
        </p:pic>
        <p:pic>
          <p:nvPicPr>
            <p:cNvPr id="62" name="그림 61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-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E793CD24-4D27-49BE-9712-4B57D198A6E2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941" y="5852667"/>
              <a:ext cx="585199" cy="308559"/>
            </a:xfrm>
            <a:prstGeom prst="rect">
              <a:avLst/>
            </a:prstGeom>
          </p:spPr>
        </p:pic>
        <p:pic>
          <p:nvPicPr>
            <p:cNvPr id="63" name="그림 62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,0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52568C4E-BA65-437E-A36F-5D437BD44E5B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481" y="4535104"/>
              <a:ext cx="446879" cy="222109"/>
            </a:xfrm>
            <a:prstGeom prst="rect">
              <a:avLst/>
            </a:prstGeom>
          </p:spPr>
        </p:pic>
        <p:pic>
          <p:nvPicPr>
            <p:cNvPr id="64" name="그림 63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0_{\alpha\beta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5E098470-D620-494B-963B-F6FCC216202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887" y="4028293"/>
              <a:ext cx="585199" cy="296589"/>
            </a:xfrm>
            <a:prstGeom prst="rect">
              <a:avLst/>
            </a:prstGeom>
          </p:spPr>
        </p:pic>
        <p:pic>
          <p:nvPicPr>
            <p:cNvPr id="65" name="그림 64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+)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B6E790F7-5AD8-4FD9-8126-83A8C8E3C2EB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785" y="2818448"/>
              <a:ext cx="410969" cy="222109"/>
            </a:xfrm>
            <a:prstGeom prst="rect">
              <a:avLst/>
            </a:prstGeom>
          </p:spPr>
        </p:pic>
        <p:pic>
          <p:nvPicPr>
            <p:cNvPr id="66" name="그림 65" descr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-_{\beta\mu}&#10;\end{align*}&#10;&#10;\end{document}" title="IguanaTex Bitmap Display">
              <a:extLst>
                <a:ext uri="{FF2B5EF4-FFF2-40B4-BE49-F238E27FC236}">
                  <a16:creationId xmlns="" xmlns:a16="http://schemas.microsoft.com/office/drawing/2014/main" id="{D82CB5AE-D1B8-4E86-A471-EC97C8B2DE94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186" y="2450884"/>
              <a:ext cx="692929" cy="252699"/>
            </a:xfrm>
            <a:prstGeom prst="rect">
              <a:avLst/>
            </a:prstGeom>
          </p:spPr>
        </p:pic>
        <p:sp>
          <p:nvSpPr>
            <p:cNvPr id="67" name="타원 66">
              <a:extLst>
                <a:ext uri="{FF2B5EF4-FFF2-40B4-BE49-F238E27FC236}">
                  <a16:creationId xmlns="" xmlns:a16="http://schemas.microsoft.com/office/drawing/2014/main" id="{D06EC3C3-93B1-406C-9B28-C073A35331A9}"/>
                </a:ext>
              </a:extLst>
            </p:cNvPr>
            <p:cNvSpPr/>
            <p:nvPr/>
          </p:nvSpPr>
          <p:spPr>
            <a:xfrm>
              <a:off x="8005542" y="3140146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="" xmlns:a16="http://schemas.microsoft.com/office/drawing/2014/main" id="{BFD16C9C-C713-4165-AC75-072BC26EED21}"/>
                </a:ext>
              </a:extLst>
            </p:cNvPr>
            <p:cNvSpPr/>
            <p:nvPr/>
          </p:nvSpPr>
          <p:spPr>
            <a:xfrm>
              <a:off x="6776086" y="4365627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="" xmlns:a16="http://schemas.microsoft.com/office/drawing/2014/main" id="{7C6ECDE6-B1E4-4335-8823-9794E92CB083}"/>
                </a:ext>
              </a:extLst>
            </p:cNvPr>
            <p:cNvSpPr/>
            <p:nvPr/>
          </p:nvSpPr>
          <p:spPr>
            <a:xfrm>
              <a:off x="8023932" y="4365627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E57AED10-F9FE-41C1-9036-C91DCE5AC23E}"/>
                </a:ext>
              </a:extLst>
            </p:cNvPr>
            <p:cNvSpPr/>
            <p:nvPr/>
          </p:nvSpPr>
          <p:spPr>
            <a:xfrm>
              <a:off x="5523983" y="4384198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="" xmlns:a16="http://schemas.microsoft.com/office/drawing/2014/main" id="{5617D105-37CD-475E-8DBF-AB76187F6E82}"/>
                </a:ext>
              </a:extLst>
            </p:cNvPr>
            <p:cNvSpPr/>
            <p:nvPr/>
          </p:nvSpPr>
          <p:spPr>
            <a:xfrm>
              <a:off x="5530239" y="5634008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>
              <a:extLst>
                <a:ext uri="{FF2B5EF4-FFF2-40B4-BE49-F238E27FC236}">
                  <a16:creationId xmlns="" xmlns:a16="http://schemas.microsoft.com/office/drawing/2014/main" id="{978D6C61-9412-4808-9717-E687154165F3}"/>
                </a:ext>
              </a:extLst>
            </p:cNvPr>
            <p:cNvSpPr/>
            <p:nvPr/>
          </p:nvSpPr>
          <p:spPr>
            <a:xfrm>
              <a:off x="6767883" y="5634007"/>
              <a:ext cx="161244" cy="161244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 descr="\documentclass{article}&#10;\usepackage{amsmath}&#10;\usepackage{color}&#10;&#10;\pagestyle{empty}&#10;\begin{document}&#10;&#10;{\color{red}&#10;\begin{eqnarray*}&#10;m_e\,\approx\, 0&#10;\end{eqnarray*}&#10;}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2" y="1634263"/>
            <a:ext cx="734400" cy="1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56" y="0"/>
            <a:ext cx="7143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01" y="1368437"/>
            <a:ext cx="4705564" cy="35291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88" y="1368437"/>
            <a:ext cx="4702140" cy="3526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5469" y="513440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BK21 in 2006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563" y="5072982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Office in 2007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82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1910991"/>
            <a:ext cx="4975691" cy="33171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04" y="421241"/>
            <a:ext cx="3633627" cy="545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4153" y="904126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Mt. </a:t>
            </a:r>
            <a:r>
              <a:rPr lang="en-US" altLang="ko-KR" dirty="0" err="1" smtClean="0"/>
              <a:t>Naejang</a:t>
            </a:r>
            <a:r>
              <a:rPr lang="en-US" altLang="ko-KR" dirty="0" smtClean="0"/>
              <a:t> in 2004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14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86" y="1244051"/>
            <a:ext cx="5544299" cy="3685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6873" y="5178175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2005 KPS fall meeting @ JBNU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141" y="734240"/>
            <a:ext cx="4705025" cy="4705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4788" y="5582718"/>
            <a:ext cx="212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edition in 2021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061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7352" y="477241"/>
            <a:ext cx="201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Introduction</a:t>
            </a:r>
            <a:endParaRPr lang="ko-KR" altLang="en-US" sz="2400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1269" y="1256372"/>
            <a:ext cx="68848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The Standard Model is established but yet incomplete!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How to go beyond the Standard Model? </a:t>
            </a:r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 Top-down conventional (?) path  </a:t>
            </a:r>
          </a:p>
          <a:p>
            <a:pPr algn="ctr"/>
            <a:r>
              <a:rPr lang="en-US" altLang="ko-KR" dirty="0">
                <a:solidFill>
                  <a:srgbClr val="3333FF"/>
                </a:solidFill>
              </a:rPr>
              <a:t>A</a:t>
            </a:r>
            <a:r>
              <a:rPr lang="en-US" altLang="ko-KR" dirty="0" smtClean="0">
                <a:solidFill>
                  <a:srgbClr val="3333FF"/>
                </a:solidFill>
              </a:rPr>
              <a:t> Lagrangian ⇒ propagators and vertices</a:t>
            </a:r>
            <a:endParaRPr lang="en-US" altLang="ko-KR" dirty="0">
              <a:solidFill>
                <a:srgbClr val="3333FF"/>
              </a:solidFill>
            </a:endParaRPr>
          </a:p>
          <a:p>
            <a:pPr algn="ctr"/>
            <a:r>
              <a:rPr lang="en-US" altLang="ko-KR" dirty="0" smtClean="0"/>
              <a:t>  </a:t>
            </a:r>
          </a:p>
          <a:p>
            <a:pPr algn="ctr"/>
            <a:r>
              <a:rPr lang="en-US" altLang="ko-KR" dirty="0" smtClean="0"/>
              <a:t>Bottom-up effective field theory (EFT) path </a:t>
            </a:r>
          </a:p>
          <a:p>
            <a:pPr algn="ctr"/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3333FF"/>
                </a:solidFill>
              </a:rPr>
              <a:t>All the Lorentz-covariant local vertices, …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In this talk</a:t>
            </a:r>
          </a:p>
          <a:p>
            <a:pPr algn="ctr"/>
            <a:r>
              <a:rPr lang="en-US" altLang="ko-KR" dirty="0" smtClean="0">
                <a:solidFill>
                  <a:srgbClr val="3333FF"/>
                </a:solidFill>
              </a:rPr>
              <a:t>I will describe a systematic algorithm for constructing all </a:t>
            </a:r>
            <a:endParaRPr lang="en-US" altLang="ko-KR" dirty="0">
              <a:solidFill>
                <a:srgbClr val="3333FF"/>
              </a:solidFill>
            </a:endParaRPr>
          </a:p>
          <a:p>
            <a:pPr algn="ctr"/>
            <a:r>
              <a:rPr lang="en-US" altLang="ko-KR" dirty="0" smtClean="0">
                <a:solidFill>
                  <a:srgbClr val="3333FF"/>
                </a:solidFill>
              </a:rPr>
              <a:t>the covariant 3-point vertices and mention a few applications.  </a:t>
            </a:r>
          </a:p>
          <a:p>
            <a:pPr algn="ctr"/>
            <a:r>
              <a:rPr lang="en-US" altLang="ko-KR" dirty="0" smtClean="0">
                <a:solidFill>
                  <a:srgbClr val="FF00FF"/>
                </a:solidFill>
              </a:rPr>
              <a:t> </a:t>
            </a:r>
            <a:endParaRPr lang="ko-KR" altLang="en-US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8015" y="3662251"/>
            <a:ext cx="3017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Steven Weinberg, EPJH (2021) 46:6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All Things EFT @ YouTube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8015" y="1328372"/>
            <a:ext cx="27690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For an authoritative SM history,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Steven Weinberg, 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PRL 121 (2018) 220001</a:t>
            </a:r>
          </a:p>
        </p:txBody>
      </p:sp>
      <p:sp>
        <p:nvSpPr>
          <p:cNvPr id="8" name="아래쪽 화살표 7"/>
          <p:cNvSpPr/>
          <p:nvPr/>
        </p:nvSpPr>
        <p:spPr>
          <a:xfrm>
            <a:off x="5314770" y="2312521"/>
            <a:ext cx="237893" cy="3271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>
            <a:off x="5350137" y="4249944"/>
            <a:ext cx="237894" cy="29292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1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8599" y="435752"/>
            <a:ext cx="248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Key Connection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959" y="1433566"/>
            <a:ext cx="3520394" cy="1937125"/>
          </a:xfrm>
          <a:prstGeom prst="rect">
            <a:avLst/>
          </a:prstGeom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2708" y="1473409"/>
            <a:ext cx="3340041" cy="1980774"/>
          </a:xfrm>
          <a:prstGeom prst="rect">
            <a:avLst/>
          </a:prstGeom>
          <a:ln>
            <a:noFill/>
          </a:ln>
        </p:spPr>
      </p:pic>
      <p:pic>
        <p:nvPicPr>
          <p:cNvPr id="2" name="그림 1" descr="\documentclass{article}&#10;\usepackage{amsmath}&#10;\usepackage{color}&#10;\pagestyle{empty}&#10;\begin{document}&#10;&#10;\begin{eqnarray*}&#10;{\cal M}^{X\to M_1\bar{M}_2}_{\sigma;\lambda_1,&#10;         \lambda_2}(\theta,\phi)&#10;&amp; =&amp; {\color{blue} {\color{red} &#10;    {\cal C}^J_{\lambda_1,\lambda_2}}}&#10;    \,\, d^{J}_{\sigma,\,\lambda_1-\lambda_2}(\theta)\,&#10;  e^{i(\sigma-\lambda_1+\lambda_2)\phi}&#10;  \quad\ \ \mbox{with}\quad\ \&#10;  {\color{blue} |\lambda_1-\lambda_2|\leq J}\\&#10;  { }&#10;&amp;\, \Leftrightarrow\, &amp; {\color{blue} \bar{\psi}_1^{\,\alpha_1\cdots\alpha_{n_1}}&#10;     (k_1, \lambda_1)}\,\,&#10;    {\color{red} &#10;      \Gamma^{\mu_1\cdots\mu_n}_{\alpha_1\cdots&#10;      \alpha_{n_1},&#10;      \beta_1\cdots\beta_{n_2}}(p,q)}&#10;     \,\, {\color{blue} &#10;     \psi_2^{\beta_1\cdots\beta_{n_2}}&#10;     (k_2,\lambda_2)}\,\,&#10;    {\color{blue} \psi_{\mu_1\cdots\mu_n}(p,\sigma)}&#10;\end{eqnarray*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03" y="4763087"/>
            <a:ext cx="7625142" cy="665143"/>
          </a:xfrm>
          <a:prstGeom prst="rect">
            <a:avLst/>
          </a:prstGeom>
          <a:ln>
            <a:noFill/>
          </a:ln>
        </p:spPr>
      </p:pic>
      <p:sp>
        <p:nvSpPr>
          <p:cNvPr id="11" name="왼쪽/오른쪽 화살표 10"/>
          <p:cNvSpPr/>
          <p:nvPr/>
        </p:nvSpPr>
        <p:spPr>
          <a:xfrm>
            <a:off x="5584599" y="2261988"/>
            <a:ext cx="689821" cy="201807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\documentclass{article}&#10;\usepackage{amsmath}&#10;\usepackage{color}&#10;\pagestyle{empty}&#10;\begin{document}&#10;&#10;{\color{blue}&#10;\begin{eqnarray*}&#10;p\,=\, k_1+k_2 &#10;\ \ \mbox{and} \ \&#10;q \,=\, k_1-k_2&#10;\end{eqnarray*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82" y="3666751"/>
            <a:ext cx="2565714" cy="168000"/>
          </a:xfrm>
          <a:prstGeom prst="rect">
            <a:avLst/>
          </a:prstGeom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32198" y="1008476"/>
            <a:ext cx="116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C</a:t>
            </a:r>
            <a:r>
              <a:rPr lang="en-US" altLang="ko-KR" dirty="0" smtClean="0">
                <a:solidFill>
                  <a:srgbClr val="FF0000"/>
                </a:solidFill>
              </a:rPr>
              <a:t>ovariant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62183" y="1037399"/>
                <a:ext cx="2121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 rest frame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RF)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183" y="1037399"/>
                <a:ext cx="21210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r="-2011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648198" y="4188924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Decay helicity amplitude</a:t>
            </a:r>
            <a:endParaRPr lang="ko-KR" altLang="en-US" dirty="0"/>
          </a:p>
        </p:txBody>
      </p:sp>
      <p:cxnSp>
        <p:nvCxnSpPr>
          <p:cNvPr id="22" name="직선 화살표 연결선 21"/>
          <p:cNvCxnSpPr/>
          <p:nvPr/>
        </p:nvCxnSpPr>
        <p:spPr>
          <a:xfrm flipH="1" flipV="1">
            <a:off x="4661210" y="5468561"/>
            <a:ext cx="1457092" cy="59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6638693" y="5434363"/>
            <a:ext cx="1025097" cy="624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7359805" y="5434364"/>
            <a:ext cx="1628078" cy="6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75319" y="6022924"/>
            <a:ext cx="271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(covariant) wave tensors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17189" y="4730726"/>
                <a:ext cx="503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400" dirty="0" smtClean="0">
                    <a:solidFill>
                      <a:srgbClr val="FF0000"/>
                    </a:solidFill>
                  </a:rPr>
                  <a:t>RF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89" y="4730726"/>
                <a:ext cx="503215" cy="307777"/>
              </a:xfrm>
              <a:prstGeom prst="rect">
                <a:avLst/>
              </a:prstGeom>
              <a:blipFill rotWithShape="0">
                <a:blip r:embed="rId13"/>
                <a:stretch>
                  <a:fillRect t="-3922" r="-1205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823623" y="5046381"/>
            <a:ext cx="1863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valid in any frame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2200" y="4207506"/>
            <a:ext cx="146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Jacob, Wick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AP7 (1959) 404</a:t>
            </a:r>
          </a:p>
        </p:txBody>
      </p:sp>
      <p:pic>
        <p:nvPicPr>
          <p:cNvPr id="24" name="그림 23" descr="\documentclass{article}&#10;\usepackage{amsmath}&#10;\usepackage{color}&#10;&#10;\pagestyle{empty}&#10;\begin{document}&#10;&#10;{\color{blue}&#10;\begin{eqnarray*}&#10;\fbox{$J,\, m$}&#10;\end{eqnarray*}&#10;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1" y="2214891"/>
            <a:ext cx="514285" cy="296000"/>
          </a:xfrm>
          <a:prstGeom prst="rect">
            <a:avLst/>
          </a:prstGeom>
        </p:spPr>
      </p:pic>
      <p:pic>
        <p:nvPicPr>
          <p:cNvPr id="25" name="그림 24" descr="\documentclass{article}&#10;\usepackage{amsmath}&#10;\usepackage{color}&#10;&#10;\pagestyle{empty}&#10;\begin{document}&#10;&#10;{\color{blue}&#10;\begin{eqnarray*}&#10;\fbox{$s_1,\, m_1$}&#10;\end{eqnarray*}&#10;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90" y="1419908"/>
            <a:ext cx="670856" cy="248000"/>
          </a:xfrm>
          <a:prstGeom prst="rect">
            <a:avLst/>
          </a:prstGeom>
        </p:spPr>
      </p:pic>
      <p:pic>
        <p:nvPicPr>
          <p:cNvPr id="26" name="그림 25" descr="\documentclass{article}&#10;\usepackage{amsmath}&#10;\usepackage{color}&#10;&#10;\pagestyle{empty}&#10;\begin{document}&#10;&#10;{\color{blue}&#10;\begin{eqnarray*}&#10;\fbox{$s_2,\, m_2$}&#10;\end{eqnarray*}&#10;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90" y="3133776"/>
            <a:ext cx="670856" cy="248000"/>
          </a:xfrm>
          <a:prstGeom prst="rect">
            <a:avLst/>
          </a:prstGeom>
        </p:spPr>
      </p:pic>
      <p:pic>
        <p:nvPicPr>
          <p:cNvPr id="33" name="그림 32" descr="\documentclass{article}&#10;\usepackage{amsmath}&#10;\usepackage{color}&#10;&#10;\pagestyle{empty}&#10;\begin{document}&#10;&#10;{\color{blue}&#10;\begin{eqnarray*}&#10;\mbox{helicities:}\ \ &#10;\sigma,\, \lambda_1, \, \lambda_2 &#10;\end{eqnarray*}&#10;}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56" y="3597748"/>
            <a:ext cx="1601143" cy="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000" y="321247"/>
            <a:ext cx="470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Number of </a:t>
            </a:r>
            <a:r>
              <a:rPr lang="en-US" altLang="ko-KR" sz="2400" b="1" dirty="0"/>
              <a:t>i</a:t>
            </a:r>
            <a:r>
              <a:rPr lang="en-US" altLang="ko-KR" sz="2400" b="1" dirty="0" smtClean="0"/>
              <a:t>ndependent terms</a:t>
            </a:r>
            <a:endParaRPr lang="ko-KR" altLang="en-US" sz="2400" b="1" dirty="0"/>
          </a:p>
        </p:txBody>
      </p:sp>
      <p:pic>
        <p:nvPicPr>
          <p:cNvPr id="7" name="그림 6" descr="\documentclass{article}&#10;\usepackage{amsmath}&#10;\usepackage{color}&#10;\pagestyle{empty}&#10;\begin{document}&#10;&#10;\begin{eqnarray*}&#10;  n^{\, J,s_1,s_2}_{\, m_1,m_2}&#10;\, =\,&#10;  \left\{\begin{array}{ll}&#10;           (2s_1+1)(2s_2+1)&#10;         &amp; \, \mbox{for}\ \ J\geq s_1+s_2 \\[4mm]&#10;           (2s_1+1)(2s_2+1)&#10;         &amp; {\color{blue} \, \mbox{for}\ \ &#10;            |s_1-s_2| \leq J &lt; s_1+s_2 } \\[2mm]&#10;            -(s_1+s_2-J)(s_1+s_2-J+1)&#10;         &amp; \\[4mm]&#10;           (s_1+s_2-|s_1-s_2|+1)\times(2J+1)&#10;         &amp; {\color{red} \, \mbox{for} \ \  &#10;            J &lt; |s_1-s_2|}&#10;         \end{array}&#10;  \right.&#10;\label{eq:number_of_general_independent_terms}&#10;\end{eqnarray*}&#10;%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3" y="2072957"/>
            <a:ext cx="6534856" cy="1413714"/>
          </a:xfrm>
          <a:prstGeom prst="rect">
            <a:avLst/>
          </a:prstGeom>
        </p:spPr>
      </p:pic>
      <p:pic>
        <p:nvPicPr>
          <p:cNvPr id="10" name="그림 9" descr="\documentclass{article}&#10;\usepackage{amsmath}&#10;\usepackage{color}&#10;&#10;\pagestyle{empty}&#10;\begin{document}&#10;&#10;\begin{eqnarray*}&#10;  n^{\, J,s,s}_{\, m_1,m_2}&#10;\, =\,&#10;  \left\{\begin{array}{ll}&#10;           (2s+1)^2&#10;         &amp; \ \ \mbox{for}\ \ J\geq 2s \\[2mm]&#10;           2s+1+(4s+1)J -J^2&#10;         &amp;  {\color{blue} \ \ \mbox{for}\ \  &#10;             J &lt; 2s}&#10;         \end{array}&#10;  \right.&#10;\end{eqnarray*}&#10;%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18" y="4376208"/>
            <a:ext cx="4356571" cy="569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7960" y="1013178"/>
            <a:ext cx="108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3333FF"/>
                </a:solidFill>
              </a:rPr>
              <a:t>Massive</a:t>
            </a:r>
            <a:endParaRPr lang="ko-KR" altLang="en-US" dirty="0">
              <a:solidFill>
                <a:srgbClr val="3333FF"/>
              </a:solidFill>
            </a:endParaRPr>
          </a:p>
        </p:txBody>
      </p:sp>
      <p:pic>
        <p:nvPicPr>
          <p:cNvPr id="14" name="그림 13" descr="\documentclass{article}&#10;\usepackage{amsmath}&#10;\usepackage{color}&#10;&#10;\pagestyle{empty}&#10;\begin{document}&#10;&#10;{\color{blue}&#10;\begin{eqnarray*}&#10;n^{J, 0,0 }_{m_1, m_2} =1,\quad&#10;n^{0, 1, 1}_{m_1, m_2} = 3,\quad&#10;n^{1, 1/2, 1/2}_{m_1, m_2} =4,\quad&#10;n^{1, 1,1}_{m_1, m_2} = 7,\quad&#10;n^{2, 1, 1}_{m_1, m_2} = n^{3, 1, 1}_{m_1, m_2}=9&#10;\end{eqnarray*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59" y="5430476"/>
            <a:ext cx="6752001" cy="251429"/>
          </a:xfrm>
          <a:prstGeom prst="rect">
            <a:avLst/>
          </a:prstGeom>
        </p:spPr>
      </p:pic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8" name="그림 7" descr="\documentclass{article}&#10;\usepackage{amsmath}&#10;\usepackage{color}&#10;\pagestyle{empty}&#10;\begin{document}&#10;&#10;{\color{blue}&#10;\begin{eqnarray*}&#10;s_1 &gt; s_2&#10;\end{eqnarray*}&#10;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07" y="4018246"/>
            <a:ext cx="650210" cy="148952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9" name="그림 8" descr="\documentclass{article}&#10;\usepackage{amsmath}&#10;\usepackage{kotex}&#10;%&#10;\usepackage{xcolor}&#10;\definecolor{darkblue}{RGB}{0,79, 139}&#10;%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noindent&#10;&#10;helicity $(\lambda_1, \lambda_2)$ lattice space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889" y="1210045"/>
            <a:ext cx="2834743" cy="229029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4E0B6CD4-4FE9-43FF-B7CF-586986D88EBB}"/>
              </a:ext>
            </a:extLst>
          </p:cNvPr>
          <p:cNvSpPr/>
          <p:nvPr/>
        </p:nvSpPr>
        <p:spPr>
          <a:xfrm>
            <a:off x="9077965" y="1886810"/>
            <a:ext cx="2729268" cy="1591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평행 사변형 22">
            <a:extLst>
              <a:ext uri="{FF2B5EF4-FFF2-40B4-BE49-F238E27FC236}">
                <a16:creationId xmlns="" xmlns:a16="http://schemas.microsoft.com/office/drawing/2014/main" id="{74E9B4B6-902C-4034-AEE3-EE88E87F85C4}"/>
              </a:ext>
            </a:extLst>
          </p:cNvPr>
          <p:cNvSpPr/>
          <p:nvPr/>
        </p:nvSpPr>
        <p:spPr>
          <a:xfrm>
            <a:off x="9064693" y="1872604"/>
            <a:ext cx="2759103" cy="1608341"/>
          </a:xfrm>
          <a:prstGeom prst="parallelogram">
            <a:avLst>
              <a:gd name="adj" fmla="val 99688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이등변 삼각형 23">
            <a:extLst>
              <a:ext uri="{FF2B5EF4-FFF2-40B4-BE49-F238E27FC236}">
                <a16:creationId xmlns="" xmlns:a16="http://schemas.microsoft.com/office/drawing/2014/main" id="{E2BE50D3-BB35-40AE-A33F-FB6B31C49893}"/>
              </a:ext>
            </a:extLst>
          </p:cNvPr>
          <p:cNvSpPr/>
          <p:nvPr/>
        </p:nvSpPr>
        <p:spPr>
          <a:xfrm flipV="1">
            <a:off x="9095654" y="1891279"/>
            <a:ext cx="1588909" cy="1585860"/>
          </a:xfrm>
          <a:prstGeom prst="triangle">
            <a:avLst>
              <a:gd name="adj" fmla="val 0"/>
            </a:avLst>
          </a:prstGeom>
          <a:solidFill>
            <a:srgbClr val="0032C8"/>
          </a:solidFill>
          <a:ln>
            <a:solidFill>
              <a:srgbClr val="003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이등변 삼각형 24">
            <a:extLst>
              <a:ext uri="{FF2B5EF4-FFF2-40B4-BE49-F238E27FC236}">
                <a16:creationId xmlns="" xmlns:a16="http://schemas.microsoft.com/office/drawing/2014/main" id="{F9BA0CB2-E7B7-441B-9817-C5C5A9F44B54}"/>
              </a:ext>
            </a:extLst>
          </p:cNvPr>
          <p:cNvSpPr/>
          <p:nvPr/>
        </p:nvSpPr>
        <p:spPr>
          <a:xfrm flipH="1">
            <a:off x="10254761" y="1879376"/>
            <a:ext cx="1583903" cy="1580864"/>
          </a:xfrm>
          <a:prstGeom prst="triangle">
            <a:avLst>
              <a:gd name="adj" fmla="val 0"/>
            </a:avLst>
          </a:prstGeom>
          <a:solidFill>
            <a:srgbClr val="0032C8"/>
          </a:solidFill>
          <a:ln>
            <a:solidFill>
              <a:srgbClr val="003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2" name="그림 31" descr="\documentclass{article}&#10;\usepackage{amsmath}&#10;\usepackage{color}&#10;&#10;\pagestyle{empty}&#10;\begin{document}&#10;&#10;{\color{red}&#10;\begin{eqnarray*}&#10;s_1-s_2&#10;\end{eqnarray*}&#10;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12" y="1702007"/>
            <a:ext cx="479391" cy="97067"/>
          </a:xfrm>
          <a:prstGeom prst="rect">
            <a:avLst/>
          </a:prstGeom>
        </p:spPr>
      </p:pic>
      <p:pic>
        <p:nvPicPr>
          <p:cNvPr id="31" name="그림 30" descr="\documentclass{article}&#10;\usepackage{amsmath}&#10;\usepackage{color}&#10;&#10;\pagestyle{empty}&#10;\begin{document}&#10;&#10;{\color{red}&#10;\begin{eqnarray*}&#10;s_2-s_1&#10;\end{eqnarray*}&#10;}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719" y="3603008"/>
            <a:ext cx="475429" cy="97067"/>
          </a:xfrm>
          <a:prstGeom prst="rect">
            <a:avLst/>
          </a:prstGeom>
        </p:spPr>
      </p:pic>
      <p:pic>
        <p:nvPicPr>
          <p:cNvPr id="4" name="그림 3" descr="\documentclass{article}&#10;\usepackage{amsmath}&#10;\usepackage{color}&#10;&#10;\pagestyle{empty}&#10;\begin{document}&#10;&#10;{\color{red}&#10;\begin{eqnarray*}&#10;      \lambda_i&#10;\,=\, -s_i,\, -s_i+1,\, &#10;       \cdots, \,&#10;        s_i-1,\, s_i&#10;       \ \ \mbox{for} \ \&#10;        i=1,2 &#10;       \ \ \mbox{with} \ \&#10;       |\lambda_1-\lambda_2|\leq J &#10;\end{eqnarray*}&#10;}&#10;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45" y="1536876"/>
            <a:ext cx="5581714" cy="1908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5514" y="3424244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SU Chung</a:t>
            </a:r>
          </a:p>
          <a:p>
            <a:pPr algn="ctr"/>
            <a:r>
              <a:rPr lang="en-US" altLang="ko-KR" sz="1400" dirty="0" smtClean="0">
                <a:solidFill>
                  <a:schemeClr val="accent6"/>
                </a:solidFill>
              </a:rPr>
              <a:t>PRD 57 (1998) 431</a:t>
            </a:r>
          </a:p>
        </p:txBody>
      </p:sp>
      <p:sp>
        <p:nvSpPr>
          <p:cNvPr id="27" name="아래쪽 화살표 26"/>
          <p:cNvSpPr/>
          <p:nvPr/>
        </p:nvSpPr>
        <p:spPr>
          <a:xfrm>
            <a:off x="5418820" y="3837105"/>
            <a:ext cx="193959" cy="216341"/>
          </a:xfrm>
          <a:prstGeom prst="down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 descr="\documentclass{article}&#10;\usepackage{amsmath}&#10;\usepackage{color}&#10;&#10;\pagestyle{empty}&#10;\begin{document}&#10;&#10;{\color{red}&#10;\begin{eqnarray*}&#10;s_1+s_2&#10;\end{eqnarray*}&#10;}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11" y="1653473"/>
            <a:ext cx="479391" cy="120839"/>
          </a:xfrm>
          <a:prstGeom prst="rect">
            <a:avLst/>
          </a:prstGeom>
        </p:spPr>
      </p:pic>
      <p:pic>
        <p:nvPicPr>
          <p:cNvPr id="36" name="그림 35" descr="\documentclass{article}&#10;\usepackage{amsmath}&#10;\usepackage{color}&#10;&#10;\pagestyle{empty}&#10;\begin{document}&#10;&#10;{\color{red}&#10;\begin{eqnarray*}&#10;-s_1-s_2&#10;\end{eqnarray*}&#10;}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80" y="3637320"/>
            <a:ext cx="603201" cy="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230" y="238129"/>
            <a:ext cx="216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Wave tensors</a:t>
            </a:r>
            <a:endParaRPr lang="ko-KR" altLang="en-US" sz="2400" b="1" dirty="0"/>
          </a:p>
        </p:txBody>
      </p:sp>
      <p:pic>
        <p:nvPicPr>
          <p:cNvPr id="42" name="그림 41" descr="\documentclass{article}&#10;\usepackage{amsmath}&#10;\pagestyle{empty}&#10;\begin{document}&#10;&#10;\begin{eqnarray*}&#10;\epsilon_{\mu_1\cdots\mu_n}(p,\sigma)&#10;\, =\,&#10;   \sqrt{\frac{2^n\,(n+\sigma)!\, (n-\sigma)!}{(2n)!}}\,&#10;   \sum_{\{\tau\}=\pm 1, 0}\,&#10;   \delta_{\tau_1+\cdots+\tau_n,\,\sigma}\,&#10;   \prod_{i=1}^n\,&#10;   \frac{\epsilon_{\mu_i}(p,\tau_i)}{&#10;         \sqrt{2}^{|\tau_i|}}&#10;\end{eqnarray*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23" y="2260458"/>
            <a:ext cx="5982857" cy="617143"/>
          </a:xfrm>
          <a:prstGeom prst="rect">
            <a:avLst/>
          </a:prstGeom>
        </p:spPr>
      </p:pic>
      <p:pic>
        <p:nvPicPr>
          <p:cNvPr id="43" name="그림 42" descr="\documentclass{article}&#10;\usepackage{amsmath}&#10;\pagestyle{empty}&#10;\begin{document}&#10;&#10;\begin{eqnarray*}&#10;\epsilon_{\mu_1\cdots\mu_n}(p,\pm s)&#10;\, =\, \epsilon_{\mu_1}(p,\pm 1)\cdots&#10;       \epsilon_{\mu_n}(p,\pm 1) &#10;\end{eqnarray*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23" y="2958487"/>
            <a:ext cx="3374857" cy="200000"/>
          </a:xfrm>
          <a:prstGeom prst="rect">
            <a:avLst/>
          </a:prstGeom>
        </p:spPr>
      </p:pic>
      <p:pic>
        <p:nvPicPr>
          <p:cNvPr id="11" name="그림 10" descr="\documentclass{article}&#10;\usepackage{amsmath}&#10;\usepackage{color}&#10;&#10;\pagestyle{empty}&#10;\begin{document}&#10;&#10;{\color{blue}&#10;\begin{eqnarray*}&#10;\mbox{Integer spin}\ \ s=n\neq 0&#10;\end{eqnarray*}&#10;}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88" y="1913856"/>
            <a:ext cx="2153981" cy="200762"/>
          </a:xfrm>
          <a:prstGeom prst="rect">
            <a:avLst/>
          </a:prstGeom>
        </p:spPr>
      </p:pic>
      <p:pic>
        <p:nvPicPr>
          <p:cNvPr id="13" name="그림 12" descr="\documentclass{article}&#10;\usepackage{amsmath}&#10;\usepackage{color}&#10;&#10;\pagestyle{empty}&#10;\begin{document}&#10;&#10;{\color{blue}&#10;\begin{eqnarray*}&#10;\mbox{Half-integer spin}\ \ s=n+1/2&#10;\end{eqnarray*}&#10;}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88" y="3629609"/>
            <a:ext cx="2788648" cy="216305"/>
          </a:xfrm>
          <a:prstGeom prst="rect">
            <a:avLst/>
          </a:prstGeom>
        </p:spPr>
      </p:pic>
      <p:pic>
        <p:nvPicPr>
          <p:cNvPr id="39" name="그림 38" descr="\documentclass{article}&#10;\usepackage{amsmath}&#10;\pagestyle{empty}&#10;\begin{document}&#10;&#10;&#10;%&#10;\begin{eqnarray*}&#10;&amp;&amp; u_{\mu_1\cdots \mu_n}(p,\sigma)&#10;\, =\, \sum_{\tau=\pm 1/2}\,&#10;   \sqrt{\frac{J+2\tau \sigma}{2J}}\,\,&#10;   \epsilon_{\mu_1\cdots \mu_{n}}&#10;    (p,\sigma-\tau)\,&#10;   u(p,\tau)\\&#10;&amp;&amp; v_{\mu_1\cdots \mu_n}(p,\sigma)&#10;\, =\, \sum_{\tau=\pm 1/2}\,&#10;   \sqrt{\frac{J+2\tau \sigma}{2J}}\,\,&#10;   \epsilon^*_{\mu_1\cdots\mu_{n}}&#10;    (p,\sigma-\tau)\,&#10;   v(p,\tau)&#10;\end{eqnarray*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0" y="4021939"/>
            <a:ext cx="4198627" cy="10905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1797" y="2400619"/>
            <a:ext cx="90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massive</a:t>
            </a:r>
            <a:endParaRPr lang="ko-KR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789916" y="2889210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massless</a:t>
            </a:r>
            <a:endParaRPr lang="ko-KR" altLang="en-US" sz="1600" dirty="0"/>
          </a:p>
        </p:txBody>
      </p:sp>
      <p:pic>
        <p:nvPicPr>
          <p:cNvPr id="40" name="그림 39" descr="\documentclass{article}&#10;\usepackage{amsmath}&#10;\pagestyle{empty}&#10;\begin{document}&#10;&#10;&#10;%&#10;\begin{eqnarray*}&#10;&amp;&amp; u_{\mu_1\cdots \mu_n}(p,\pm s)&#10;\, =\, \epsilon_{\mu_1\cdots \mu_{n}}&#10;    (p,\pm n)\,&#10;   u(p,\pm 1/2)\\[2mm]&#10;&amp;&amp; v_{\mu_1\cdots \mu_n}(p,\pm s)&#10;\, =\, \epsilon^*_{\mu_1\cdots\mu_{n}}&#10;    (p,\pm n)\,&#10;   v(p,\pm 1/2)&#10;\end{eqnarray*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97" y="5393339"/>
            <a:ext cx="3523429" cy="6102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91797" y="4433656"/>
            <a:ext cx="90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massive</a:t>
            </a:r>
            <a:endParaRPr lang="ko-KR" alt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826967" y="5529205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massless</a:t>
            </a:r>
            <a:endParaRPr lang="ko-KR" altLang="en-US" sz="1600" dirty="0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43D-D4CC-4885-8AB5-962065A985B3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" name="그림 2" descr="\documentclass{article}&#10;\usepackage{amsmath}&#10;\pagestyle{empty}&#10;\begin{document}&#10;&#10;\begin{eqnarray*} &#10;\varphi(p)\, =\, 1 \ \ \mbox{independent of mass}&#10;\end{eqnarray*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23" y="1439697"/>
            <a:ext cx="2581716" cy="190857"/>
          </a:xfrm>
          <a:prstGeom prst="rect">
            <a:avLst/>
          </a:prstGeom>
        </p:spPr>
      </p:pic>
      <p:pic>
        <p:nvPicPr>
          <p:cNvPr id="15" name="그림 14" descr="\documentclass{article}&#10;\usepackage{amsmath}&#10;\usepackage{color}&#10;&#10;\pagestyle{empty}&#10;\begin{document}&#10;&#10;{\color{blue}&#10;\begin{eqnarray*}&#10;\mbox{Spinless}\ \ s\,=\, 0&#10;\end{eqnarray*}&#10;}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66" y="1059603"/>
            <a:ext cx="1433829" cy="1929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19596" y="403849"/>
            <a:ext cx="3331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accent6"/>
                </a:solidFill>
              </a:rPr>
              <a:t>Behrends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</a:t>
            </a:r>
            <a:r>
              <a:rPr lang="en-US" altLang="ko-KR" sz="1400" dirty="0" err="1" smtClean="0">
                <a:solidFill>
                  <a:schemeClr val="accent6"/>
                </a:solidFill>
              </a:rPr>
              <a:t>Fronsdal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PR 106 (1957) 345</a:t>
            </a:r>
          </a:p>
          <a:p>
            <a:pPr algn="ctr"/>
            <a:r>
              <a:rPr lang="en-US" altLang="ko-KR" sz="1400" dirty="0" err="1" smtClean="0">
                <a:solidFill>
                  <a:schemeClr val="accent6"/>
                </a:solidFill>
              </a:rPr>
              <a:t>Scadron</a:t>
            </a:r>
            <a:r>
              <a:rPr lang="en-US" altLang="ko-KR" sz="1400" dirty="0" smtClean="0">
                <a:solidFill>
                  <a:schemeClr val="accent6"/>
                </a:solidFill>
              </a:rPr>
              <a:t>, PR 165 (1958) 1640</a:t>
            </a:r>
          </a:p>
        </p:txBody>
      </p:sp>
      <p:pic>
        <p:nvPicPr>
          <p:cNvPr id="5" name="그림 4" descr="\documentclass{article}&#10;\usepackage{amsmath}&#10;\usepackage{color}&#10;\pagestyle{empty}&#10;\begin{document}&#10;&#10;&#10;{\color{red}&#10;\begin{eqnarray*}&#10;\sigma = - s, -s+1, \ldots, s-1, s&#10;\end{eqnarray*}&#10;}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72" y="3206341"/>
            <a:ext cx="2246856" cy="162286"/>
          </a:xfrm>
          <a:prstGeom prst="rect">
            <a:avLst/>
          </a:prstGeom>
        </p:spPr>
      </p:pic>
      <p:pic>
        <p:nvPicPr>
          <p:cNvPr id="14" name="그림 13" descr="\documentclass{article}&#10;\usepackage{amsmath}&#10;\usepackage{color}&#10;\pagestyle{empty}&#10;\begin{document}&#10;&#10;&#10;{\color{red}&#10;\begin{eqnarray*}&#10;p\cdot \epsilon(p,\tau)=0 = \epsilon(p,+1)\cdot\epsilon(p,-1) +  \epsilon(p,0)\cdot\epsilon(p,0)&#10;\end{eqnarray*}&#10;}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11" y="3495222"/>
            <a:ext cx="3576610" cy="1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6.4454"/>
  <p:tag name="ORIGINALWIDTH" val="5003.375"/>
  <p:tag name="LATEXADDIN" val="\documentclass{article}&#10;\usepackage{amsmath}&#10;\usepackage{color}&#10;\pagestyle{empty}&#10;\begin{document}&#10;&#10;\begin{eqnarray*}&#10;{\cal M}^{X\to M_1\bar{M}_2}_{\sigma;\lambda_1,&#10;         \lambda_2}(\theta,\phi)&#10;&amp; =&amp; {\color{blue} {\color{red} &#10;    {\cal C}^J_{\lambda_1,\lambda_2}}}&#10;    \,\, d^{J}_{\sigma,\,\lambda_1-\lambda_2}(\theta)\,&#10;  e^{i(\sigma-\lambda_1+\lambda_2)\phi}&#10;  \quad\ \ \mbox{with}\quad\ \&#10;  {\color{blue} |\lambda_1-\lambda_2|\leq J}\\&#10;  { }&#10;&amp;\, \Leftrightarrow\, &amp; {\color{blue} \bar{\psi}_1^{\,\alpha_1\cdots\alpha_{n_1}}&#10;     (k_1, \lambda_1)}\,\,&#10;    {\color{red} &#10;      \Gamma^{\mu_1\cdots\mu_n}_{\alpha_1\cdots&#10;      \alpha_{n_1},&#10;      \beta_1\cdots\beta_{n_2}}(p,q)}&#10;     \,\, {\color{blue} &#10;     \psi_2^{\beta_1\cdots\beta_{n_2}}&#10;     (k_2,\lambda_2)}\,\,&#10;    {\color{blue} \psi_{\mu_1\cdots\mu_n}(p,\sigma)}&#10;\end{eqnarray*}&#10;&#10;&#10;&#10;\end{document}"/>
  <p:tag name="IGUANATEXSIZE" val="15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376.4529"/>
  <p:tag name="LATEXADDIN" val="\documentclass{article}&#10;\usepackage{amsmath}&#10;\usepackage{color}&#10;\pagestyle{empty}&#10;\begin{document}&#10;&#10;{\color{blue}&#10;\begin{eqnarray*}&#10;s_1 &gt; s_2&#10;\end{eqnarray*}&#10;}&#10;&#10;&#10;\end{document}"/>
  <p:tag name="IGUANATEXSIZE" val="17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389.9513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-_{\alph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89.9513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+_{\alph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329.958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+_{\alpha\beta}&#10;\end{align*}&#10;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390.701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+_{\bet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329.958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-_{\alpha\beta}&#10;\end{align*}&#10;&#10;\end{document}"/>
  <p:tag name="IGUANATEXSIZE" val="20"/>
  <p:tag name="IGUANATEXCURSOR" val="4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50.056"/>
  <p:tag name="LATEXADDIN" val="\documentclass{article}&#10;\usepackage{amsmath}&#10;\usepackage{kotex}&#10;%&#10;\usepackage{xcolor}&#10;\definecolor{darkblue}{RGB}{0,79, 139}&#10;%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noindent&#10;&#10;helicity $(\lambda_1, \lambda_2)$ lattice space&#10;&#10;\end{document}"/>
  <p:tag name="IGUANATEXSIZE" val="18"/>
  <p:tag name="IGUANATEXCURSOR" val="461"/>
  <p:tag name="TRANSPARENCY" val="True"/>
  <p:tag name="FILENAME" val=""/>
  <p:tag name="LATEXENGINEID" val="0"/>
  <p:tag name="TEMPFOLDER" val="c:\temp\"/>
  <p:tag name="LATEXFORMHEIGHT" val="416.4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.968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,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329.958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0_{\alpha\beta}&#10;\end{align*}&#10;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390.701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-_{\bet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196.4754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+_{\alpha\beta}&#10;\end{align*}&#10;&#10;\end{document}"/>
  <p:tag name="IGUANATEXSIZE" val="20"/>
  <p:tag name="IGUANATEXCURSOR" val="4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196.4754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-_{\alpha\beta}&#10;\end{align*}&#10;&#10;\end{document}"/>
  <p:tag name="IGUANATEXSIZE" val="20"/>
  <p:tag name="IGUANATEXCURSOR" val="4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.968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,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96.4754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0_{\alpha\beta}&#10;\end{align*}&#10;&#10;\end{document}"/>
  <p:tag name="IGUANATEXSIZE" val="20"/>
  <p:tag name="IGUANATEXCURSOR" val="4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362.9547"/>
  <p:tag name="LATEXADDIN" val="\documentclass{article}&#10;\usepackage{amsmath}&#10;\usepackage{color}&#10;&#10;\pagestyle{empty}&#10;\begin{document}&#10;&#10;{\color{red}&#10;\begin{eqnarray*}&#10;s_1-s_2&#10;\end{eqnarray*}&#10;}&#10;&#10;\end{document}"/>
  <p:tag name="IGUANATEXSIZE" val="13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01.162"/>
  <p:tag name="LATEXADDIN" val="\documentclass{article}&#10;\usepackage{amsmath}&#10;\pagestyle{empty}&#10;\begin{document}&#10;&#10;\begin{eqnarray*}&#10;\mbox{\bf Application 2: U(1) anapole&#10; $VMM$ vertices} &#10;\end{eqnarray*}&#10;&#10;&#10;\end{document}"/>
  <p:tag name="IGUANATEXSIZE" val="24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3179.603"/>
  <p:tag name="LATEXADDIN" val="\documentclass{article}&#10;\usepackage{amsmath}&#10;\usepackage{color}&#10;&#10;\pagestyle{empty}&#10;\begin{document}&#10;&#10;{\color{red}&#10;\begin{eqnarray*}&#10;[\,&#10;{\cal H}^{1,s,s}_{A [\lambda,\lambda]}\,]_{\scriptsize\mbox{IP}}&#10;\, =\, 0 &#10;\ \ \mbox{and} \ \&#10;[\,&#10;{\cal H}^{1,s,s}_{A [\lambda,\lambda\pm 1]}&#10;\,]_{\scriptsize\mbox{IP}}&#10;\, =\,&#10;[\, {\cal H}^{1,s,s}_{A [\lambda\pm 1,\lambda]}\,]_{\scriptsize\mbox{IP}}\,\neq\,0&#10;\end{eqnarray*}&#10;}&#10;&#10;\end{document}"/>
  <p:tag name="IGUANATEXSIZE" val="15"/>
  <p:tag name="IGUANATEXCURSOR" val="4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695.913"/>
  <p:tag name="LATEXADDIN" val="\documentclass{article}&#10;\usepackage{amsmath}&#10;\usepackage{color}&#10;&#10;\pagestyle{empty}&#10;\begin{document}&#10;&#10;{\color{red}&#10;\begin{eqnarray*}&#10;n^{1, s, s}_{m,m; {\rm IP}} = 2s &#10;\end{eqnarray*}&#10;}&#10;&#10;\end{document}"/>
  <p:tag name="IGUANATEXSIZE" val="1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2085"/>
  <p:tag name="ORIGINALWIDTH" val="2074.241"/>
  <p:tag name="LATEXADDIN" val="\documentclass{article}&#10;\usepackage{amsmath}&#10;\usepackage{color}&#10;&#10;\pagestyle{empty}&#10;\begin{document}&#10;&#10;{\color{red}&#10;\begin{eqnarray*}&#10;\mathcal{L}_{\rm anapole}^{}&#10;&amp; = &amp; {\cal A}_\nu\, \partial_{\mu}B^{\mu\nu} \\&#10;&amp; \Rightarrow &amp; (g_{\mu\nu} p^2 - p_\mu p_\nu)\,&#10;  \,{\cal X}^\nu \epsilon^\mu(p)&#10;\end{eqnarray*}&#10;}&#10;&#10;&#10;\end{document}"/>
  <p:tag name="IGUANATEXSIZE" val="15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3684.29"/>
  <p:tag name="LATEXADDIN" val="\documentclass{article}&#10;\usepackage{amsmath}&#10;\pagestyle{empty}&#10;\begin{document}&#10;&#10;&#10;\noindent&#10;${\cal A}_\nu$ : anapole vector current of two identical particles $X$ of any spin&#10;\\[5pt]&#10;$B^{\mu\nu}=\partial^\mu B^\nu - \partial^\nu B^\mu$ : &#10;field strength of the U(1) gauge boson  $B^{\mu}$&#10;&#10;\end{document}"/>
  <p:tag name="IGUANATEXSIZE" val="15"/>
  <p:tag name="IGUANATEXCURSOR" val="2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.7076"/>
  <p:tag name="ORIGINALWIDTH" val="4031.496"/>
  <p:tag name="LATEXADDIN" val="\documentclass{article}&#10;\usepackage{amsmath}&#10;\pagestyle{empty}&#10;\begin{document}&#10;&#10;\begin{align*}&#10;[\Gamma_{\rm bbb}]\,=\,\sum_{\tau=1}^{n} &#10;\Big(&#10;b^{+}_{\tau}[V^{+}][U^{+}]^{\tau-1}&#10;+&#10;b^{-}_{\tau}[V^{-}][U^{-}]^{\tau-1}&#10;\Big)&#10;[U^0]^{n-\tau}&#10;\ \ \mbox{with}\ \&#10;s=n \neq 0&#10;\end{align*}&#10;&#10;&#10;\end{document}"/>
  <p:tag name="IGUANATEXSIZE" val="15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9.7076"/>
  <p:tag name="ORIGINALWIDTH" val="4425.197"/>
  <p:tag name="LATEXADDIN" val="\documentclass{article}&#10;\usepackage{amsmath}&#10;\pagestyle{empty}&#10;\begin{document}&#10;&#10;\begin{align*}&#10;[\Gamma_{\rm bff}]&amp;\,\,= [A\,]\,&#10;\bigg\{f^{0}&#10;[U^0]^{n}+\sum_{\tau=1}^{n}&#10;\Big( &#10;f_{\tau}^{+}\,[U^{+}]^{\tau}&#10;+&#10;f_{\tau}^{-}\,[U^{-}]^{\tau}&#10;\Big)\,[U^0]^{n-\tau}\,\bigg\}&#10;\ \ \mbox{with} \ \&#10;s=n+1/2&#10;\end{align*}&#10;&#10;&#10;\end{document}"/>
  <p:tag name="IGUANATEXSIZE" val="15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3484.814"/>
  <p:tag name="LATEXADDIN" val="\documentclass{article}&#10;\usepackage{amsmath}&#10;\usepackage{color}&#10;\pagestyle{empty}&#10;\begin{document}&#10;&#10;{\color{blue}&#10;\begin{eqnarray*}&#10;   V^\pm_{\alpha\beta;\mu} &#10;= \hat{p}_\beta U^\pm_{\alpha\mu}&#10;  +\hat{p}_\alpha U^\mp_{\beta\mu} &#10;\ \ \mbox{and} \ \ &#10; A_\mu =\gamma_{\bot\mu}\gamma_5&#10;\ \ \mbox{with}\ \&#10; \gamma_{\bot\mu}=g_{\bot\mu\nu}\gamma^\nu&#10;\end{eqnarray*}&#10;}&#10;&#10;\end{document}"/>
  <p:tag name="IGUANATEXSIZE" val="15"/>
  <p:tag name="IGUANATEXCURSOR" val="2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1.9498"/>
  <p:tag name="LATEXADDIN" val="\documentclass{article}&#10;\usepackage{amsmath}&#10;\pagestyle{empty}&#10;\begin{document}&#10;&#10;\begin{eqnarray*}&#10;V^*(m_*)&#10;\end{eqnarray*}&#10;&#10;&#10;\end{document}"/>
  <p:tag name="IGUANATEXSIZE" val="15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3.9595"/>
  <p:tag name="LATEXADDIN" val="\documentclass{article}&#10;\usepackage{amsmath}&#10;\pagestyle{empty}&#10;\begin{document}&#10;&#10;\begin{eqnarray*}&#10;M(m)&#10;\end{eqnarray*}&#10;&#10;&#10;\end{document}"/>
  <p:tag name="IGUANATEXSIZE" val="15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359.955"/>
  <p:tag name="LATEXADDIN" val="\documentclass{article}&#10;\usepackage{amsmath}&#10;\usepackage{color}&#10;&#10;\pagestyle{empty}&#10;\begin{document}&#10;&#10;{\color{red}&#10;\begin{eqnarray*}&#10;s_2-s_1&#10;\end{eqnarray*}&#10;}&#10;&#10;\end{document}"/>
  <p:tag name="IGUANATEXSIZE" val="13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3.9595"/>
  <p:tag name="LATEXADDIN" val="\documentclass{article}&#10;\usepackage{amsmath}&#10;\pagestyle{empty}&#10;\begin{document}&#10;&#10;\begin{eqnarray*}&#10;M(m)&#10;\end{eqnarray*}&#10;&#10;&#10;\end{document}"/>
  <p:tag name="IGUANATEXSIZE" val="15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7.402"/>
  <p:tag name="ORIGINALWIDTH" val="1696.288"/>
  <p:tag name="LATEXADDIN" val="\documentclass{article}&#10;\usepackage{amsmath}&#10;\usepackage{kotex}&#10;\usepackage{xcolor}&#10;\definecolor{darkblue}{RGB}{55,70,88}&#10;\definecolor{darkdarkblue}{RGB}{4, 36,64}&#10;\definecolor{lightgray}{RGB}{242,242,242}&#10;\definecolor{lightorange}{RGB}{241,210,176}&#10;\definecolor{lightlightred}{RGB}{234,169,116}&#10;\definecolor{lightred}{RGB}{232,86,74}&#10;\definecolor{lightgreen}{RGB}{92,155,159}&#10;\definecolor{darkred}{RGB}{234,16,32}&#10;\textwidth=15.5cm&#10;\pagestyle{empty}&#10;\usepackage{setspace}&#10;\setstretch{1.2}&#10;\begin{document}&#10;&#10;&#10;\noindent&#10;&#10;\centering&#10;\begin{align*}&#10;B^\pm(0)&amp;\;\;\rightarrow \;\;K^*(1)^{\pm}+\gamma(1)&#10;\\&#10;H(0)&amp;\;\;\rightarrow \;\;\gamma(1)+\gamma(1)&#10;\\&#10;H(0)&amp;\;\;\rightarrow \;\;g(1)+g(1)&#10;\\&#10;H(0)&amp;\;\;\rightarrow \;\;Z(1)+\gamma(1)&#10;\\&#10;H(0)&amp;\;\;\rightarrow \;\;&#10;Z^*(1) +Z(1)&#10;\\&#10;t(1/2)&amp;\;\;\rightarrow \;\;b(1/2)+W^+(1)&#10;\\&#10;\tau(1/2)&amp;\;\;\rightarrow \;\;\pi(0)+\nu_\tau(1/2)&#10;\\&#10;\tau(1/2)&amp;\;\;\rightarrow \;\;\rho(1)&#10;+\nu_\tau(1/2)&#10;\\&#10;Z(1)&amp;\;\;\rightarrow \;\;\tau(1/2)+\bar{\tau}(1/2)&#10;\\&#10;V^*(1) &amp;\;\;\rightarrow &#10;\;\;W^-(1)+W^+(1)&#10;\\&#10;J/\psi(1) &amp;\;\;\rightarrow \;\; a_2(1320)(2)+\rho(1)&#10;\\&#10;J/\psi(1) &amp;\;\;\rightarrow \;\; f_4(2050)(4)+\gamma(1)&#10;\\ &amp; \mbox{ } \qquad\qquad \vdots&#10;\end{align*}&#10;&#10;\end{document}"/>
  <p:tag name="IGUANATEXSIZE" val="20"/>
  <p:tag name="IGUANATEXCURSOR" val="1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2361.455"/>
  <p:tag name="LATEXADDIN" val="\documentclass{article}&#10;\usepackage{amsmath}&#10;\pagestyle{empty}&#10;\begin{document}&#10;&#10;\begin{eqnarray*}&#10;\mbox{\bf Application 1:}\ \  &#10; (e^-e^+\, \to\,) V^*\,\to\, W^- W^+ &#10;\end{eqnarray*}&#10;&#10;&#10;\end{document}"/>
  <p:tag name="IGUANATEXSIZE" val="2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4209.974"/>
  <p:tag name="LATEXADDIN" val="\documentclass{article}&#10;\usepackage{amsmath}&#10;\pagestyle{empty}&#10;\begin{document}&#10;&#10;&#10;\begin{align*}&#10;\Gamma_{\alpha,\beta;\mu}&#10;&amp;=f_1^V k_{\mu}g_{\alpha\beta}&#10;-\frac{f_2^V}{m_W^2}k_{\mu}p_{\alpha}p_{\beta}&#10;+f^V_3(p_{\alpha}g_{\beta\mu}-&#10;p_{\beta}g_{\alpha\mu})&#10;+if^V_4(p_{\alpha}g_{\beta\mu}+&#10;p_{\beta}g_{\alpha\mu})&#10;\\&#10;&amp;+if^V_5 \langle \alpha\beta\mu k\rangle&#10;-f^V_6 \langle \alpha\beta\mu p\rangle&#10;-\frac{f^V_7}{m_W^2} \langle \alpha\beta p k\rangle&#10;k_{\mu}&#10;\end{align*}&#10;&#10;&#10;\end{document}"/>
  <p:tag name="IGUANATEXSIZE" val="15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.4518"/>
  <p:tag name="ORIGINALWIDTH" val="3378.328"/>
  <p:tag name="LATEXADDIN" val="\documentclass{article}&#10;\usepackage{amsmath}&#10;\pagestyle{empty}&#10;\begin{document}&#10;&#10;\begin{align*}&#10;\Gamma_{\alpha,\beta;\mu}&#10;&amp;= &#10;f_{+0}\,&#10;\hat{p}_{2\beta}U^+_{\alpha\mu}&#10;+&#10;f_{0-}\,&#10;\hat{p}_{1\alpha}U^+_{\beta\mu}&#10;+&#10;f_{0+}\,&#10;\hat{p}_{1\alpha}U^-_{\beta\mu}&#10;+&#10;f_{-0}\,&#10;\hat{p}_{2\beta}U^-_{\alpha\mu}&#10;\\&#10;&amp;+&#10;f_{++}\,&#10;\hat{k}_{\mu}U^+_{\alpha\beta}&#10;+&#10;f_{--}\,&#10;\hat{k}_{\mu}U^-_{\alpha\beta}&#10;+&#10;f_{00}\,&#10;\hat{k}_{\mu}U^0_{\alpha\beta}&#10;\end{align*}&#10;&#10;&#10;&#10;\end{document}"/>
  <p:tag name="IGUANATEXSIZE" val="15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7.266"/>
  <p:tag name="ORIGINALWIDTH" val="2840.645"/>
  <p:tag name="LATEXADDIN" val="\documentclass{article}&#10;\usepackage{amsmath}&#10;\usepackage{color}&#10;&#10;\pagestyle{empty}&#10;\begin{document}&#10;&#10;&#10;{\color{red}&#10;\begin{align*}&#10;f_{+ 0}&amp;=-m_*\gamma\Big(f_3^V-if_4^V&#10;+  \beta f_5^V + i\beta^{-1} f_6^V\Big)&#10;\\&#10;f_{0-}&amp;= \phantom{+}m_*\gamma\Big(f_3^V+if_4^V&#10;+  \beta f_5^V - i\beta^{-1} f_6^V\Big)&#10;\\&#10;f_{0+}&amp;= \phantom{+}m_*\gamma\Big(f_3^V+if_4^V&#10;-  \beta f_5^V + i \beta^{-1} f_6^V\Big)&#10;\\&#10;f_{- 0}&amp;=-m_*\gamma\Big(f_3^V-if_4^V&#10;-  \beta f_5^V - i \beta^{-1} f_6^V\Big)&#10;\\&#10;f_{++}&amp;= \phantom{+}m_*\beta \Big( f_1^V&#10;        + i \beta^{-1} f_6^V&#10;+ 4i\gamma^2\beta f_7^V\Big)&#10;\\&#10;f_{--}&amp;=\phantom{+}m_*\beta \Big( f_1^V - i \beta^{-1} f_6^V&#10;- 4i\gamma^2\beta f_7^V\Big)&#10;\\&#10;f_{00}\, &amp;=-m_* \beta^{-1} \gamma^2\Big[&#10;-(1+\beta^2)f^V_1&#10;+4\gamma^2 \beta^2 f^V_2+2f_3^V\Big]&#10;\end{align*}&#10;}&#10;&#10;\end{document}"/>
  <p:tag name="IGUANATEXSIZE" val="13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677.9153"/>
  <p:tag name="LATEXADDIN" val="\documentclass{article}&#10;\usepackage{amsmath}&#10;\usepackage{color}&#10;&#10;\pagestyle{empty}&#10;\begin{document}&#10;&#10;{\color{blue}&#10;\begin{eqnarray*}&#10;&amp;&amp; p = m_* \gamma\, \hat{p}_{1,2} \\&#10;&amp;&amp; k = m_* \beta\,  \hat{k}&#10;\end{eqnarray*}&#10;}&#10;&#10;\end{document}"/>
  <p:tag name="IGUANATEXSIZE" val="15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425.1968"/>
  <p:tag name="LATEXADDIN" val="\documentclass{article}&#10;\usepackage{amsmath}&#10;\usepackage{color}&#10;&#10;\pagestyle{empty}&#10;\begin{document}&#10;&#10;{\color{red}&#10;\begin{eqnarray*}&#10;m_e\,\approx\, 0&#10;\end{eqnarray*}&#10;}&#10;&#10;&#10;&#10;\end{document}"/>
  <p:tag name="IGUANATEXSIZE" val="17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62.542"/>
  <p:tag name="LATEXADDIN" val="\documentclass{article}&#10;\usepackage{amsmath}&#10;\usepackage{color}&#10;&#10;\pagestyle{empty}&#10;\begin{document}&#10;&#10;{\color{red}&#10;\begin{eqnarray*}&#10;      \lambda_i&#10;\,=\, -s_i,\, -s_i+1,\, &#10;       \cdots, \,&#10;        s_i-1,\, s_i&#10;       \ \ \mbox{for} \ \&#10;        i=1,2 &#10;       \ \ \mbox{with} \ \&#10;       |\lambda_1-\lambda_2|\leq J &#10;\end{eqnarray*}&#10;}&#10;&#10;&#10;&#10;\end{document}"/>
  <p:tag name="IGUANATEXSIZE" val="15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389.9513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-_{\alph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89.9513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2\beta}U^+_{\alph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329.958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+_{\alpha\beta}&#10;\end{align*}&#10;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390.701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+_{\bet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329.958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-_{\alpha\beta}&#10;\end{align*}&#10;&#10;\end{document}"/>
  <p:tag name="IGUANATEXSIZE" val="20"/>
  <p:tag name="IGUANATEXCURSOR" val="4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.968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,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329.958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}U^0_{\alpha\beta}&#10;\end{align*}&#10;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2.9547"/>
  <p:tag name="LATEXADDIN" val="\documentclass{article}&#10;\usepackage{amsmath}&#10;\usepackage{color}&#10;&#10;\pagestyle{empty}&#10;\begin{document}&#10;&#10;{\color{red}&#10;\begin{eqnarray*}&#10;s_1+s_2&#10;\end{eqnarray*}&#10;}&#10;&#10;\end{document}"/>
  <p:tag name="IGUANATEXSIZE" val="13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390.701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p}_{1\alpha}U^-_{\beta\mu}&#10;\end{align*}&#10;&#10;\end{document}"/>
  <p:tag name="IGUANATEXSIZE" val="20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456.6929"/>
  <p:tag name="LATEXADDIN" val="\documentclass{article}&#10;\usepackage{amsmath}&#10;\usepackage{color}&#10;&#10;\pagestyle{empty}&#10;\begin{document}&#10;&#10;{\color{red}&#10;\begin{eqnarray*}&#10;-s_1-s_2&#10;\end{eqnarray*}&#10;}&#10;&#10;\end{document}"/>
  <p:tag name="IGUANATEXSIZE" val="13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.9494"/>
  <p:tag name="ORIGINALWIDTH" val="3925.759"/>
  <p:tag name="LATEXADDIN" val="\documentclass{article}&#10;\usepackage{amsmath}&#10;\pagestyle{empty}&#10;\begin{document}&#10;&#10;\begin{eqnarray*}&#10;\epsilon_{\mu_1\cdots\mu_n}(p,\sigma)&#10;\, =\,&#10;   \sqrt{\frac{2^n\,(n+\sigma)!\, (n-\sigma)!}{(2n)!}}\,&#10;   \sum_{\{\tau\}=\pm 1, 0}\,&#10;   \delta_{\tau_1+\cdots+\tau_n,\,\sigma}\,&#10;   \prod_{i=1}^n\,&#10;   \frac{\epsilon_{\mu_i}(p,\tau_i)}{&#10;         \sqrt{2}^{|\tau_i|}}&#10;\end{eqnarray*}&#10;&#10;&#10;\end{document}"/>
  <p:tag name="IGUANATEXSIZE" val="15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214.473"/>
  <p:tag name="LATEXADDIN" val="\documentclass{article}&#10;\usepackage{amsmath}&#10;\pagestyle{empty}&#10;\begin{document}&#10;&#10;\begin{eqnarray*}&#10;\epsilon_{\mu_1\cdots\mu_n}(p,\pm s)&#10;\, =\, \epsilon_{\mu_1}(p,\pm 1)\cdots&#10;       \epsilon_{\mu_n}(p,\pm 1) &#10;\end{eqnarray*}&#10;&#10;\end{document}"/>
  <p:tag name="IGUANATEXSIZE" val="15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247.094"/>
  <p:tag name="LATEXADDIN" val="\documentclass{article}&#10;\usepackage{amsmath}&#10;\usepackage{color}&#10;&#10;\pagestyle{empty}&#10;\begin{document}&#10;&#10;{\color{blue}&#10;\begin{eqnarray*}&#10;\mbox{Integer spin}\ \ s=n\neq 0&#10;\end{eqnarray*}&#10;}&#10;&#10;&#10;\end{document}"/>
  <p:tag name="IGUANATEXSIZE" val="17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683.54"/>
  <p:tag name="LATEXADDIN" val="\documentclass{article}&#10;\usepackage{amsmath}&#10;\usepackage{color}&#10;\pagestyle{empty}&#10;\begin{document}&#10;&#10;{\color{blue}&#10;\begin{eqnarray*}&#10;p\,=\, k_1+k_2 &#10;\ \ \mbox{and} \ \&#10;q \,=\, k_1-k_2&#10;\end{eqnarray*}&#10;}&#10;&#10;\end{document}"/>
  <p:tag name="IGUANATEXSIZE" val="15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14.548"/>
  <p:tag name="LATEXADDIN" val="\documentclass{article}&#10;\usepackage{amsmath}&#10;\usepackage{color}&#10;&#10;\pagestyle{empty}&#10;\begin{document}&#10;&#10;{\color{blue}&#10;\begin{eqnarray*}&#10;\mbox{Half-integer spin}\ \ s=n+1/2&#10;\end{eqnarray*}&#10;}&#10;&#10;&#10;\end{document}"/>
  <p:tag name="IGUANATEXSIZE" val="17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5.6468"/>
  <p:tag name="ORIGINALWIDTH" val="3178.853"/>
  <p:tag name="LATEXADDIN" val="\documentclass{article}&#10;\usepackage{amsmath}&#10;\pagestyle{empty}&#10;\begin{document}&#10;&#10;&#10;%&#10;\begin{eqnarray*}&#10;&amp;&amp; u_{\mu_1\cdots \mu_n}(p,\sigma)&#10;\, =\, \sum_{\tau=\pm 1/2}\,&#10;   \sqrt{\frac{J+2\tau \sigma}{2J}}\,\,&#10;   \epsilon_{\mu_1\cdots \mu_{n}}&#10;    (p,\sigma-\tau)\,&#10;   u(p,\tau)\\&#10;&amp;&amp; v_{\mu_1\cdots \mu_n}(p,\sigma)&#10;\, =\, \sum_{\tau=\pm 1/2}\,&#10;   \sqrt{\frac{J+2\tau \sigma}{2J}}\,\,&#10;   \epsilon^*_{\mu_1\cdots\mu_{n}}&#10;    (p,\sigma-\tau)\,&#10;   v(p,\tau)&#10;\end{eqnarray*}&#10;&#10;\end{document}"/>
  <p:tag name="IGUANATEXSIZE" val="13"/>
  <p:tag name="IGUANATEXCURSOR" val="4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.4499"/>
  <p:tag name="ORIGINALWIDTH" val="2311.961"/>
  <p:tag name="LATEXADDIN" val="\documentclass{article}&#10;\usepackage{amsmath}&#10;\pagestyle{empty}&#10;\begin{document}&#10;&#10;&#10;%&#10;\begin{eqnarray*}&#10;&amp;&amp; u_{\mu_1\cdots \mu_n}(p,\pm s)&#10;\, =\, \epsilon_{\mu_1\cdots \mu_{n}}&#10;    (p,\pm n)\,&#10;   u(p,\pm 1/2)\\[2mm]&#10;&amp;&amp; v_{\mu_1\cdots \mu_n}(p,\pm s)&#10;\, =\, \epsilon^*_{\mu_1\cdots\mu_{n}}&#10;    (p,\pm n)\,&#10;   v(p,\pm 1/2)&#10;\end{eqnarray*}&#10;&#10;\end{document}"/>
  <p:tag name="IGUANATEXSIZE" val="1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4.038"/>
  <p:tag name="LATEXADDIN" val="\documentclass{article}&#10;\usepackage{amsmath}&#10;\pagestyle{empty}&#10;\begin{document}&#10;&#10;\begin{eqnarray*} &#10;\varphi(p)\, =\, 1 \ \ \mbox{independent of mass}&#10;\end{eqnarray*}&#10;&#10;&#10;\end{document}"/>
  <p:tag name="IGUANATEXSIZE" val="15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30.1462"/>
  <p:tag name="LATEXADDIN" val="\documentclass{article}&#10;\usepackage{amsmath}&#10;\usepackage{color}&#10;&#10;\pagestyle{empty}&#10;\begin{document}&#10;&#10;{\color{blue}&#10;\begin{eqnarray*}&#10;\mbox{Spinless}\ \ s\,=\, 0&#10;\end{eqnarray*}&#10;}&#10;&#10;&#10;\end{document}"/>
  <p:tag name="IGUANATEXSIZE" val="17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74.316"/>
  <p:tag name="LATEXADDIN" val="\documentclass{article}&#10;\usepackage{amsmath}&#10;\usepackage{color}&#10;\pagestyle{empty}&#10;\begin{document}&#10;&#10;&#10;{\color{red}&#10;\begin{eqnarray*}&#10;\sigma = - s, -s+1, \ldots, s-1, s&#10;\end{eqnarray*}&#10;}&#10;&#10;\end{document}"/>
  <p:tag name="IGUANATEXSIZE" val="15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07.911"/>
  <p:tag name="LATEXADDIN" val="\documentclass{article}&#10;\usepackage{amsmath}&#10;\usepackage{color}&#10;\pagestyle{empty}&#10;\begin{document}&#10;&#10;&#10;{\color{red}&#10;\begin{eqnarray*}&#10;p\cdot \epsilon(p,\tau)=0 = \epsilon(p,+1)\cdot\epsilon(p,-1) +  \epsilon(p,0)\cdot\epsilon(p,0)&#10;\end{eqnarray*}&#10;}&#10;&#10;\end{document}"/>
  <p:tag name="IGUANATEXSIZE" val="13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766.029"/>
  <p:tag name="LATEXADDIN" val="\documentclass{article}&#10;\usepackage{amsmath}&#10;\pagestyle{empty}&#10;\begin{document}&#10;&#10;\begin{eqnarray*}      &#10;\varepsilon_{\alpha\beta\mu_i\mu_j}\,&#10;      \psi^{\mu_1\cdots\mu_i\cdots\mu_j\cdots\mu_{n}}&#10;       (p,\sigma)&#10;\,=\, 0&#10;\end{eqnarray*}&#10;&#10;&#10;&#10;\end{document}"/>
  <p:tag name="IGUANATEXSIZE" val="15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643.045"/>
  <p:tag name="LATEXADDIN" val="\documentclass{article}&#10;\usepackage{amsmath}&#10;\pagestyle{empty}&#10;\begin{document}&#10;&#10;\begin{eqnarray*}&#10;g_{\mu_i\mu_j}\, &#10;\psi^{\mu_1\cdots\mu_i\cdots\mu_j\cdots\mu_{n}}&#10;      (p,\sigma)&#10;\,=\, 0 &#10;\end{eqnarray*}&#10;&#10;&#10;&#10;\end{document}"/>
  <p:tag name="IGUANATEXSIZE" val="1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349.081"/>
  <p:tag name="LATEXADDIN" val="\documentclass{article}&#10;\usepackage{amsmath}&#10;\pagestyle{empty}&#10;\begin{document}&#10;&#10;\begin{eqnarray*}&#10;p_{\mu_i}\, \psi^{\mu_1\cdots\mu_i\cdots\mu_{n}}&#10;      (p,\sigma)&#10;\,=\, 0&#10;\end{eqnarray*}&#10;&#10;&#10;&#10;\end{document}"/>
  <p:tag name="IGUANATEXSIZE" val="15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.2258"/>
  <p:tag name="ORIGINALWIDTH" val="337.4578"/>
  <p:tag name="LATEXADDIN" val="\documentclass{article}&#10;\usepackage{amsmath}&#10;\usepackage{color}&#10;&#10;\pagestyle{empty}&#10;\begin{document}&#10;&#10;{\color{blue}&#10;\begin{eqnarray*}&#10;\fbox{$J,\, m$}&#10;\end{eqnarray*}&#10;}&#10;&#10;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3028.122"/>
  <p:tag name="LATEXADDIN" val="\documentclass{article}&#10;\usepackage{amsmath}&#10;\pagestyle{empty}&#10;\begin{document}&#10;&#10;\begin{eqnarray*}&#10;\gamma_{\mu_i}\, u^{\mu_1\cdots\mu_i\cdots\mu_{n}}&#10;      (p,\sigma)&#10;  \,=\, 0 &#10;\ \ \mbox{and}\ \&#10;\gamma_{\mu_i}\, v^{\mu_1\cdots\mu_i\cdots\mu_{n}}&#10;      (p,\sigma)&#10;  \,=\, 0&#10;\end{eqnarray*}&#10;&#10;&#10;&#10;\end{document}"/>
  <p:tag name="IGUANATEXSIZE" val="15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1.1773"/>
  <p:tag name="LATEXADDIN" val="\documentclass{article}&#10;\usepackage{amsmath}&#10;\usepackage{color}&#10;\pagestyle{empty}&#10;\begin{document}&#10;&#10;&#10;{\color{blue}&#10;\begin{eqnarray*}&#10;\psi = \epsilon,\, u,\, v&#10;\end{eqnarray*}&#10;}&#10;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920.51"/>
  <p:tag name="LATEXADDIN" val="\documentclass{article}&#10;\usepackage{amsmath}&#10;\usepackage{color}&#10;&#10;\pagestyle{empty}&#10;\begin{document}&#10;&#10;{\color{blue}\bf&#10;\begin{eqnarray*}&#10;X(1, m)\,\to\, M_1(1, m_1) + \bar{M}_2 (1, m_2)&#10;\end{eqnarray*}&#10;}&#10;&#10;\end{document}"/>
  <p:tag name="IGUANATEXSIZE" val="18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649.4188"/>
  <p:tag name="LATEXADDIN" val="\documentclass{article}&#10;\usepackage{amsmath}&#10;\usepackage{color}&#10;&#10;\pagestyle{empty}&#10;\begin{document}&#10;&#10;{\color{blue}&#10;\begin{eqnarray*}&#10;n^{1,1,1}_{m_1, m_2} \,=\, 7&#10;\end{eqnarray*}&#10;}&#10;&#10;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5.617"/>
  <p:tag name="ORIGINALWIDTH" val="3308.586"/>
  <p:tag name="LATEXADDIN" val="\documentclass{article}&#10;\usepackage{amsmath}&#10;\usepackage{color}&#10;\pagestyle{empty}&#10;\begin{document}&#10;&#10;&#10;\begin{eqnarray*}&#10;&amp;&amp;U^0_{\alpha\beta}\, \hat{k}_{\mu}&#10;  \,\,\,\, =\,\, \hat{p}_{1\alpha }\hat{p}_{2\beta } \,\hat{k}_{\mu}&#10;  \qquad\qquad\quad\quad \ \  \, &#10; \quad\leftrightarrow\qquad {\cal C}^{1}_{\,0,\,0} = \, \kappa^2\\&#10;&amp;&amp; {\color{red} U^\pm_{\alpha\mu}}\,\hat{p}_{2\beta }&#10;  \,\, =\,\, &#10;  {\color{red} \frac{1}{2} \left[g_{\bot\alpha\mu} &#10;        \pm i \langle\alpha\mu\hat{p}\hat{k}\rangle&#10;        \right]} \hat{p}_{2\beta }&#10;  \ \ \,\, \quad\leftrightarrow\qquad &#10;        {\cal C}^{1}_{\pm 1,\,0} = \, \kappa \\&#10;&amp;&amp; {\color{red} U^\pm_{\beta\mu}} \, \hat{p}_{1\alpha }&#10;  \,\, =\,\, &#10;  {\color{red} \frac{1}{2} \left[g_{\bot\beta\mu} &#10;        \pm i \langle\beta\mu\hat{p}\hat{k}\rangle&#10;        \right]} \hat{p}_{1\alpha }&#10;  \ \ \,\, \quad\leftrightarrow\qquad &#10;        {\cal C}^{1}_{\,0,\mp 1} = \, -\kappa \\&#10;&amp;&amp; U^\pm_{\alpha\beta} \,\, \hat{k}_{\mu }&#10;  \,\,\, =\,\, \frac{1}{2} \left[g_{\bot\alpha\beta}&#10;   \pm i \langle\alpha\beta\hat{p}\hat{k}\rangle\right]&#10;   \hat{k}_{\mu}&#10;  \ \ \ \  \quad\leftrightarrow\qquad &#10;{\cal C}^{1}_{\pm 1,\pm 1} = \, -1 &#10;\end{eqnarray*}&#10;&#10;&#10;\end{document}"/>
  <p:tag name="IGUANATEXSIZE" val="15"/>
  <p:tag name="IGUANATEXCURSOR" val="8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9.1675"/>
  <p:tag name="ORIGINALWIDTH" val="1373.828"/>
  <p:tag name="LATEXADDIN" val="\documentclass{article}&#10;\usepackage{amsmath}&#10;\usepackage{color}&#10;\pagestyle{empty}&#10;\begin{document}&#10;&#10;\begin{eqnarray*}&#10;&amp;&amp; \mbox{ }\quad {\color{red} [U^\pm_1]_{\alpha\mu}&#10;  \,=\, U^\pm_{\alpha\mu}} \\[1mm]&#10;&amp;&amp;  \mbox{ }\quad {\color{red} [U^\pm_2]_{\beta\mu}&#10;  \,=\, U^\mp_{\beta\mu}} \\[1mm]&#10;&amp;&amp; {\color{red} [U^\pm]_{\alpha\beta} &#10;  \,=\, g^{\mu_1\mu_2} &#10;        U^\pm_{\alpha\mu_1}&#10;        U^\mp_{\beta\mu_2}}&#10;\end{eqnarray*}&#10;&#10;&#10;\end{document}"/>
  <p:tag name="IGUANATEXSIZE" val="15"/>
  <p:tag name="IGUANATEXCURSOR" val="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2949.381"/>
  <p:tag name="LATEXADDIN" val="\documentclass{article}&#10;\usepackage{amsmath}&#10;\usepackage{color}&#10;\pagestyle{empty}&#10;\begin{document}&#10;&#10;{\color{blue}&#10;\begin{eqnarray*}&#10;      g_{\bot\mu\nu} &#10;\,=\, g_{\mu\nu}-\hat{p}_\mu\hat{p}_\nu&#10;      +\hat{k}_\mu\hat{k}_\nu&#10;\ \ \mbox{and}\ \&#10;       \langle \mu\nu\hat{p}\hat{k}\rangle&#10;\,=\, \varepsilon_{\mu\nu\rho\sigma}&#10;      \hat{p}^\rho\hat{k}^\sigma&#10;\end{eqnarray*}&#10;}&#10;&#10;\end{document}"/>
  <p:tag name="IGUANATEXSIZE" val="15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3088.114"/>
  <p:tag name="LATEXADDIN" val="\documentclass{article}&#10;\usepackage{amsmath}&#10;\usepackage{color}&#10;\pagestyle{empty}&#10;\begin{document}&#10;&#10;{\color{blue}&#10;\begin{eqnarray*}&#10;\omega_{1,2}\, =\, m_{1,2}/m, \ \ &#10;\eta^\pm = \sqrt{1-(\omega_1\pm\omega_2)^2} \ \&#10;\mbox{and} \ \&#10;\kappa = \eta^+\eta^-&#10;\end{eqnarray*}&#10;}&#10;&#10;\end{document}"/>
  <p:tag name="IGUANATEXSIZE" val="15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100.113"/>
  <p:tag name="LATEXADDIN" val="\documentclass{article}&#10;\usepackage{amsmath}&#10;\usepackage{color}&#10;\pagestyle{empty}&#10;\begin{document}&#10;&#10;{\color{blue}&#10;\begin{eqnarray*}&#10;  p \,=\,m\,\hat{p},\,\,&#10;  q \,=\, m(\omega^2_1-\omega^2_2)\,\hat{p}&#10;                      + m \kappa\, \hat{k}&#10; \ \ \mbox{and}\ \  \hat{p}_{1,2}\,=\, 2 \omega_{1,2}&#10; \,\hat{p}&#10;\end{eqnarray*}&#10;}&#10;&#10;\end{document}"/>
  <p:tag name="IGUANATEXSIZE" val="1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2230.221"/>
  <p:tag name="LATEXADDIN" val="\documentclass{article}&#10;\usepackage{amsmath}&#10;\usepackage{color}&#10;\pagestyle{empty}&#10;\begin{document}&#10;&#10;{\color{red}&#10;\begin{eqnarray*}&#10;\mbox{4 basic bosonic operators:} \ \&#10;\hat{k},\, \hat{p}\ \ \mbox{and}\ \ U^\pm&#10;\end{eqnarray*}&#10;}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40.1949"/>
  <p:tag name="LATEXADDIN" val="\documentclass{article}&#10;\usepackage{amsmath}&#10;\usepackage{color}&#10;&#10;\pagestyle{empty}&#10;\begin{document}&#10;&#10;{\color{blue}&#10;\begin{eqnarray*}&#10;\fbox{$s_1,\, m_1$}&#10;\end{eqnarray*}&#10;}&#10;&#10;&#10;\end{document}"/>
  <p:tag name="IGUANATEXSIZE" val="1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169.479"/>
  <p:tag name="LATEXADDIN" val="\documentclass{article}&#10;\usepackage{amsmath}&#10;\usepackage{color}&#10;&#10;\pagestyle{empty}&#10;\begin{document}&#10;&#10;{\color{blue}&#10;\begin{eqnarray*}&#10;X(1, m)\,\to\, M_1(1/2, m_1) + \bar{M}_2 (1/2, m_2)&#10;\end{eqnarray*}&#10;}&#10;&#10;\end{document}"/>
  <p:tag name="IGUANATEXSIZE" val="1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753.6558"/>
  <p:tag name="LATEXADDIN" val="\documentclass{article}&#10;\usepackage{amsmath}&#10;\usepackage{color}&#10;&#10;\pagestyle{empty}&#10;\begin{document}&#10;&#10;{\color{blue}&#10;\begin{eqnarray*}&#10;n^{1,1/2,1/2}_{m_1, m_2} \,=\, 4&#10;\end{eqnarray*}&#10;}&#10;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2.6772"/>
  <p:tag name="ORIGINALWIDTH" val="3464.567"/>
  <p:tag name="LATEXADDIN" val="\documentclass{article}&#10;\usepackage{amsmath}&#10;\usepackage{color}&#10;\pagestyle{empty}&#10;\begin{document}&#10;&#10;\begin{eqnarray*}&#10;&amp;&amp;  {\color{red} P^\pm} \,\hat{k}_\mu &#10;   =\, {\color{red} \frac{1}{2m}&#10;        (\eta^-\mp\eta^+ \gamma_5)}\,&#10;        \hat{k}_\mu&#10;    \quad\qquad\ \ \ \, \; \,\leftrightarrow\qquad&#10;   {\cal C}^{\,1}_{\pm 1/2, \pm 1/2} = \, -\kappa\\&#10;&amp;&amp; {\color{red} W^\pm_\mu}&#10;   \, =\, {\color{red} \frac{1}{2\sqrt{2}m}\,&#10;            ( \pm \eta^+\gamma^+_\mu&#10;              +\eta^-\gamma^-_\mu \gamma_5)}&#10;            \quad \ \ \, \leftrightarrow\qquad&#10;   {\cal C}^{\,1}_{\pm 1/2, \mp 1/2} = \, \pm \kappa\&#10;\end{eqnarray*}&#10;&#10;\end{document}"/>
  <p:tag name="IGUANATEXSIZE" val="15"/>
  <p:tag name="IGUANATEXCURSOR" val="5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603.3"/>
  <p:tag name="LATEXADDIN" val="\documentclass{article}&#10;\usepackage{amsmath}&#10;\usepackage{color}&#10;\pagestyle{empty}&#10;\begin{document}&#10;&#10;{\color{blue}&#10;\begin{eqnarray*}&#10;       \gamma^\pm_\mu&#10;\, =\, \gamma_\mu &#10;     + \frac{(\omega_1\pm \omega_2)\,\kappa}{&#10;             1-(\omega_1\pm\omega_2)^2}\, \hat{k}_\mu&#10;\end{eqnarray*}&#10;}&#10;&#10;\end{document}"/>
  <p:tag name="IGUANATEXSIZE" val="15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2336.708"/>
  <p:tag name="LATEXADDIN" val="\documentclass{article}&#10;\usepackage{amsmath}&#10;\usepackage{color}&#10;\pagestyle{empty}&#10;\begin{document}&#10;&#10;{\color{red}&#10;\begin{eqnarray*}&#10;\mbox{4 basic fermionic operators:} \ \&#10;P^\pm\ \ \mbox{and}\ \ W^\pm&#10;\end{eqnarray*}&#10;}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8.684"/>
  <p:tag name="ORIGINALWIDTH" val="1121.11"/>
  <p:tag name="LATEXADDIN" val="\documentclass{article}&#10;\usepackage{amsmath}&#10;\usepackage{color}&#10;&#10;\pagestyle{empty}&#10;\begin{document}&#10;&#10;{\color{blue}&#10;\begin{eqnarray*}&#10;&amp;&amp; [\hat{k}\,]^n\,\, \to \, &#10;    \hat{k}_{\mu_1}\cdots \hat{k}_{\mu_n}\\&#10;&amp;&amp; [\hat{p}_1]^n\, \to \,&#10;    \hat{p}_{1\alpha_1} \cdots \hat{p}_{1\alpha_n}\\&#10;&amp;&amp; [\hat{p}_2]^n\, \to \,&#10;    \hat{p}_{2\beta_1} \cdots \hat{p}_{2\beta_n}&#10;\end{eqnarray*}&#10;}&#10;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7.9265"/>
  <p:tag name="ORIGINALWIDTH" val="1361.08"/>
  <p:tag name="LATEXADDIN" val="\documentclass{article}&#10;\usepackage{amsmath}&#10;\usepackage{color}&#10;&#10;\pagestyle{empty}&#10;\begin{document}&#10;&#10;{\color{blue}&#10;\begin{eqnarray*}&#10;&amp;&amp; [U^\pm]^n\, \to \, &#10;    U^\pm_{\alpha_1\beta_1}\cdots &#10;    U^\pm_{\alpha_n\beta_n} \\ &#10;&amp;&amp; [U^\pm_1]^n\, \to \, &#10;    U^\pm_{\alpha_1\mu_1}\cdots &#10;    U^\pm_{\alpha_n\mu_n} \\&#10;&amp;&amp; [U^\pm_2]^n\, \to\, &#10;    U^\mp_{\beta_1\mu_1}\cdots &#10;    U^\mp_{\beta_n\mu_n}&#10;\end{eqnarray*}&#10;}&#10;&#10;&#10;&#10;\end{document}"/>
  <p:tag name="IGUANATEXSIZE" val="20"/>
  <p:tag name="IGUANATEXCURSOR" val="3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4541.433"/>
  <p:tag name="LATEXADDIN" val="\documentclass{article}&#10;\usepackage{amsmath}&#10;\usepackage{color}&#10;&#10;\pagestyle{empty}&#10;\begin{document}&#10;&#10;{\color{red}&#10;\begin{eqnarray*}&#10;  [\,{\cal H}^{J,s_1,s_2}_{A [\lambda_1,\lambda_2]}\,]&#10;\, =\, &#10;  [\,\hat{k}\,]^{J-|\lambda_1-\lambda_2|}\,&#10;  [\,\hat{p}_1\,]^{s_1-|\lambda_1|}\,&#10;  [\,\hat{p}_2\,]^{s_2-|\lambda_2|}\,&#10;  [\,{\cal T}^{J,s_1,s_2}_{A [\lambda_1,\lambda_2]}\,]&#10;    \quad \mbox{ with }\quad &#10;  |\lambda_1-\lambda_2|\leq J&#10;\end{eqnarray*}&#10;}&#10;&#10;&#10;\end{document}"/>
  <p:tag name="IGUANATEXSIZE" val="15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7.4241"/>
  <p:tag name="ORIGINALWIDTH" val="4401.2"/>
  <p:tag name="LATEXADDIN" val="\documentclass{article}&#10;\usepackage{amsmath}&#10;\usepackage{color}&#10;\pagestyle{empty}&#10;\begin{document}&#10;&#10;\begin{eqnarray*}&#10; [\,{\cal T}^{J,s_1,s_2}_{{\rm bbb}&#10;     [\lambda_1,\lambda_2]}\,]&#10;\, = \,&#10; \left\{\begin{array}{ll}&#10;        [\, U^\pm\,]^{|\lambda_2|}\,&#10;        [\, U_1^\pm\,]^{|\lambda_1-\lambda_2|}&#10; &amp; \mbox{for} \ \ \lambda_{1,2}=\pm |\lambda_{1,2}| \ \&#10;   \mbox{and} \ \ 0&lt;|\lambda_2|\leq  |\lambda_1|\\[2mm]&#10;         [\, U^\pm\,]^{|\lambda_1|}\,&#10;         [\, U_2^\pm\,]^{|\lambda_1-\lambda_2|}&#10; &amp; {\color{blue} &#10;   \mbox{for} \ \ \lambda_{1,2}=\pm |\lambda_{1,2}| \ \&#10;   \mbox{and} \ \ 0&lt;|\lambda_1|&lt; |\lambda_2|&#10;   } \\[2mm]&#10;         [\, U_1^\pm\,]^{|\lambda_1|}\,&#10;         [\, U_2^\mp\,]^{|\lambda_2|}&#10; &amp; {\color{red}&#10;   \mbox{for} \ \ \lambda_1=\pm |\lambda_1| \ \&#10;   \mbox{and} \ \ \lambda_2=\mp |\lambda_2|&#10;   }&#10;    \end{array}\right.&#10;\end{eqnarray*}&#10;&#10;&#10;\end{document}"/>
  <p:tag name="IGUANATEXSIZE" val="15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7.4241"/>
  <p:tag name="ORIGINALWIDTH" val="4749.906"/>
  <p:tag name="LATEXADDIN" val="\documentclass{article}&#10;\usepackage{amsmath}&#10;\usepackage{color}&#10;\pagestyle{empty}&#10;\begin{document}&#10;&#10;\begin{eqnarray*}&#10; [\,{\cal T}^{J,s_1,s_2}_{{\rm bff}&#10;   [\lambda_1,\lambda_2]}\,]&#10;\, = \,&#10;     \left\{\begin{array}{ll}&#10;        [\,P^\pm\,]\, [\, U^\pm\,]^{|\lambda_2|-1/2}\,&#10;            [\, U_1^\pm\,]^{|\lambda_1-\lambda_2|}&#10; &amp; \mbox{for} \ \ \lambda_{1,2}=\pm |\lambda_{1,2}| \ \&#10;   \mbox{and} \ \ |\lambda_2|\leq |\lambda_1|\\[2mm]&#10;        [\, P^\pm\,]\, [\, U^\pm\,]^{|\lambda_1|-1/2}\,&#10;            [\, U_2^\pm\,]^{|\lambda_1-\lambda_2|}&#10; &amp; {\color{blue}&#10;   \mbox{for} \ \ \lambda_{1,2}=\pm |\lambda_{1,2}| \ \&#10;   \mbox{and} \ \ |\lambda_1|&lt; |\lambda_2|&#10;   } \\[2mm]&#10;      [\, W^\pm\,]\, [\, U_1^\pm\,]^{|\lambda_1|-1/2}\,&#10;            [\, U_2^\mp\,]^{|\lambda_2|-1/2}&#10; &amp; {\color{red} &#10;   \mbox{for} \ \ \lambda_1=\pm |\lambda_1| \ \&#10;            \mbox{and} \ \ \lambda_2=\mp |\lambda_2|&#10;   }&#10;            \end{array}\right.&#10;\end{eqnarray*}&#10;&#10;&#10;\end{document}"/>
  <p:tag name="IGUANATEXSIZE" val="1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40.1949"/>
  <p:tag name="LATEXADDIN" val="\documentclass{article}&#10;\usepackage{amsmath}&#10;\usepackage{color}&#10;&#10;\pagestyle{empty}&#10;\begin{document}&#10;&#10;{\color{blue}&#10;\begin{eqnarray*}&#10;\fbox{$s_2,\, m_2$}&#10;\end{eqnarray*}&#10;}&#10;&#10;&#10;\end{document}"/>
  <p:tag name="IGUANATEXSIZE" val="1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49.1564"/>
  <p:tag name="LATEXADDIN" val="\documentclass{article}&#10;\usepackage{amsmath}&#10;\usepackage{color}&#10;\pagestyle{empty}&#10;\begin{document}&#10;&#10;{\color{blue}&#10;\begin{eqnarray*}&#10;s_1=3,\, s_2=2&#10;\end{eqnarray*}&#10;}&#10;&#10;&#10;\end{document}"/>
  <p:tag name="IGUANATEXSIZE" val="1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8.1252"/>
  <p:tag name="LATEXADDIN" val="\documentclass{article}&#10;\usepackage{amsmath}&#10;\usepackage{color}&#10;\pagestyle{empty}&#10;\begin{document}&#10;&#10;{\color{blue}&#10;\begin{eqnarray*}&#10;s_1 = 5/2,\, s_2=3/2&#10;\end{eqnarray*}&#10;}&#10;&#10;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0.7199"/>
  <p:tag name="ORIGINALWIDTH" val="3109.861"/>
  <p:tag name="LATEXADDIN" val="\documentclass{article}&#10;\usepackage{amsmath}&#10;\usepackage{color}&#10;&#10;\pagestyle{empty}&#10;\begin{document}&#10;&#10;{\color{red}&#10;\begin{eqnarray*}&#10;     [\, \Gamma_{A}]&#10;\,=\,&#10;  {\sum}^\prime_{\lambda_1,\lambda_2}\,&#10;  c^{J,s_1,s_2}_{\lambda_1,\lambda_2}\,\,&#10;  [\,{\cal H}^{J,s_1,s_2}_{A [\lambda_1,\lambda_2]}\,]&#10;    \ \ \mbox{ with }\ \ &#10;  |\lambda_1-\lambda_2|\leq J&#10;\end{eqnarray*}&#10;}&#10;&#10;&#10;\end{document}"/>
  <p:tag name="IGUANATEXSIZE" val="24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2534.683"/>
  <p:tag name="LATEXADDIN" val="\documentclass{article}&#10;\usepackage{amsmath}&#10;\usepackage{color}&#10;&#10;\pagestyle{empty}&#10;\begin{document}&#10;&#10;{\color{blue}&#10;\begin{eqnarray*}&#10;\mbox{\large Crossing}\ \ \Rightarrow\ \ &#10;[\,{\cal H}^{J,s_1,s_2}_{{\rm ffb} &#10;  [\lambda_1,\lambda_2]}\,]&#10;\ \ \mbox{and} \ \&#10;[\,{\cal H}^{J,s_1,s_2}_{{\rm fbf}&#10;  [\lambda_1,\lambda_2]}\,]&#10;\end{eqnarray*}&#10;}&#10;&#10;\end{document}"/>
  <p:tag name="IGUANATEXSIZE" val="15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4135.733"/>
  <p:tag name="LATEXADDIN" val="\documentclass{article}&#10;\usepackage{amsmath}&#10;\usepackage{color}&#10;&#10;\pagestyle{empty}&#10;\begin{document}&#10;&#10;{\color{red}&#10;\begin{align*}&#10;[\, &#10;{\cal H}^{J,s,s}_{A [\lambda_1,\lambda2]}\,]_{\scriptsize\mbox{IP}}&#10;\, =\,&#10;[\,{\cal H}^{J,s,s}_{A [\lambda_1,\lambda_2]}\,]&#10;+&#10;(-1)^{J-|\lambda_1-\lambda_2|}&#10;[\,{\cal H}^{J,s,s}_{A [\lambda_2,\lambda_1]}\,]&#10;\ \ \mbox{with}\ \&#10;|\lambda_1-\lambda_2|\leq J &#10;\end{align*}&#10;}&#10;&#10;\end{document}"/>
  <p:tag name="IGUANATEXSIZE" val="15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413.198"/>
  <p:tag name="LATEXADDIN" val="\documentclass{article}&#10;\usepackage{amsmath}&#10;\usepackage{color}&#10;&#10;\pagestyle{empty}&#10;\begin{document}&#10;&#10;{\color{red}&#10;\begin{align*}&#10;\begin{array}{ll}&#10;\mbox{Bose symmetry}\ \  &#10;      \Gamma_{\beta,\alpha;\mu}(p,-q)&#10;\,=\,&#10;      \Gamma_{\alpha,\beta;\mu}(p,q)&#10;\end{array}&#10;\end{align*}&#10;}&#10;&#10;\end{document}"/>
  <p:tag name="IGUANATEXSIZE" val="1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943.757"/>
  <p:tag name="LATEXADDIN" val="\documentclass{article}&#10;\usepackage{amsmath}&#10;\pagestyle{empty}&#10;\begin{document}&#10;&#10;\begin{align*}&#10;\Gamma_{\beta,\alpha;\mu}(p,-q)&#10;\;\;\rightarrow\;\;&#10;\left\{&#10;\begin{array}{l}&#10;U^{\pm}_{\alpha\beta} \;\;\rightarrow \;\;&#10;U^{\pm}_{\alpha\beta}&#10;\\[3pt]&#10;U^{\pm}_{\alpha\mu} \;\;\leftrightarrow \;\;&#10;U^{\mp}_{\beta\mu}&#10;\end{array}&#10;\right.&#10;\end{align*}&#10;&#10;&#10;\end{document}"/>
  <p:tag name="IGUANATEXSIZE" val="15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274.466"/>
  <p:tag name="LATEXADDIN" val="\documentclass{article}&#10;\usepackage{amsmath}&#10;\pagestyle{empty}&#10;\begin{document}&#10;&#10;&#10;\begin{align*}&#10;C\Gamma_{\beta,\alpha;\mu}(p,-q)C^{-1}&#10;\;\;\rightarrow\;\;&#10;\left\{&#10;\begin{array}{l}&#10;P^{\pm} \;\;\rightarrow \;\;&#10;P^{\pm}&#10;\\[3pt]&#10;W^{\pm}_{\mu} \;\;\rightarrow \;\;&#10;W^{\mp}_{\mu}&#10;\end{array}&#10;\right.&#10;\end{align*}&#10;&#10;\end{document}"/>
  <p:tag name="IGUANATEXSIZE" val="15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1.691"/>
  <p:tag name="ORIGINALWIDTH" val="3226.097"/>
  <p:tag name="LATEXADDIN" val="\documentclass{article}&#10;\usepackage{amsmath}&#10;\pagestyle{empty}&#10;\begin{document}&#10;&#10;&#10;&#10;\begin{align*}&#10;\begin{array}{c}&#10;[\,&#10;{\cal H}^{J,s,s}_{A [\lambda_1,\lambda_2]}\,]_{\scriptsize\mbox{IP}}&#10;\, =\,(-1)^{J-|\lambda_1-\lambda_2|}&#10;[\,&#10;{\cal H}^{J,s,s}_{A [\lambda_2,\lambda_1]}\,]_{\scriptsize\mbox{IP}}&#10;%&#10;\\[10pt]&#10;%&#10;[\,&#10;{\cal H}^{J,s,s}_{A [\lambda,\lambda]}\,]_{\scriptsize\mbox{IP}}&#10;\, =\,&#10;[\,{\cal H}^{J,s,s}_{A [\lambda,\lambda]}\,]&#10;+&#10;(-1)^{J}&#10;[\,{\cal H}^{J,s,s}_{A [\lambda,\lambda]}\,]\,&#10;:= \, 0 &#10;\quad \mbox{for odd }J&#10;\end{array}&#10;\end{align*}&#10;&#10;&#10;\end{document}"/>
  <p:tag name="IGUANATEXSIZE" val="15"/>
  <p:tag name="IGUANATEXCURSOR" val="4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2801.65"/>
  <p:tag name="LATEXADDIN" val="\documentclass{article}&#10;\usepackage{amsmath}&#10;\usepackage{color}&#10;&#10;\pagestyle{empty}&#10;\begin{document}&#10;&#10;{\color{red}&#10;\begin{align*}&#10;\begin{array}{ll}&#10; \mbox{Fermi symmetry}\ \ &#10;      C\Gamma_{\beta,\alpha;\mu}(p,-q)C^{-1}&#10;\, =\,&#10;      \Gamma_{\alpha,\beta;\mu}(p,q)&#10;\end{array}&#10;\end{align*}&#10;}&#10;&#10;\end{document}"/>
  <p:tag name="IGUANATEXSIZE" val="1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50.619"/>
  <p:tag name="LATEXADDIN" val="\documentclass{article}&#10;\usepackage{amsmath}&#10;\usepackage{color}&#10;&#10;\pagestyle{empty}&#10;\begin{document}&#10;&#10;{\color{blue}&#10;\begin{eqnarray*}&#10;\mbox{helicities:}\ \ &#10;\sigma,\, \lambda_1, \, \lambda_2 &#10;\end{eqnarray*}&#10;}&#10;&#10;&#10;&#10;\end{document}"/>
  <p:tag name="IGUANATEXSIZE" val="15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2209.974"/>
  <p:tag name="LATEXADDIN" val="\documentclass{article}&#10;\usepackage{amsmath}&#10;\pagestyle{empty}&#10;\begin{document}&#10;&#10;&#10;\begin{align*}&#10;[\,&#10;{\cal H}^{J,s,s}_{{\rm bbb}&#10;  [\pm s,\pm s]}\,]_{\scriptsize\mbox{IP}}&#10;\, =\,[\,\hat{k}\,]^{J}&#10;\big[1+(-1)^J\big][U^{\pm}]^s &#10;\end{align*}&#10;&#10;&#10;\end{document}"/>
  <p:tag name="IGUANATEXSIZE" val="15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315.335"/>
  <p:tag name="LATEXADDIN" val="\documentclass{article}&#10;\usepackage{amsmath}&#10;\usepackage{color}&#10;&#10;\pagestyle{empty}&#10;\begin{document}&#10;&#10;{\color{red}&#10;\begin{align*}&#10;m=0\ \ \Rightarrow \ \ \lambda_{1,2}=\pm s_{1,2} \ \ \rightarrow \ \&#10;[\,\hat{p}_1\,]^{s_1-|\lambda_1|}\,&#10;=\,[\,\hat{p}_2\,]^{s_2-|\lambda_2|}\,&#10;=1&#10;\end{align*}&#10;}&#10;&#10;\end{document}"/>
  <p:tag name="IGUANATEXSIZE" val="17"/>
  <p:tag name="IGUANATEXCURSOR" val="1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2665.917"/>
  <p:tag name="LATEXADDIN" val="\documentclass{article}&#10;\usepackage{amsmath}&#10;\pagestyle{empty}&#10;\begin{document}&#10;&#10;&#10;\begin{align*}&#10;[\,&#10;{\cal H}^{J,s,s}_{{\rm bff}&#10;   [\pm s,\pm s]}\,]_{\scriptsize\mbox{IP}}&#10;\, \,=\,[\,\hat{k}\,]^{J}&#10;\big[1+(-1)^J\big][P^{\pm}][U^{\pm}]^{s-1/2} &#10;\end{align*}&#10;&#10;&#10;&#10;\end{document}"/>
  <p:tag name="IGUANATEXSIZE" val="1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7.4428"/>
  <p:tag name="ORIGINALWIDTH" val="4169.479"/>
  <p:tag name="LATEXADDIN" val="\documentclass{article}&#10;\usepackage{amsmath}&#10;\usepackage{color}&#10;&#10;\pagestyle{empty}&#10;\begin{document}&#10;&#10;\begin{eqnarray*}&#10;[\,&#10;{\cal H}^{J,s,s}_{{\rm bbb}&#10;  [+s, -s]}\,]_{\scriptsize\mbox{IP}}&#10;&amp;=&amp; (-1)^{J-2s}\,&#10;[\,&#10;{\cal H}^{J,s,s}_{{\rm bbb}&#10;  [-s,+s]}\,]_{\scriptsize\mbox{IP}} \\ &#10;&amp;=&amp; [\,\hat{k}\,]^{J-2s}&#10;\Big([U_1^{+}U_2^{-}]^s +(-1)^{J-2s}&#10;[U_1^{-} U_2^{+}]^s\Big) &#10;\quad \mbox{\color{red} with} \ \&#10;{\color{red}  J\geq 2s}&#10;\end{eqnarray*}&#10;&#10;&#10;\end{document}"/>
  <p:tag name="IGUANATEXSIZE" val="15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7.4428"/>
  <p:tag name="ORIGINALWIDTH" val="5176.603"/>
  <p:tag name="LATEXADDIN" val="\documentclass{article}&#10;\usepackage{amsmath}&#10;\usepackage{color}&#10;&#10;\pagestyle{empty}&#10;\begin{document}&#10;&#10;&#10;\begin{eqnarray*}&#10;[\,&#10;{\cal H}^{J,s,s}_{{\rm bff}&#10;  [+ s, -s]}\,]_{\scriptsize\mbox{IP}}&#10;&amp;\, =&amp; (-)^{J-2s}\,&#10;  [\, {\cal H}^{J,s,s}_{{\rm bff}&#10;  [-s,+s]}\,]_{\scriptsize\mbox{IP}} \\&#10;&amp;\, =&amp; [\,\hat{k}\,]^{J-2s}&#10;\Big([W^{+}][U_1^{+} U_2^{-}]^{s-1/2} +(-1)^{J-2s}&#10;     [W^{-}][U_1^{-} U_2^{+}]^{s-1/2}\Big)&#10;\quad \mbox{\color{red} with} \ \ &#10;           {\color{red} J\geq 2s}&#10;\end{eqnarray*}&#10;&#10;&#10;\end{document}"/>
  <p:tag name="IGUANATEXSIZE" val="15"/>
  <p:tag name="IGUANATEXCURSOR" val="4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34.571"/>
  <p:tag name="LATEXADDIN" val="\documentclass{article}&#10;\usepackage{amsmath}&#10;\usepackage{color}&#10;&#10;\pagestyle{empty}&#10;\begin{document}&#10;&#10;{\color{blue}&#10;\begin{eqnarray*}&#10;\#\,=\, 2/0 \ \ \mbox{for even/odd}\ \ J &#10;\end{eqnarray*}&#10;}&#10;&#10;&#10;\end{document}"/>
  <p:tag name="IGUANATEXSIZE" val="1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56.9554"/>
  <p:tag name="LATEXADDIN" val="\documentclass{article}&#10;\usepackage{amsmath}&#10;\usepackage{color}&#10;&#10;\pagestyle{empty}&#10;\begin{document}&#10;&#10;{\color{blue}&#10;\begin{eqnarray*}&#10;\#\,=\, 1 &#10;\end{eqnarray*}&#10;}&#10;&#10;&#10;\end{document}"/>
  <p:tag name="IGUANATEXSIZE" val="15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826.022"/>
  <p:tag name="LATEXADDIN" val="\documentclass{article}&#10;\usepackage{amsmath}&#10;\pagestyle{empty}&#10;\begin{document}&#10;&#10;\begin{eqnarray*}&#10;  n^{\, J,s,s}_{\, m,m; {\rm IP}}&#10;\, =\,&#10;  \left\{\begin{array}{ll}&#10;           \frac{1}{2}(2s+1)[1+(-1)^J]+s (2s+1)&#10;         &amp; \ \ \mbox{for}\ \ J\geq 2s \\[2mm]&#10;           \frac{1}{2}(2s+1)[1+(-1)^J]&#10;          +\frac{1}{2}[(4s+1)J-J^2]&#10;         &amp;  \ \ \mbox{for}\ \  J &lt; 2s&#10;         \end{array}&#10;  \right.&#10;\end{eqnarray*}&#10;%&#10;&#10;&#10;\end{document}"/>
  <p:tag name="IGUANATEXSIZE" val="15"/>
  <p:tag name="IGUANATEXCURSOR" val="3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6350.206"/>
  <p:tag name="LATEXADDIN" val="\documentclass{article}&#10;\usepackage{amsmath}&#10;\usepackage{color}&#10;&#10;\pagestyle{empty}&#10;\begin{document}&#10;&#10;{\color{blue}&#10;\begin{eqnarray*}&#10;n^{J, 0,0 }_{m, m; {\rm IP}} &#10;    = n^{J, 0,0}_{0,0; {\rm IP}} &#10;    = \frac{1}{2}[1+(-1)^J],\quad&#10;n^{0,s,s}_{m,m; {\rm IP}} = 2s+1,\quad&#10;n^{1, s, s}_{m, m; {\rm IP}} = 2s,\quad&#10;n^{1, 1, 1}_{0, 0; {\rm IP}} = 0 &#10;  \ \ \mbox{\rm (LY)},\quad&#10;n^{2, 1,1}_{0, 0; {\rm IP}} = 3,\quad&#10;n^{3, 1,1}_{0, 0; {\rm IP}} = 1&#10;\end{eqnarray*}&#10;}&#10;&#10;\end{document}"/>
  <p:tag name="IGUANATEXSIZE" val="15"/>
  <p:tag name="IGUANATEXCURSOR" val="4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283"/>
  <p:tag name="ORIGINALWIDTH" val="2481.44"/>
  <p:tag name="LATEXADDIN" val="\documentclass{article}&#10;\usepackage{amsmath}&#10;\pagestyle{empty}&#10;\begin{document}&#10;&#10;\begin{eqnarray*}&#10;  n^{\, J,s,s}_{\, 0,0; {\rm IP}}&#10;\, =\, 1 + (-1)^J + \Theta(J-2s)&#10;     \quad \mbox{for} \quad s &gt; 0&#10;\end{eqnarray*}&#10;%&#10;&#10;&#10;\end{document}"/>
  <p:tag name="IGUANATEXSIZE" val="1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7.634"/>
  <p:tag name="ORIGINALWIDTH" val="4287.964"/>
  <p:tag name="LATEXADDIN" val="\documentclass{article}&#10;\usepackage{amsmath}&#10;\usepackage{color}&#10;\pagestyle{empty}&#10;\begin{document}&#10;&#10;\begin{eqnarray*}&#10;  n^{\, J,s_1,s_2}_{\, m_1,m_2}&#10;\, =\,&#10;  \left\{\begin{array}{ll}&#10;           (2s_1+1)(2s_2+1)&#10;         &amp; \, \mbox{for}\ \ J\geq s_1+s_2 \\[4mm]&#10;           (2s_1+1)(2s_2+1)&#10;         &amp; {\color{blue} \, \mbox{for}\ \ &#10;            |s_1-s_2| \leq J &lt; s_1+s_2 } \\[2mm]&#10;            -(s_1+s_2-J)(s_1+s_2-J+1)&#10;         &amp; \\[4mm]&#10;           (s_1+s_2-|s_1-s_2|+1)\times(2J+1)&#10;         &amp; {\color{red} \, \mbox{for} \ \  &#10;            J &lt; |s_1-s_2|}&#10;         \end{array}&#10;  \right.&#10;\label{eq:number_of_general_independent_terms}&#10;\end{eqnarray*}&#10;%&#10;&#10;&#10;\end{document}"/>
  <p:tag name="IGUANATEXSIZE" val="15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249.344"/>
  <p:tag name="LATEXADDIN" val="\documentclass{article}&#10;\usepackage{amsmath}&#10;\pagestyle{empty}&#10;\begin{document}&#10;&#10;\begin{eqnarray*}&#10;  n^{\, J,0,0}_{\, 0,0; {\rm IP}}&#10;\, =\, \frac{1}{2}[1 + (-1)^J]&#10;\end{eqnarray*}&#10;%&#10;&#10;&#10;\end{document}"/>
  <p:tag name="IGUANATEXSIZE" val="1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2463.442"/>
  <p:tag name="LATEXADDIN" val="\documentclass{article}&#10;\usepackage{amsmath}&#10;\pagestyle{empty}&#10;\begin{document}&#10;&#10;\begin{eqnarray*}&#10;\mbox{\bf Application 1:}\ \  &#10; H_J\,\to\, Z Z^*\,(\to\, &#10;   \ell^-_1\ell^+_1\, \ell^-_2\ell^+_2 ) &#10;\end{eqnarray*}&#10;&#10;&#10;\end{document}"/>
  <p:tag name="IGUANATEXSIZE" val="24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9.1976"/>
  <p:tag name="ORIGINALWIDTH" val="2138.733"/>
  <p:tag name="LATEXADDIN" val="\documentclass{article}&#10;\usepackage{amsmath}&#10;\pagestyle{empty}&#10;\begin{document}&#10;&#10;\begin{align*}&#10;\Gamma^{[0,1,1]}_{\alpha,\beta}&#10;&amp;=a_1 g_{\alpha\beta}+a_2 p_{\alpha}p_{\beta}&#10;+a_3\langle \alpha\beta p q \rangle&#10;\\&#10;%&#10;%&#10;\Gamma^{[0,1,1]}_{\alpha,\beta}&#10;&amp;= &#10;a_{00}\,&#10;U^0_{\alpha\beta}&#10;+&#10;a_{++}\,&#10;U^+_{\alpha\beta}&#10;+&#10;a_{--}\,&#10;U^-_{\alpha\beta}&#10;\end{align*}&#10;&#10;&#10;\end{document}"/>
  <p:tag name="IGUANATEXSIZE" val="15"/>
  <p:tag name="IGUANATEXCURSOR" val="3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3847.019"/>
  <p:tag name="LATEXADDIN" val="\documentclass{article}&#10;\usepackage{amsmath}&#10;\pagestyle{empty}&#10;\begin{document}&#10;&#10;\begin{eqnarray*}&#10;\Gamma^{[3,1,1]}_{\alpha,\beta;\mu_1,\mu_2,\mu_3}&#10;\,=\, \hat{k}_{\mu_3}&#10;\Gamma^{[2,1,1]}_{\alpha,\beta;\mu_1,\mu_2}\,,\ \&#10;\Gamma^{[4,1,1]}_{\alpha,\beta;&#10;                   \mu_1,\mu_2,\mu_3,\mu_4}&#10;\,=\, \hat{k}_{\mu_3}\hat{k}_{\mu_4}&#10;\Gamma^{[2,1,1]}_{\alpha,\beta;\mu_1,\mu_2}\,\ \&#10;\cdots&#10;\end{eqnarray*}&#10;&#10;&#10;&#10;\end{document}"/>
  <p:tag name="IGUANATEXSIZE" val="15"/>
  <p:tag name="IGUANATEXCURSOR" val="3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394.4507"/>
  <p:tag name="LATEXADDIN" val="\documentclass{article}&#10;\usepackage{amsmath}&#10;\usepackage{color}&#10;&#10;\pagestyle{empty}&#10;\begin{document}&#10;&#10;{\color{blue}&#10;\begin{eqnarray*}&#10;\fbox{$J=0$}&#10;\end{eqnarray*}&#10;}&#10;&#10;\end{document}"/>
  <p:tag name="IGUANATEXSIZE" val="1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394.4507"/>
  <p:tag name="LATEXADDIN" val="\documentclass{article}&#10;\usepackage{amsmath}&#10;\usepackage{color}&#10;&#10;\pagestyle{empty}&#10;\begin{document}&#10;&#10;{\color{blue}&#10;\begin{eqnarray*}&#10;\fbox{$J=1$}&#10;\end{eqnarray*}&#10;}&#10;&#10;\end{document}"/>
  <p:tag name="IGUANATEXSIZE" val="1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394.4507"/>
  <p:tag name="LATEXADDIN" val="\documentclass{article}&#10;\usepackage{amsmath}&#10;\usepackage{color}&#10;&#10;\pagestyle{empty}&#10;\begin{document}&#10;&#10;{\color{blue}&#10;\begin{eqnarray*}&#10;\fbox{$J\geq 2$}&#10;\end{eqnarray*}&#10;}&#10;&#10;\end{document}"/>
  <p:tag name="IGUANATEXSIZE" val="1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2.3959"/>
  <p:tag name="ORIGINALWIDTH" val="3355.831"/>
  <p:tag name="LATEXADDIN" val="\documentclass{article}&#10;\usepackage{amsmath}&#10;\pagestyle{empty}&#10;\begin{document}&#10;&#10;\begin{align*}&#10;%&#10;\Gamma^{[1,1,1]}_{\alpha,\beta;\mu}&#10;&amp;=b_1 q_{\mu}g_{\alpha\beta}&#10;+b_2 p_{\beta}g_{\alpha \mu}&#10;+b_3 p_{\alpha}g_{\beta \mu}&#10;+b_4 q_{\mu} p_{\alpha}p_{\beta}&#10;\\&#10;&amp; +b_5 \langle \mu\alpha\beta p \rangle&#10;+b_6 \langle \mu\alpha\beta q \rangle&#10;+b_7 \big(p_{\beta}\langle \alpha\mu p q\rangle&#10;+p_{\alpha}\langle \beta\mu p q\rangle\big)&#10;\\&#10;%&#10;%&#10;\Gamma^{[1,1,1]}_{\alpha,\beta;\mu}&#10;&amp;=\hat{k}_{\mu}&#10;\big( &#10;b_{00}\,&#10;U^0_{\alpha\beta}&#10;+&#10;b_{++}\,&#10;U^+_{\alpha\beta}&#10;+&#10;b_{--}\,&#10;U^-_{\alpha\beta}&#10;\big) \\ &#10;&amp; + b_{+0}\,&#10;\hat{p}_{2\beta}U^+_{\alpha\mu}&#10;+&#10;b_{-0}\,&#10;\hat{p}_{2\beta}U^-_{\alpha\mu}&#10;+&#10;b_{0+}\,&#10;\hat{p}_{1\alpha}U^-_{\beta\mu}&#10;+&#10;b_{0-}\,&#10;\hat{p}_{1\alpha}U^+_{\beta\mu}&#10;\end{align*}&#10;&#10;&#10;\end{document}"/>
  <p:tag name="IGUANATEXSIZE" val="15"/>
  <p:tag name="IGUANATEXCURSOR" val="7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5.868"/>
  <p:tag name="ORIGINALWIDTH" val="5056.618"/>
  <p:tag name="LATEXADDIN" val="\documentclass{article}&#10;\usepackage{amsmath}&#10;\pagestyle{empty}&#10;\begin{document}&#10;&#10;\begin{align*}&#10;%&#10;%&#10;\Gamma^{[2,1,1]}_{\alpha,\beta;\mu_1,\mu_2}&#10;&amp;=c_1 g_{\alpha\mu_1}g_{\beta\mu_2}&#10;+c_2 q_{\mu_1}q_{\mu_2}g_{\alpha\beta}&#10;+c_3 q_{\mu_1} p_{\beta}g_{\alpha \mu_2}&#10;+b_4 q_{\mu_1} p_{\alpha}g_{\beta \mu_2}&#10;+b_5 q_{\mu_1}q_{\mu_2} p_{\alpha}p_{\beta}&#10;\\&#10;&amp; +c_6 q_{\mu_1}\langle \mu_2\alpha\beta p \rangle&#10;+c_7 q_{\mu_1}\langle \mu_2\alpha\beta q \rangle&#10;+c_8 q_{\mu_1}&#10;\big(p_{\beta}\langle \alpha\mu_2 p q\rangle&#10;+&#10;p_{\alpha}\langle \beta\mu_2 p q\rangle\big)&#10;+c_9 q_{\mu_1}q_{\mu_2}&#10;\langle \alpha\beta pq\rangle\\&#10;%&#10;%&#10;\Gamma^{[2,1,1]}_{\alpha,\beta;\mu_1,\mu_2}&#10;&amp;= \hat{k}_{\mu_1}\hat{k}_{\mu_2}&#10;\big(&#10;c_{00}\,&#10;U^0_{\alpha\beta}&#10;+&#10;c_{++}\,&#10;U^+_{\alpha\beta}&#10;+&#10;c_{--}\,&#10;U^-_{\alpha\beta}&#10;\big)&#10;\\&#10;&amp;+\hat{k}_{\mu_1}&#10;\big(&#10;c_{+0}\,&#10;\hat{p}_{2\beta}U^+_{\alpha\mu_2}&#10;+&#10;c_{-0}\,&#10;\hat{p}_{2\beta}U^-_{\alpha\mu_2}&#10;+&#10;c_{0+}\,&#10;\hat{p}_{1\alpha}U^-_{\beta\mu_2}&#10;+&#10;c_{0-}\,&#10;\hat{p}_{1\alpha}U^+_{\beta\mu_2}&#10;\big)&#10;\\&#10;&amp;&#10;+c_{+-} &#10;U^+_{\alpha\mu_1}U^+_{\beta\mu_2}&#10;+c_{-+}&#10;U^-_{\alpha\mu_1}U^-_{\beta\mu_2}&#10;\end{align*}&#10;&#10;&#10;\end{document}"/>
  <p:tag name="IGUANATEXSIZE" val="15"/>
  <p:tag name="IGUANATEXCURSOR" val="9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419.1976"/>
  <p:tag name="LATEXADDIN" val="\documentclass{article}&#10;\usepackage{amsmath}&#10;\usepackage{color}&#10;&#10;\pagestyle{empty}&#10;\begin{document}&#10;&#10;{\color{red}&#10;\begin{eqnarray*}&#10;m_\ell\,\approx\, 0&#10;\end{eqnarray*}&#10;}&#10;&#10;&#10;&#10;\end{document}"/>
  <p:tag name="IGUANATEXSIZE" val="17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858.643"/>
  <p:tag name="LATEXADDIN" val="\documentclass{article}&#10;\usepackage{amsmath}&#10;\usepackage{color}&#10;&#10;\pagestyle{empty}&#10;\begin{document}&#10;&#10;\begin{eqnarray*}&#10;  n^{\, J,s,s}_{\, m_1,m_2}&#10;\, =\,&#10;  \left\{\begin{array}{ll}&#10;           (2s+1)^2&#10;         &amp; \ \ \mbox{for}\ \ J\geq 2s \\[2mm]&#10;           2s+1+(4s+1)J -J^2&#10;         &amp;  {\color{blue} \ \ \mbox{for}\ \  &#10;             J &lt; 2s}&#10;         \end{array}&#10;  \right.&#10;\end{eqnarray*}&#10;%&#10;&#10;&#10;\end{document}"/>
  <p:tag name="IGUANATEXSIZE" val="15"/>
  <p:tag name="IGUANATEXCURSOR" val="3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66.4042"/>
  <p:tag name="LATEXADDIN" val="\documentclass{article}&#10;\usepackage{amsmath}&#10;\usepackage{color}&#10;\pagestyle{empty}&#10;\begin{document}&#10;&#10;{\color{blue}&#10;\begin{eqnarray*}&#10;\hat{p}_{1,2}\,=\, 2 \omega_{1,2} \,\hat{p}&#10;\end{eqnarray*}&#10;}&#10;&#10;\end{document}"/>
  <p:tag name="IGUANATEXSIZE" val="1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1147.357"/>
  <p:tag name="LATEXADDIN" val="\documentclass{article}&#10;\usepackage{amsmath}&#10;\usepackage{color}&#10;\pagestyle{empty}&#10;\begin{document}&#10;&#10;{\color{blue}&#10;\begin{eqnarray*}&#10;\omega_{1} = \frac{m_Z}{m_H},\,\,&#10;\omega_{2} = \frac{m_*}{m_H}&#10;\end{eqnarray*}&#10;}&#10;&#10;\end{document}"/>
  <p:tag name="IGUANATEXSIZE" val="13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599.92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2\beta}U^-_{\alpha\mu_2}&#10;\end{align*}&#10;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557.930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k}_{\mu_2}U^+_{\alpha\beta}&#10;\end{align*}&#10;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9.92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1\alpha}U^+_{\beta\mu_2}&#10;\end{align*}&#10;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4430.446"/>
  <p:tag name="LATEXADDIN" val="\documentclass{article}&#10;\usepackage{amsmath}&#10;\usepackage{color}&#10;&#10;\pagestyle{empty}&#10;\begin{document}&#10;&#10;{\color{blue}&#10;\begin{eqnarray*}&#10;n^{J, 0,0 }_{m_1, m_2} =1,\quad&#10;n^{0, 1, 1}_{m_1, m_2} = 3,\quad&#10;n^{1, 1/2, 1/2}_{m_1, m_2} =4,\quad&#10;n^{1, 1,1}_{m_1, m_2} = 7,\quad&#10;n^{2, 1, 1}_{m_1, m_2} = n^{3, 1, 1}_{m_1, m_2}=9&#10;\end{eqnarray*}&#10;}&#10;&#10;\end{document}"/>
  <p:tag name="IGUANATEXSIZE" val="15"/>
  <p:tag name="IGUANATEXCURSOR" val="3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0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557.930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k}_{\mu_2}U^0_{\alpha\beta}&#10;\end{align*}&#10;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1.721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0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9.92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1\alpha}U^-_{\beta\mu_2}&#10;\end{align*}&#10;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557.9302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k}_{\mu_2}U^-_{\alpha\beta}&#10;\end{align*}&#10;&#10;\end{document}"/>
  <p:tag name="IGUANATEXSIZE" val="20"/>
  <p:tag name="IGUANATEXCURSOR" val="4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599.92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\hat{k}_{\mu_1}\hat{p}_{2\beta}U^+_{\alpha\mu_2}&#10;\end{align*}&#10;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500.187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+_{\alpha\mu_1}U^+_{\beta\mu_2}&#10;\end{align*}&#10;&#10;\end{document}"/>
  <p:tag name="IGUANATEXSIZE" val="20"/>
  <p:tag name="IGUANATEXCURSOR" val="4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+-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(-+)&#10;\end{align*}&#10;&#10;\end{document}"/>
  <p:tag name="IGUANATEXSIZE" val="20"/>
  <p:tag name="IGUANATEXCURSOR" val="4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500.1875"/>
  <p:tag name="LATEXADDIN" val="\documentclass{article}&#10;\usepackage{amsmath}&#10;\usepackage{amssymb}&#10;\usepackage[dvipsnames]{xcolor}&#10;\definecolor{darkblue}{RGB}{0,79, 139}&#10;\usepackage{enumitem}&#10;\usepackage{amsfonts}&#10;\setlist[itemize,1]{label=$\times$}&#10;\setlist[itemize,2]{label=$\checkmark$}&#10;\setlist[itemize,3]{label=$\diamond$}&#10;\setlist[itemize,4]{label=$\bullet$}&#10;\textwidth=15.5cm&#10;\pagestyle{empty}&#10;\usepackage{setspace}&#10;\setstretch{1}&#10;\begin{document}&#10;&#10;&#10;\begin{align*}&#10;U^-_{\alpha\mu_1}U^-_{\beta\mu_2}&#10;\end{align*}&#10;&#10;\end{document}"/>
  <p:tag name="IGUANATEXSIZE" val="20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13980</TotalTime>
  <Words>797</Words>
  <Application>Microsoft Office PowerPoint</Application>
  <PresentationFormat>와이드스크린</PresentationFormat>
  <Paragraphs>181</Paragraphs>
  <Slides>25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default</dc:creator>
  <cp:lastModifiedBy>default</cp:lastModifiedBy>
  <cp:revision>224</cp:revision>
  <cp:lastPrinted>2023-07-31T04:48:51Z</cp:lastPrinted>
  <dcterms:created xsi:type="dcterms:W3CDTF">2023-02-11T03:53:17Z</dcterms:created>
  <dcterms:modified xsi:type="dcterms:W3CDTF">2023-08-02T22:41:36Z</dcterms:modified>
</cp:coreProperties>
</file>