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82" r:id="rId11"/>
    <p:sldId id="283" r:id="rId12"/>
    <p:sldId id="284" r:id="rId13"/>
    <p:sldId id="264" r:id="rId14"/>
    <p:sldId id="265" r:id="rId15"/>
    <p:sldId id="266" r:id="rId16"/>
    <p:sldId id="268" r:id="rId17"/>
    <p:sldId id="26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5" r:id="rId37"/>
    <p:sldId id="294" r:id="rId38"/>
    <p:sldId id="296" r:id="rId39"/>
    <p:sldId id="297" r:id="rId40"/>
    <p:sldId id="298" r:id="rId41"/>
    <p:sldId id="299" r:id="rId42"/>
    <p:sldId id="300" r:id="rId43"/>
    <p:sldId id="301" r:id="rId44"/>
    <p:sldId id="278" r:id="rId4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>
        <p:scale>
          <a:sx n="81" d="100"/>
          <a:sy n="81" d="100"/>
        </p:scale>
        <p:origin x="48" y="2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85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46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49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450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49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0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62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12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36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48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799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1F4F-D93D-4FF0-AF65-A475228FAC2E}" type="datetimeFigureOut">
              <a:rPr lang="ko-KR" altLang="en-US" smtClean="0"/>
              <a:t>2023-07-31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60F4-C95E-4C31-AE48-BA3BE721D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909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307.1053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2307.10532" TargetMode="External"/><Relationship Id="rId2" Type="http://schemas.openxmlformats.org/officeDocument/2006/relationships/hyperlink" Target="https://inspirehep.net/authors/1074615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cs.aps.org/assets/f2ba470a-f818-44d6-825f-72174f593ae0/e17_2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hyperlink" Target="https://arxiv.org/abs/2307.1053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.emf"/><Relationship Id="rId4" Type="http://schemas.openxmlformats.org/officeDocument/2006/relationships/image" Target="../media/image57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image" Target="../media/image6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emf"/><Relationship Id="rId4" Type="http://schemas.openxmlformats.org/officeDocument/2006/relationships/image" Target="../media/image70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emf"/><Relationship Id="rId5" Type="http://schemas.openxmlformats.org/officeDocument/2006/relationships/image" Target="../media/image78.emf"/><Relationship Id="rId4" Type="http://schemas.openxmlformats.org/officeDocument/2006/relationships/image" Target="../media/image77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867" y="123887"/>
            <a:ext cx="11391654" cy="1173971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</a:rPr>
              <a:t>Memories of Prof. </a:t>
            </a:r>
            <a:r>
              <a:rPr lang="en-US" altLang="ko-KR" b="1" dirty="0" err="1" smtClean="0">
                <a:solidFill>
                  <a:schemeClr val="accent6">
                    <a:lumMod val="75000"/>
                  </a:schemeClr>
                </a:solidFill>
              </a:rPr>
              <a:t>Chaiho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</a:rPr>
              <a:t> Rim at CBNU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0867" y="1203468"/>
            <a:ext cx="11391654" cy="5539495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4000" b="1" dirty="0" smtClean="0"/>
              <a:t>One of the happiest time in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concentrating on physics</a:t>
            </a:r>
            <a:r>
              <a:rPr lang="en-US" altLang="ko-KR" sz="4000" b="1" dirty="0" smtClean="0"/>
              <a:t> and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starting </a:t>
            </a:r>
            <a:r>
              <a:rPr lang="en-US" altLang="ko-KR" sz="4000" b="1" dirty="0" err="1" smtClean="0">
                <a:solidFill>
                  <a:srgbClr val="0070C0"/>
                </a:solidFill>
              </a:rPr>
              <a:t>Horava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 gravity</a:t>
            </a:r>
            <a:r>
              <a:rPr lang="en-US" altLang="ko-KR" sz="4000" b="1" dirty="0" smtClean="0"/>
              <a:t>.</a:t>
            </a:r>
          </a:p>
          <a:p>
            <a:r>
              <a:rPr lang="en-US" altLang="ko-KR" sz="4000" b="1" dirty="0" smtClean="0"/>
              <a:t>Sorry that we had no chance to study </a:t>
            </a:r>
            <a:r>
              <a:rPr lang="en-US" altLang="ko-KR" sz="4000" b="1" dirty="0" err="1" smtClean="0"/>
              <a:t>Horava</a:t>
            </a:r>
            <a:r>
              <a:rPr lang="en-US" altLang="ko-KR" sz="4000" b="1" dirty="0" smtClean="0"/>
              <a:t> gravity together though we might have it.</a:t>
            </a:r>
          </a:p>
          <a:p>
            <a:r>
              <a:rPr lang="en-US" altLang="ko-KR" sz="4000" b="1" dirty="0" smtClean="0"/>
              <a:t> Thanks to Prof. Rim for a </a:t>
            </a:r>
            <a:r>
              <a:rPr lang="en-US" altLang="ko-KR" sz="4000" b="1" dirty="0" err="1" smtClean="0">
                <a:solidFill>
                  <a:srgbClr val="0070C0"/>
                </a:solidFill>
              </a:rPr>
              <a:t>geneorus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 support and encouragement at CBNU.</a:t>
            </a:r>
          </a:p>
          <a:p>
            <a:r>
              <a:rPr lang="en-US" altLang="ko-KR" sz="4000" b="1" dirty="0" smtClean="0"/>
              <a:t>Last scientific encouragement at </a:t>
            </a:r>
            <a:r>
              <a:rPr lang="ko-KR" altLang="en-US" sz="4000" b="1" dirty="0" err="1" smtClean="0"/>
              <a:t>거구장</a:t>
            </a:r>
            <a:r>
              <a:rPr lang="en-US" altLang="ko-KR" sz="4000" b="1" dirty="0" smtClean="0"/>
              <a:t>(k-turtle) after retirement celebration party: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“ Push more on De Sitter and Expect important contributions,…”  </a:t>
            </a:r>
            <a:endParaRPr lang="en-US" altLang="ko-KR" sz="4000" b="1" dirty="0"/>
          </a:p>
        </p:txBody>
      </p:sp>
    </p:spTree>
    <p:extLst>
      <p:ext uri="{BB962C8B-B14F-4D97-AF65-F5344CB8AC3E}">
        <p14:creationId xmlns:p14="http://schemas.microsoft.com/office/powerpoint/2010/main" val="94634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I was surprised at 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557430"/>
            <a:ext cx="12192000" cy="5055747"/>
          </a:xfrm>
        </p:spPr>
        <p:txBody>
          <a:bodyPr>
            <a:normAutofit/>
          </a:bodyPr>
          <a:lstStyle/>
          <a:p>
            <a:r>
              <a:rPr lang="en-US" altLang="ko-KR" sz="4400" b="1" dirty="0" smtClean="0"/>
              <a:t>1.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Simplicity</a:t>
            </a:r>
            <a:r>
              <a:rPr lang="en-US" altLang="ko-KR" sz="4400" b="1" dirty="0" smtClean="0"/>
              <a:t> of the proof.</a:t>
            </a:r>
          </a:p>
          <a:p>
            <a:endParaRPr lang="en-US" altLang="ko-KR" sz="4400" b="1" dirty="0" smtClean="0"/>
          </a:p>
          <a:p>
            <a:r>
              <a:rPr lang="en-US" altLang="ko-KR" sz="4400" b="1" dirty="0" smtClean="0"/>
              <a:t>2. Quite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generic</a:t>
            </a:r>
            <a:r>
              <a:rPr lang="en-US" altLang="ko-KR" sz="4400" b="1" dirty="0" smtClean="0"/>
              <a:t> results: No </a:t>
            </a:r>
            <a:r>
              <a:rPr lang="en-US" altLang="ko-KR" sz="4400" b="1" dirty="0" smtClean="0"/>
              <a:t>dependence </a:t>
            </a:r>
            <a:r>
              <a:rPr lang="en-US" altLang="ko-KR" sz="4400" b="1" dirty="0" smtClean="0"/>
              <a:t>on the scalar </a:t>
            </a:r>
            <a:r>
              <a:rPr lang="en-US" altLang="ko-KR" sz="4400" b="1" dirty="0" smtClean="0"/>
              <a:t>potential       Quite </a:t>
            </a:r>
            <a:r>
              <a:rPr lang="en-US" altLang="ko-KR" sz="4400" b="1" dirty="0" smtClean="0"/>
              <a:t>Far-reaching applicability !! </a:t>
            </a:r>
          </a:p>
          <a:p>
            <a:endParaRPr lang="en-US" altLang="ko-KR" sz="4400" b="1" dirty="0" smtClean="0"/>
          </a:p>
          <a:p>
            <a:pPr marL="0" indent="0">
              <a:buNone/>
            </a:pPr>
            <a:r>
              <a:rPr lang="en-US" altLang="ko-KR" sz="4400" b="1" dirty="0" smtClean="0"/>
              <a:t>  (cf. Usual no hair proof)  </a:t>
            </a:r>
            <a:endParaRPr lang="ko-KR" altLang="en-US" sz="4400" b="1" dirty="0"/>
          </a:p>
        </p:txBody>
      </p:sp>
      <p:sp>
        <p:nvSpPr>
          <p:cNvPr id="4" name="오른쪽 화살표 3"/>
          <p:cNvSpPr/>
          <p:nvPr/>
        </p:nvSpPr>
        <p:spPr>
          <a:xfrm>
            <a:off x="5707626" y="37170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5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00290"/>
            <a:ext cx="10515600" cy="1221165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/>
              <a:t>So,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I wanted to </a:t>
            </a:r>
            <a:r>
              <a:rPr lang="en-US" altLang="ko-KR" b="1" dirty="0" smtClean="0">
                <a:solidFill>
                  <a:srgbClr val="0070C0"/>
                </a:solidFill>
              </a:rPr>
              <a:t>“classify all possible </a:t>
            </a:r>
            <a:r>
              <a:rPr lang="en-US" altLang="ko-KR" b="1" dirty="0" smtClean="0">
                <a:solidFill>
                  <a:srgbClr val="0070C0"/>
                </a:solidFill>
              </a:rPr>
              <a:t>extensions”</a:t>
            </a:r>
            <a:r>
              <a:rPr lang="en-US" altLang="ko-KR" b="1" dirty="0" smtClean="0"/>
              <a:t> </a:t>
            </a:r>
            <a:r>
              <a:rPr lang="en-US" altLang="ko-KR" b="1" dirty="0" smtClean="0"/>
              <a:t>of the theorem. 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874" y="1598725"/>
            <a:ext cx="11722017" cy="5247477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4400" b="1" dirty="0" smtClean="0"/>
              <a:t>Originally, I thought that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Higher-Curvature</a:t>
            </a:r>
            <a:r>
              <a:rPr lang="en-US" altLang="ko-KR" sz="4400" b="1" dirty="0" smtClean="0"/>
              <a:t> </a:t>
            </a:r>
            <a:r>
              <a:rPr lang="en-US" altLang="ko-KR" sz="4400" b="1" dirty="0" smtClean="0"/>
              <a:t>gravities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“should” </a:t>
            </a:r>
            <a:r>
              <a:rPr lang="en-US" altLang="ko-KR" sz="4400" b="1" dirty="0" smtClean="0"/>
              <a:t>respect </a:t>
            </a:r>
            <a:r>
              <a:rPr lang="en-US" altLang="ko-KR" sz="4400" b="1" dirty="0" smtClean="0"/>
              <a:t>the theorem </a:t>
            </a:r>
            <a:r>
              <a:rPr lang="en-US" altLang="ko-KR" sz="4400" b="1" dirty="0" smtClean="0">
                <a:solidFill>
                  <a:schemeClr val="accent6">
                    <a:lumMod val="75000"/>
                  </a:schemeClr>
                </a:solidFill>
              </a:rPr>
              <a:t>in some ways</a:t>
            </a:r>
            <a:r>
              <a:rPr lang="en-US" altLang="ko-KR" sz="4400" b="1" dirty="0" smtClean="0"/>
              <a:t>. For example, “L=R+R^2+…” can be considered as L’=</a:t>
            </a:r>
            <a:r>
              <a:rPr lang="en-US" altLang="ko-KR" sz="4400" b="1" dirty="0" err="1" smtClean="0"/>
              <a:t>R+</a:t>
            </a:r>
            <a:r>
              <a:rPr lang="en-US" altLang="ko-KR" sz="4400" b="1" dirty="0" err="1" smtClean="0">
                <a:solidFill>
                  <a:srgbClr val="7030A0"/>
                </a:solidFill>
              </a:rPr>
              <a:t>scalar</a:t>
            </a:r>
            <a:r>
              <a:rPr lang="en-US" altLang="ko-KR" sz="4400" b="1" dirty="0" smtClean="0"/>
              <a:t>+…”</a:t>
            </a:r>
          </a:p>
          <a:p>
            <a:endParaRPr lang="en-US" altLang="ko-KR" sz="4400" b="1" dirty="0" smtClean="0"/>
          </a:p>
          <a:p>
            <a:r>
              <a:rPr lang="en-US" altLang="ko-KR" sz="4400" b="1" dirty="0" smtClean="0"/>
              <a:t>Motivated by this, we considered a </a:t>
            </a:r>
            <a:r>
              <a:rPr lang="en-US" altLang="ko-KR" sz="4400" b="1" dirty="0" err="1" smtClean="0">
                <a:solidFill>
                  <a:srgbClr val="0070C0"/>
                </a:solidFill>
              </a:rPr>
              <a:t>Horndeski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 gravity </a:t>
            </a:r>
            <a:r>
              <a:rPr lang="en-US" altLang="ko-KR" sz="4400" b="1" dirty="0" smtClean="0"/>
              <a:t>with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Einstein</a:t>
            </a:r>
            <a:r>
              <a:rPr lang="en-US" altLang="ko-KR" sz="4400" b="1" dirty="0" smtClean="0"/>
              <a:t> coupling to scalar and found that the theorem can be extended in that case, with a </a:t>
            </a:r>
            <a:r>
              <a:rPr lang="en-US" altLang="ko-KR" sz="4400" b="1" dirty="0" smtClean="0">
                <a:solidFill>
                  <a:schemeClr val="accent6">
                    <a:lumMod val="75000"/>
                  </a:schemeClr>
                </a:solidFill>
              </a:rPr>
              <a:t>proper sign </a:t>
            </a:r>
            <a:r>
              <a:rPr lang="en-US" altLang="ko-KR" sz="4400" b="1" dirty="0" smtClean="0"/>
              <a:t>of the coupling constant </a:t>
            </a:r>
          </a:p>
          <a:p>
            <a:pPr marL="0" indent="0">
              <a:buNone/>
            </a:pPr>
            <a:r>
              <a:rPr lang="en-US" altLang="ko-KR" sz="4400" b="1" dirty="0"/>
              <a:t> </a:t>
            </a:r>
            <a:r>
              <a:rPr lang="en-US" altLang="ko-KR" sz="4400" b="1" dirty="0" smtClean="0"/>
              <a:t>[</a:t>
            </a:r>
            <a:r>
              <a:rPr lang="en-US" altLang="ko-KR" sz="4400" b="1" dirty="0" err="1" smtClean="0"/>
              <a:t>Devecioglu</a:t>
            </a:r>
            <a:r>
              <a:rPr lang="en-US" altLang="ko-KR" sz="4400" b="1" dirty="0" smtClean="0"/>
              <a:t>-Park </a:t>
            </a:r>
            <a:r>
              <a:rPr lang="en-US" altLang="ko-KR" sz="4400" b="1" dirty="0" smtClean="0">
                <a:solidFill>
                  <a:srgbClr val="7030A0"/>
                </a:solidFill>
              </a:rPr>
              <a:t>arXiv:</a:t>
            </a:r>
            <a:r>
              <a:rPr lang="en-US" altLang="ko-KR" sz="4400" b="1" dirty="0" smtClean="0">
                <a:solidFill>
                  <a:schemeClr val="accent5">
                    <a:lumMod val="75000"/>
                  </a:schemeClr>
                </a:solidFill>
              </a:rPr>
              <a:t>2101.10116</a:t>
            </a:r>
            <a:r>
              <a:rPr lang="en-US" altLang="ko-KR" sz="4400" b="1" dirty="0" smtClean="0">
                <a:solidFill>
                  <a:srgbClr val="7030A0"/>
                </a:solidFill>
              </a:rPr>
              <a:t> [PLB (2022)]</a:t>
            </a:r>
            <a:r>
              <a:rPr lang="en-US" altLang="ko-KR" sz="4400" b="1" dirty="0" smtClean="0"/>
              <a:t>]</a:t>
            </a:r>
            <a:endParaRPr lang="en-US" altLang="ko-KR" sz="4400" b="1" dirty="0" smtClean="0"/>
          </a:p>
          <a:p>
            <a:endParaRPr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67312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2881" y="471948"/>
            <a:ext cx="11845904" cy="6194323"/>
          </a:xfrm>
        </p:spPr>
        <p:txBody>
          <a:bodyPr>
            <a:normAutofit lnSpcReduction="10000"/>
          </a:bodyPr>
          <a:lstStyle/>
          <a:p>
            <a:r>
              <a:rPr lang="en-US" altLang="ko-KR" sz="4400" b="1" dirty="0" smtClean="0"/>
              <a:t>Our result was the first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higher-curvature gravity extension </a:t>
            </a:r>
            <a:r>
              <a:rPr lang="en-US" altLang="ko-KR" sz="4400" b="1" dirty="0" smtClean="0"/>
              <a:t>but with no higher-derivative initial data (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second-order</a:t>
            </a:r>
            <a:r>
              <a:rPr lang="en-US" altLang="ko-KR" sz="4400" b="1" dirty="0" smtClean="0"/>
              <a:t> EQM)!</a:t>
            </a:r>
          </a:p>
          <a:p>
            <a:endParaRPr lang="en-US" altLang="ko-KR" sz="4400" b="1" dirty="0"/>
          </a:p>
          <a:p>
            <a:r>
              <a:rPr lang="en-US" altLang="ko-KR" sz="4400" b="1" dirty="0" smtClean="0"/>
              <a:t>As another higher-curvature gravity extension, we also considered </a:t>
            </a:r>
            <a:r>
              <a:rPr lang="en-US" altLang="ko-KR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Gauss-Bonnet</a:t>
            </a:r>
            <a:r>
              <a:rPr lang="en-US" altLang="ko-KR" sz="4400" b="1" dirty="0" smtClean="0"/>
              <a:t> gravity [</a:t>
            </a:r>
            <a:r>
              <a:rPr lang="en-US" altLang="ko-KR" sz="4400" b="1" dirty="0" err="1" smtClean="0"/>
              <a:t>R+scalar+f</a:t>
            </a:r>
            <a:r>
              <a:rPr lang="en-US" altLang="ko-KR" sz="4400" b="1" dirty="0" smtClean="0"/>
              <a:t>(scalar)GB], whose EQM remain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second-order</a:t>
            </a:r>
            <a:r>
              <a:rPr lang="en-US" altLang="ko-KR" sz="4400" b="1" dirty="0" smtClean="0"/>
              <a:t>! </a:t>
            </a:r>
          </a:p>
          <a:p>
            <a:pPr marL="0" indent="0">
              <a:buNone/>
            </a:pPr>
            <a:r>
              <a:rPr lang="en-US" altLang="ko-KR" sz="4400" b="1" dirty="0"/>
              <a:t>[</a:t>
            </a:r>
            <a:r>
              <a:rPr lang="en-US" altLang="ko-KR" sz="4400" b="1" dirty="0" err="1"/>
              <a:t>Devecioglu</a:t>
            </a:r>
            <a:r>
              <a:rPr lang="en-US" altLang="ko-KR" sz="4400" b="1" dirty="0"/>
              <a:t>-Park </a:t>
            </a:r>
            <a:r>
              <a:rPr lang="en-US" altLang="ko-KR" sz="4400" b="1" dirty="0" err="1" smtClean="0">
                <a:solidFill>
                  <a:srgbClr val="7030A0"/>
                </a:solidFill>
              </a:rPr>
              <a:t>arXiv</a:t>
            </a:r>
            <a:r>
              <a:rPr lang="en-US" altLang="ko-KR" sz="4400" b="1" dirty="0" smtClean="0">
                <a:solidFill>
                  <a:srgbClr val="7030A0"/>
                </a:solidFill>
              </a:rPr>
              <a:t>:</a:t>
            </a:r>
            <a:r>
              <a:rPr lang="en-US" altLang="ko-KR" dirty="0"/>
              <a:t> </a:t>
            </a:r>
            <a:r>
              <a:rPr lang="en-US" altLang="ko-KR" sz="4400" b="1" dirty="0">
                <a:hlinkClick r:id="rId2"/>
              </a:rPr>
              <a:t>2307.10532</a:t>
            </a:r>
            <a:r>
              <a:rPr lang="en-US" altLang="ko-KR" sz="4400" b="1" dirty="0"/>
              <a:t> [</a:t>
            </a:r>
            <a:r>
              <a:rPr lang="en-US" altLang="ko-KR" sz="4400" b="1" dirty="0" err="1"/>
              <a:t>hep-th</a:t>
            </a:r>
            <a:r>
              <a:rPr lang="en-US" altLang="ko-KR" sz="4400" b="1" dirty="0" smtClean="0"/>
              <a:t>]</a:t>
            </a:r>
            <a:r>
              <a:rPr lang="en-US" altLang="ko-KR" sz="4400" b="1" dirty="0" smtClean="0"/>
              <a:t>]. </a:t>
            </a:r>
            <a:r>
              <a:rPr lang="en-US" altLang="ko-KR" sz="4400" b="1" dirty="0" smtClean="0">
                <a:solidFill>
                  <a:schemeClr val="accent6">
                    <a:lumMod val="75000"/>
                  </a:schemeClr>
                </a:solidFill>
              </a:rPr>
              <a:t>(Details: </a:t>
            </a:r>
            <a:r>
              <a:rPr lang="en-US" altLang="ko-KR" sz="4400" b="1" dirty="0" err="1" smtClean="0">
                <a:solidFill>
                  <a:schemeClr val="accent6">
                    <a:lumMod val="75000"/>
                  </a:schemeClr>
                </a:solidFill>
              </a:rPr>
              <a:t>Deniz’s</a:t>
            </a:r>
            <a:r>
              <a:rPr lang="en-US" altLang="ko-KR" sz="4400" b="1" dirty="0" smtClean="0">
                <a:solidFill>
                  <a:schemeClr val="accent6">
                    <a:lumMod val="75000"/>
                  </a:schemeClr>
                </a:solidFill>
              </a:rPr>
              <a:t> talk)</a:t>
            </a:r>
            <a:endParaRPr lang="ko-KR" alt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43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Plan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5" y="1825624"/>
            <a:ext cx="11430000" cy="4575175"/>
          </a:xfrm>
        </p:spPr>
        <p:txBody>
          <a:bodyPr>
            <a:normAutofit/>
          </a:bodyPr>
          <a:lstStyle/>
          <a:p>
            <a:r>
              <a:rPr lang="en-US" altLang="ko-KR" sz="4000" b="1" dirty="0"/>
              <a:t>I</a:t>
            </a:r>
            <a:r>
              <a:rPr lang="en-US" altLang="ko-KR" sz="4000" b="1" dirty="0" smtClean="0"/>
              <a:t>. Review of “</a:t>
            </a:r>
            <a:r>
              <a:rPr lang="en-US" altLang="ko-KR" sz="4000" b="1" dirty="0" err="1" smtClean="0"/>
              <a:t>Cai</a:t>
            </a:r>
            <a:r>
              <a:rPr lang="en-US" altLang="ko-KR" sz="4000" b="1" dirty="0" smtClean="0"/>
              <a:t>, Li, Yang, arXiv:</a:t>
            </a:r>
            <a:r>
              <a:rPr lang="en-US" altLang="ko-KR" sz="4000" b="1" dirty="0" smtClean="0">
                <a:solidFill>
                  <a:srgbClr val="7030A0"/>
                </a:solidFill>
              </a:rPr>
              <a:t>2009.05520”</a:t>
            </a:r>
          </a:p>
          <a:p>
            <a:endParaRPr lang="en-US" altLang="ko-KR" sz="4000" b="1" dirty="0">
              <a:solidFill>
                <a:srgbClr val="7030A0"/>
              </a:solidFill>
            </a:endParaRPr>
          </a:p>
          <a:p>
            <a:r>
              <a:rPr lang="en-US" altLang="ko-KR" sz="4000" b="1" dirty="0" smtClean="0"/>
              <a:t>II.</a:t>
            </a:r>
            <a:r>
              <a:rPr lang="en-US" altLang="ko-KR" sz="40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4000" b="1" dirty="0" smtClean="0"/>
              <a:t>Extensions to Higher-Curvature Gravities. 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1177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altLang="ko-KR" b="1" dirty="0"/>
              <a:t>I</a:t>
            </a:r>
            <a:r>
              <a:rPr lang="en-US" altLang="ko-KR" b="1" dirty="0" smtClean="0"/>
              <a:t>. </a:t>
            </a:r>
            <a:r>
              <a:rPr lang="en-US" altLang="ko-KR" b="1" dirty="0"/>
              <a:t>Review of “</a:t>
            </a:r>
            <a:r>
              <a:rPr lang="en-US" altLang="ko-KR" b="1" dirty="0" err="1"/>
              <a:t>Cai</a:t>
            </a:r>
            <a:r>
              <a:rPr lang="en-US" altLang="ko-KR" b="1" dirty="0"/>
              <a:t>, Li, </a:t>
            </a:r>
            <a:r>
              <a:rPr lang="en-US" altLang="ko-KR" b="1" dirty="0" smtClean="0"/>
              <a:t>Yang, arXiv:</a:t>
            </a:r>
            <a:r>
              <a:rPr lang="en-US" altLang="ko-KR" b="1" dirty="0" smtClean="0">
                <a:solidFill>
                  <a:srgbClr val="7030A0"/>
                </a:solidFill>
              </a:rPr>
              <a:t>2009.05520”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8588" y="1775354"/>
            <a:ext cx="11744325" cy="4875214"/>
          </a:xfrm>
        </p:spPr>
        <p:txBody>
          <a:bodyPr>
            <a:normAutofit/>
          </a:bodyPr>
          <a:lstStyle/>
          <a:p>
            <a:r>
              <a:rPr lang="en-US" altLang="ko-KR" sz="3600" b="1" dirty="0" smtClean="0"/>
              <a:t>Consider Einstein-Maxwell-Scalar theory,</a:t>
            </a:r>
          </a:p>
          <a:p>
            <a:endParaRPr lang="en-US" altLang="ko-KR" sz="3600" b="1" dirty="0"/>
          </a:p>
          <a:p>
            <a:endParaRPr lang="en-US" altLang="ko-KR" sz="3600" b="1" dirty="0" smtClean="0"/>
          </a:p>
          <a:p>
            <a:endParaRPr lang="en-US" altLang="ko-KR" sz="3600" b="1" dirty="0"/>
          </a:p>
          <a:p>
            <a:endParaRPr lang="en-US" altLang="ko-KR" sz="3600" b="1" dirty="0" smtClean="0"/>
          </a:p>
          <a:p>
            <a:endParaRPr lang="en-US" altLang="ko-KR" sz="3600" b="1" dirty="0"/>
          </a:p>
          <a:p>
            <a:pPr marL="0" indent="0">
              <a:buNone/>
            </a:pPr>
            <a:r>
              <a:rPr lang="en-US" altLang="ko-KR" sz="3600" b="1" dirty="0" smtClean="0"/>
              <a:t>  </a:t>
            </a:r>
            <a:endParaRPr lang="ko-KR" altLang="en-US" sz="3600" b="1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8" y="2522008"/>
            <a:ext cx="7756448" cy="170876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37125"/>
            <a:ext cx="7049579" cy="59192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6614" y="4384952"/>
            <a:ext cx="4686299" cy="40228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737" y="4771398"/>
            <a:ext cx="3305052" cy="41206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4789" y="4855757"/>
            <a:ext cx="3407054" cy="30728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2024" y="5444764"/>
            <a:ext cx="8620220" cy="114778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37808" y="4807763"/>
            <a:ext cx="5254192" cy="429894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7006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1475" y="0"/>
            <a:ext cx="11587163" cy="6729413"/>
          </a:xfrm>
        </p:spPr>
        <p:txBody>
          <a:bodyPr>
            <a:normAutofit/>
          </a:bodyPr>
          <a:lstStyle/>
          <a:p>
            <a:r>
              <a:rPr lang="en-US" altLang="ko-KR" sz="3600" b="1" dirty="0" smtClean="0"/>
              <a:t>EOM</a:t>
            </a:r>
          </a:p>
          <a:p>
            <a:endParaRPr lang="en-US" altLang="ko-KR" b="1" dirty="0"/>
          </a:p>
          <a:p>
            <a:endParaRPr lang="en-US" altLang="ko-KR" b="1" dirty="0" smtClean="0"/>
          </a:p>
          <a:p>
            <a:endParaRPr lang="en-US" altLang="ko-KR" b="1" dirty="0"/>
          </a:p>
          <a:p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sz="3600" b="1" dirty="0" smtClean="0"/>
              <a:t>Take an ansatz (static, isotropic),</a:t>
            </a:r>
          </a:p>
          <a:p>
            <a:endParaRPr lang="en-US" altLang="ko-KR" sz="3600" b="1" dirty="0"/>
          </a:p>
          <a:p>
            <a:endParaRPr lang="en-US" altLang="ko-KR" sz="3600" b="1" dirty="0" smtClean="0"/>
          </a:p>
          <a:p>
            <a:pPr marL="0" indent="0">
              <a:buNone/>
            </a:pPr>
            <a:endParaRPr lang="en-US" altLang="ko-KR" sz="3600" b="1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2" y="423269"/>
            <a:ext cx="10144125" cy="227653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820" y="4075482"/>
            <a:ext cx="6429960" cy="137677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5403" y="3981002"/>
            <a:ext cx="3757612" cy="15657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06648" y="5708443"/>
            <a:ext cx="2613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Phase field=0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 flipV="1">
            <a:off x="3719543" y="5277790"/>
            <a:ext cx="395257" cy="430653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4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2913" y="285750"/>
            <a:ext cx="11329987" cy="6272213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691152"/>
            <a:ext cx="9162285" cy="546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5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1475" y="271463"/>
            <a:ext cx="11530013" cy="6386512"/>
          </a:xfrm>
        </p:spPr>
        <p:txBody>
          <a:bodyPr/>
          <a:lstStyle/>
          <a:p>
            <a:r>
              <a:rPr lang="en-US" altLang="ko-KR" sz="3600" b="1" dirty="0" smtClean="0"/>
              <a:t>Reduced EOM ((4)-(7))</a:t>
            </a:r>
            <a:endParaRPr lang="ko-KR" altLang="en-US" sz="3600" b="1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14114"/>
            <a:ext cx="11567609" cy="375788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809352"/>
            <a:ext cx="4988108" cy="61059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3406" y="4809352"/>
            <a:ext cx="3031818" cy="59683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5643544"/>
            <a:ext cx="7847159" cy="55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Proof of No Inner-Horizon Theorem: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8613" y="1128713"/>
            <a:ext cx="11630025" cy="548640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Suppose two horizons,</a:t>
            </a:r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endParaRPr lang="en-US" altLang="ko-KR" sz="4000" b="1" dirty="0"/>
          </a:p>
          <a:p>
            <a:pPr marL="0" indent="0">
              <a:buNone/>
            </a:pPr>
            <a:endParaRPr lang="en-US" altLang="ko-KR" sz="4000" b="1" dirty="0"/>
          </a:p>
          <a:p>
            <a:r>
              <a:rPr lang="en-US" altLang="ko-KR" sz="4000" b="1" dirty="0" smtClean="0"/>
              <a:t>For a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regular horizon </a:t>
            </a:r>
            <a:r>
              <a:rPr lang="en-US" altLang="ko-KR" sz="4000" b="1" dirty="0" smtClean="0"/>
              <a:t>(no singularity at the horizon), metric and matter fields should be smooth near the horizons.</a:t>
            </a:r>
            <a:endParaRPr lang="ko-KR" altLang="en-US" sz="4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221" y="2347942"/>
            <a:ext cx="4667625" cy="204640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34" y="1868865"/>
            <a:ext cx="4746657" cy="47907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3827" y="1902770"/>
            <a:ext cx="4441838" cy="49841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667" y="2620901"/>
            <a:ext cx="3070973" cy="5105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4739" y="1246446"/>
            <a:ext cx="1902899" cy="50085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931" y="3317464"/>
            <a:ext cx="3729038" cy="65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22237"/>
            <a:ext cx="10515600" cy="1325563"/>
          </a:xfrm>
        </p:spPr>
        <p:txBody>
          <a:bodyPr/>
          <a:lstStyle/>
          <a:p>
            <a:r>
              <a:rPr lang="en-US" altLang="ko-KR" b="1" dirty="0" smtClean="0"/>
              <a:t>For a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</a:rPr>
              <a:t>charged</a:t>
            </a:r>
            <a:r>
              <a:rPr lang="en-US" altLang="ko-KR" b="1" dirty="0" smtClean="0"/>
              <a:t> scalar field (</a:t>
            </a:r>
            <a:r>
              <a:rPr lang="en-US" altLang="ko-KR" b="1" dirty="0" smtClean="0">
                <a:solidFill>
                  <a:srgbClr val="0070C0"/>
                </a:solidFill>
              </a:rPr>
              <a:t>non-zero q</a:t>
            </a:r>
            <a:r>
              <a:rPr lang="en-US" altLang="ko-KR" b="1" dirty="0" smtClean="0"/>
              <a:t>)</a:t>
            </a:r>
            <a:r>
              <a:rPr lang="en-US" altLang="ko-KR" dirty="0" smtClean="0"/>
              <a:t>: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0050" y="1285875"/>
            <a:ext cx="11487150" cy="525780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From the regularity at the horizons (        ) , we have two possibilities:</a:t>
            </a:r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r>
              <a:rPr lang="en-US" altLang="ko-KR" sz="4000" b="1" dirty="0" smtClean="0">
                <a:solidFill>
                  <a:srgbClr val="0070C0"/>
                </a:solidFill>
              </a:rPr>
              <a:t>(a): Non-trivial scalar field and finite </a:t>
            </a:r>
          </a:p>
          <a:p>
            <a:r>
              <a:rPr lang="en-US" altLang="ko-KR" sz="4000" b="1" dirty="0" smtClean="0"/>
              <a:t>(b): Trivial scalar field</a:t>
            </a:r>
            <a:endParaRPr lang="ko-KR" altLang="en-US" sz="4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11438"/>
            <a:ext cx="10073494" cy="82838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3724" y="1430213"/>
            <a:ext cx="1311184" cy="59940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7711" y="3814762"/>
            <a:ext cx="6444040" cy="11144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3723" y="4978939"/>
            <a:ext cx="776151" cy="89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265410"/>
            <a:ext cx="12129074" cy="2238715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/>
              <a:t>On No Scalar-Haired Cauchy Horizon Theorem in </a:t>
            </a:r>
            <a:r>
              <a:rPr lang="en-US" altLang="ko-KR" b="1" dirty="0" smtClean="0">
                <a:solidFill>
                  <a:srgbClr val="0070C0"/>
                </a:solidFill>
              </a:rPr>
              <a:t>Higher-Curvature</a:t>
            </a:r>
            <a:r>
              <a:rPr lang="en-US" altLang="ko-KR" b="1" dirty="0" smtClean="0"/>
              <a:t> Gravities: </a:t>
            </a:r>
            <a:r>
              <a:rPr lang="en-US" altLang="ko-KR" b="1" dirty="0">
                <a:solidFill>
                  <a:srgbClr val="7030A0"/>
                </a:solidFill>
              </a:rPr>
              <a:t>An Introduction.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508" y="4046957"/>
            <a:ext cx="6084677" cy="915854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4000" b="1" dirty="0" smtClean="0"/>
              <a:t>Mu-In Park (</a:t>
            </a:r>
            <a:r>
              <a:rPr lang="en-US" altLang="ko-KR" sz="4000" b="1" dirty="0" err="1" smtClean="0"/>
              <a:t>CQUeST</a:t>
            </a:r>
            <a:r>
              <a:rPr lang="en-US" altLang="ko-KR" sz="4000" b="1" dirty="0" smtClean="0"/>
              <a:t>/</a:t>
            </a:r>
            <a:r>
              <a:rPr lang="en-US" altLang="ko-KR" sz="4000" b="1" dirty="0" err="1" smtClean="0"/>
              <a:t>Sogang</a:t>
            </a:r>
            <a:r>
              <a:rPr lang="en-US" altLang="ko-KR" sz="4000" b="1" dirty="0" smtClean="0"/>
              <a:t> U.)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2888" y="188193"/>
            <a:ext cx="5342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/>
              <a:t>CQUeST</a:t>
            </a:r>
            <a:r>
              <a:rPr lang="en-US" altLang="ko-KR" sz="2400" b="1" dirty="0" smtClean="0"/>
              <a:t> 2023 </a:t>
            </a:r>
            <a:r>
              <a:rPr lang="en-US" altLang="ko-KR" sz="2400" b="1" dirty="0" smtClean="0">
                <a:solidFill>
                  <a:srgbClr val="00B0F0"/>
                </a:solidFill>
              </a:rPr>
              <a:t>(Aug. 01, </a:t>
            </a:r>
            <a:r>
              <a:rPr lang="en-US" altLang="ko-KR" sz="2400" b="1" dirty="0" smtClean="0">
                <a:solidFill>
                  <a:srgbClr val="00B0F0"/>
                </a:solidFill>
              </a:rPr>
              <a:t>2023)</a:t>
            </a:r>
            <a:endParaRPr lang="ko-KR" altLang="en-US" sz="2400" b="1" dirty="0">
              <a:solidFill>
                <a:srgbClr val="00B0F0"/>
              </a:solidFill>
            </a:endParaRPr>
          </a:p>
        </p:txBody>
      </p:sp>
      <p:sp>
        <p:nvSpPr>
          <p:cNvPr id="6" name="AutoShape 4" descr="data:image/jpeg;base64,/9j/4AAQSkZJRgABAQAAAQABAAD/2wCEAAkGBwgHBgkIBwgKCgkLDRYPDQwMDRsUFRAWIB0iIiAdHx8kKDQsJCYxJx8fLT0tMTU3Ojo6Iys/RD84QzQ5OjcBCgoKDQwNGg8PGjclHyU3Nzc3Nzc3Nzc3Nzc3Nzc3Nzc3Nzc3Nzc3Nzc3Nzc3Nzc3Nzc3Nzc3Nzc3Nzc3Nzc3N//AABEIAGIAlwMBIgACEQEDEQH/xAAbAAABBQEBAAAAAAAAAAAAAAAEAAIDBQYBB//EADcQAAIBAwIDBgQEBAcAAAAAAAECAwAEEQUhEjFBBhMiUXGBFDJhkQcjQqEVM1JiJDRyscHR8P/EABoBAAIDAQEAAAAAAAAAAAAAAAEDAAIEBQb/xAAlEQACAQMEAwACAwAAAAAAAAAAAQIDETEEEhMhIkFRMmEUI0L/2gAMAwEAAhEDEQA/AIAK4wpvebZpCTi5V33I4cKbRHIM0O0eTvRRyelRmkto1RRGsSnpUgt1NOXanhqFy1mMFoh6U8WqDpUquKeXFS5LMHNsvlXBAoqcuKZx70GwqLGLAvEKMVVC7UOHHlUiFiNqMZC6kLjzim+EbnnTGJ9KjY1feU4iQyL1OM1XDVImszdYHA8pjgXrIc4GPU59qz2q6qJppuCYpGy90rj9EefG48yxHCo+maHS8kEyukaCSBOGCJ2xHaJ/VIf6iOlJeo76HR0qXbNbIwJxkZA5VA2Kq9Km7wN3JknDHMt3J4Q5/tHl+1XMVsXjDludMi3LAucFDIOcUqKW1GPFSpipyM7q00yxjt0XzqTuEPJcVxXGedToQetPSgxLdRdkQthjanxWiL051OCBXVcE1NkEHkqtAktgrElTihpbN4xxKcgc6uQvEK6YQw4WGQelLlRTwPp6iSyUVpGZdznANG8McfzAGjvg0RfywB6UPd2zlOWPTrS+NxH8qmwd1hbYAAmmfBsU8IGfOirfSySHdsbcqsUi4cDpRjSbyUnWUeolVBZKg/M3Y094OiA1YtF70yVo4I2lmdY40GWZjgAUziSEOtJu5WvaSNzAx5VkO2Grx2kUlhaScV0wxIwP8sdfc/tUPavt40hez0Niq/K91jc/6fL1rCEljxsSWJyT1JrBXrw/GBvoUqj8qnQ5ppVfPGcg7Y2xRUF+w7uNYFmk4vAj7oCf7ep+pzQDbnlWx7C9m3uboX+oQMsEWDEkikd43Q+g/wCqy0oSqT2xNFWpGnBykaHR9In7tJ9RaVpyN0YgKn0CjYVc90qqFUbCiWqJq7sKMYKyPPVdRUqO5CRXa61cq90L2NgC3RFSLesDyrsdmetSraIGrJ2djxHR3TPt1o22DnemQ2qjcCjYo+GrRTYuU4rpE0IxzohcVEi4qQYpy6MrV2SCnBB5UgQKeu9RsFrHOGuFdqkppoXBYjIGMnkK8e/EHtR/GLw2NlIfgIGxkcpWHX08qvfxI7Xd0r6NpknjIxcyqflH9A+vnXmJrmazU7v644Ono9Pt85ZHA9RtXGO9IcqN0fS7nWL9LS0XLtuT0VepNYUm+kbm0u2XPYXQzqmqC4njDWdseKTizhm6Aee+Ca9RkfGcY9BUOj6bFo+lw2UO4jHjbHzseZp8mM7nArt0KXDC3s49apzTv6ITJlsUgSQc07EKniyKgmuoo13YU1MU4X6SOtXaqrjVoxsjUqG5FuGRbMxx4aYrENQj6jFHGTxZNBPrKg5Ub0m9zUo2yaWKUgDNTG4HvWUTWJGPhA4an/iJwWLb4q12gOETTi4AG5rpuFXmayyanKGVnIxUl1q9pbYluZxHH0zzb0FSUmu2WjCLwayB2fcUfEucAsqg/qZsCvOW/ELTbVfyEuZm+iBR+5qrvfxNvpGUWthaqiHK98Wc/sRWarqko+DVxkdNul5YPXQI2TjSdHGM+ENuPcV5x+IHbLUdLvZtJsYBAQo/xRJJYEc1HTyzvVnpX4g6RqGnG6v5RZXcO0kJOePPVPMfTmP3rzztx2nPabUUlSPu7eBSkIJPEQep8vasT1dWUbNmp6SjDtGdZi7FmJLE5JPU1wVylWcYEWdpPfXCW9pE0sznCqoz/wCFey9mNCi0HS0hGDcyANO4OctjkPoKqvw20yK10Vb0rE09yxIcKOJF5cOfbPvWrk3rr6SgoLkeTm6qq5PYsDJWAFAzsSNqOZRjeoJIxjlWySbMkHGJQXbSZOCaqX71iQcmtVLbq2cihTZxqckUvA9SRlWtnYk0q0clqpOwxSqXLb0ZQXisMF6crqdyRj1oUxqhxKrI3kRTlEPR/uKAy/0MSdQMDGKDe5vLe7d0Bntn34M7ofpUyCPO7j7URGIQQdj9aDVyKQBqOrXkcYEFqY+I8IdtySegFZq4mmlkZppGZzzLGt+k8IkWQIveKMK+Nx6Gh0gskRUjghAXcErk5881nq6edR5HQqwgujBgEnAyT5CrCHRdQmjEggKo3IueHP3rYpEi7xrEuOoUCusGlODJn22qkdFH/TI9T8Rkk0C9bHEYVz5vRh7Ky91xC8gMmPkwcfer42Rz4W+1NNtKOWaZ/DolOep8MlLoepRgn4ZnUdYyGz9qHhsLuVsJbybHBJXGDW5QyrnIIrv5pHyZI5bUt6GPpl1qPqLbspw6Xokdv3pzxM5J6Z6Ve/H26qC0wyeW9Y4SThcd1ioCXG5Qn1q9KhWg7KXRetV08447NsNTtnPCsgJ9ab/EITkZXb61h2ecHwoR6Co2muQDsw9q3d/Tm2Xw2kup24/UM0HLqsKjdwTWNkllz4iab3jHqaDjf2FWWEaw6nEBuck0qyLTOBz+9KhtRYIW/kXwsFZOisAaKtjYXKEXRELdGRMULJpV1E7K5TiH6QedQTW8tuxWXG3PBzS/F4Y571lBzRaeuAk0x824R/tThbQsw7q8Qr141Kke2+fvVYGOKkjbemWa9ibr4H3Fu1uiOHWSNicMoPTzyKhDb1a6ZcxpZSpcOSjbBcZqOOaEs4t7JGUc8gscVVVHhotKkummBA7gLk/Sp1E6Z/LkGOfhO1Wtm1w0Ra30/g6ZGE4v+aKhXUuNCwHD1y2woOr+iyo/sofi5ANmri3ExPXc1o5dEs55DI6urk5YK3P2xXf4PaoDjij2xkNk1Xmh8JxTvkzz3E6HfFOglnnYrEnE39o5VcyaJbPjhnk5eLON65JpkkVt3NnMMZy2ebVOWHoPHO/bK7g7v/NXYBxngj8R+/Kkbu0QDCStnzIFQ3GkXiEYjLZ8jnFTRWNwFxaxOJAPFJJsPYVZuP0Hl8BZLqbGe74VPI8Jp0V3Ew/ODE+ampZtK1CYB2Jdydwxx70l0C48XeTRJttg5o7oWyV80wee2c/mJE0sZ5FRv70A0qKdkI+hrR22mSwR5a5ZiDkBCQKebaASMxWNJX3OcVTkS6LuLfZQQ2xulDGNgKVX/wAMqpgzMwP6i1Kg6gdqBYQDqMxIB5D2oLtGoEowAPDXKVJp/mjTU/FlMnMVLF/NUfWlSraznlnZqDKqkDh7zGOlaayjSMHu0Vcuc8IxmlSrNUNUcIfdswkjAJxxedSXTNx44jjHLNKlSRoJC7/EfM33qd2JnTJP3pUqhPZLJ8lQH5hSpUCEsLHvX3NNndsr4j83nSpVYW8kMrtn5j160Lfs3w7HJ5edKlRQUC6dLIbN8uxw22/0qlv5Ha5JZ2JzzJpUqZD8hU8Elo7FTlid+ppUqVEYs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" name="AutoShape 8" descr="data:image/jpeg;base64,/9j/4AAQSkZJRgABAQAAAQABAAD/2wCEAAkGBwgHBgkIBwgKCgkLDRYPDQwMDRsUFRAWIB0iIiAdHx8kKDQsJCYxJx8fLT0tMTU3Ojo6Iys/RD84QzQ5OjcBCgoKDQwNGg8PGjclHyU3Nzc3Nzc3Nzc3Nzc3Nzc3Nzc3Nzc3Nzc3Nzc3Nzc3Nzc3Nzc3Nzc3Nzc3Nzc3Nzc3N//AABEIAGIAlwMBIgACEQEDEQH/xAAbAAABBQEBAAAAAAAAAAAAAAAEAAIDBQYBB//EADcQAAIBAwIDBgQEBAcAAAAAAAECAwAEEQUhEjFBBhMiUXGBFDJhkQcjQqEVM1JiJDRyscHR8P/EABoBAAIDAQEAAAAAAAAAAAAAAAEDAAIEBQb/xAAlEQACAQMEAwACAwAAAAAAAAAAAQIDETEEEhMhIkFRMmEUI0L/2gAMAwEAAhEDEQA/AIAK4wpvebZpCTi5V33I4cKbRHIM0O0eTvRRyelRmkto1RRGsSnpUgt1NOXanhqFy1mMFoh6U8WqDpUquKeXFS5LMHNsvlXBAoqcuKZx70GwqLGLAvEKMVVC7UOHHlUiFiNqMZC6kLjzim+EbnnTGJ9KjY1feU4iQyL1OM1XDVImszdYHA8pjgXrIc4GPU59qz2q6qJppuCYpGy90rj9EefG48yxHCo+maHS8kEyukaCSBOGCJ2xHaJ/VIf6iOlJeo76HR0qXbNbIwJxkZA5VA2Kq9Km7wN3JknDHMt3J4Q5/tHl+1XMVsXjDludMi3LAucFDIOcUqKW1GPFSpipyM7q00yxjt0XzqTuEPJcVxXGedToQetPSgxLdRdkQthjanxWiL051OCBXVcE1NkEHkqtAktgrElTihpbN4xxKcgc6uQvEK6YQw4WGQelLlRTwPp6iSyUVpGZdznANG8McfzAGjvg0RfywB6UPd2zlOWPTrS+NxH8qmwd1hbYAAmmfBsU8IGfOirfSySHdsbcqsUi4cDpRjSbyUnWUeolVBZKg/M3Y094OiA1YtF70yVo4I2lmdY40GWZjgAUziSEOtJu5WvaSNzAx5VkO2Grx2kUlhaScV0wxIwP8sdfc/tUPavt40hez0Niq/K91jc/6fL1rCEljxsSWJyT1JrBXrw/GBvoUqj8qnQ5ppVfPGcg7Y2xRUF+w7uNYFmk4vAj7oCf7ep+pzQDbnlWx7C9m3uboX+oQMsEWDEkikd43Q+g/wCqy0oSqT2xNFWpGnBykaHR9In7tJ9RaVpyN0YgKn0CjYVc90qqFUbCiWqJq7sKMYKyPPVdRUqO5CRXa61cq90L2NgC3RFSLesDyrsdmetSraIGrJ2djxHR3TPt1o22DnemQ2qjcCjYo+GrRTYuU4rpE0IxzohcVEi4qQYpy6MrV2SCnBB5UgQKeu9RsFrHOGuFdqkppoXBYjIGMnkK8e/EHtR/GLw2NlIfgIGxkcpWHX08qvfxI7Xd0r6NpknjIxcyqflH9A+vnXmJrmazU7v644Ono9Pt85ZHA9RtXGO9IcqN0fS7nWL9LS0XLtuT0VepNYUm+kbm0u2XPYXQzqmqC4njDWdseKTizhm6Aee+Ca9RkfGcY9BUOj6bFo+lw2UO4jHjbHzseZp8mM7nArt0KXDC3s49apzTv6ITJlsUgSQc07EKniyKgmuoo13YU1MU4X6SOtXaqrjVoxsjUqG5FuGRbMxx4aYrENQj6jFHGTxZNBPrKg5Ub0m9zUo2yaWKUgDNTG4HvWUTWJGPhA4an/iJwWLb4q12gOETTi4AG5rpuFXmayyanKGVnIxUl1q9pbYluZxHH0zzb0FSUmu2WjCLwayB2fcUfEucAsqg/qZsCvOW/ELTbVfyEuZm+iBR+5qrvfxNvpGUWthaqiHK98Wc/sRWarqko+DVxkdNul5YPXQI2TjSdHGM+ENuPcV5x+IHbLUdLvZtJsYBAQo/xRJJYEc1HTyzvVnpX4g6RqGnG6v5RZXcO0kJOePPVPMfTmP3rzztx2nPabUUlSPu7eBSkIJPEQep8vasT1dWUbNmp6SjDtGdZi7FmJLE5JPU1wVylWcYEWdpPfXCW9pE0sznCqoz/wCFey9mNCi0HS0hGDcyANO4OctjkPoKqvw20yK10Vb0rE09yxIcKOJF5cOfbPvWrk3rr6SgoLkeTm6qq5PYsDJWAFAzsSNqOZRjeoJIxjlWySbMkHGJQXbSZOCaqX71iQcmtVLbq2cihTZxqckUvA9SRlWtnYk0q0clqpOwxSqXLb0ZQXisMF6crqdyRj1oUxqhxKrI3kRTlEPR/uKAy/0MSdQMDGKDe5vLe7d0Bntn34M7ofpUyCPO7j7URGIQQdj9aDVyKQBqOrXkcYEFqY+I8IdtySegFZq4mmlkZppGZzzLGt+k8IkWQIveKMK+Nx6Gh0gskRUjghAXcErk5881nq6edR5HQqwgujBgEnAyT5CrCHRdQmjEggKo3IueHP3rYpEi7xrEuOoUCusGlODJn22qkdFH/TI9T8Rkk0C9bHEYVz5vRh7Ky91xC8gMmPkwcfer42Rz4W+1NNtKOWaZ/DolOep8MlLoepRgn4ZnUdYyGz9qHhsLuVsJbybHBJXGDW5QyrnIIrv5pHyZI5bUt6GPpl1qPqLbspw6Xokdv3pzxM5J6Z6Ve/H26qC0wyeW9Y4SThcd1ioCXG5Qn1q9KhWg7KXRetV08447NsNTtnPCsgJ9ab/EITkZXb61h2ecHwoR6Co2muQDsw9q3d/Tm2Xw2kup24/UM0HLqsKjdwTWNkllz4iab3jHqaDjf2FWWEaw6nEBuck0qyLTOBz+9KhtRYIW/kXwsFZOisAaKtjYXKEXRELdGRMULJpV1E7K5TiH6QedQTW8tuxWXG3PBzS/F4Y571lBzRaeuAk0x824R/tThbQsw7q8Qr141Kke2+fvVYGOKkjbemWa9ibr4H3Fu1uiOHWSNicMoPTzyKhDb1a6ZcxpZSpcOSjbBcZqOOaEs4t7JGUc8gscVVVHhotKkummBA7gLk/Sp1E6Z/LkGOfhO1Wtm1w0Ra30/g6ZGE4v+aKhXUuNCwHD1y2woOr+iyo/sofi5ANmri3ExPXc1o5dEs55DI6urk5YK3P2xXf4PaoDjij2xkNk1Xmh8JxTvkzz3E6HfFOglnnYrEnE39o5VcyaJbPjhnk5eLON65JpkkVt3NnMMZy2ebVOWHoPHO/bK7g7v/NXYBxngj8R+/Kkbu0QDCStnzIFQ3GkXiEYjLZ8jnFTRWNwFxaxOJAPFJJsPYVZuP0Hl8BZLqbGe74VPI8Jp0V3Ew/ODE+ampZtK1CYB2Jdydwxx70l0C48XeTRJttg5o7oWyV80wee2c/mJE0sZ5FRv70A0qKdkI+hrR22mSwR5a5ZiDkBCQKebaASMxWNJX3OcVTkS6LuLfZQQ2xulDGNgKVX/wAMqpgzMwP6i1Kg6gdqBYQDqMxIB5D2oLtGoEowAPDXKVJp/mjTU/FlMnMVLF/NUfWlSraznlnZqDKqkDh7zGOlaayjSMHu0Vcuc8IxmlSrNUNUcIfdswkjAJxxedSXTNx44jjHLNKlSRoJC7/EfM33qd2JnTJP3pUqhPZLJ8lQH5hSpUCEsLHvX3NNndsr4j83nSpVYW8kMrtn5j160Lfs3w7HJ5edKlRQUC6dLIbN8uxw22/0qlv5Ha5JZ2JzzJpUqZD8hU8Elo7FTlid+ppUqVEYs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5974" y="5296484"/>
            <a:ext cx="118036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Collaboration with </a:t>
            </a:r>
            <a:r>
              <a:rPr lang="en-US" altLang="ko-KR" sz="3600" b="1" dirty="0" err="1">
                <a:hlinkClick r:id="rId2"/>
              </a:rPr>
              <a:t>Deniz</a:t>
            </a:r>
            <a:r>
              <a:rPr lang="en-US" altLang="ko-KR" sz="3600" b="1" dirty="0">
                <a:hlinkClick r:id="rId2"/>
              </a:rPr>
              <a:t> O. </a:t>
            </a:r>
            <a:r>
              <a:rPr lang="en-US" altLang="ko-KR" sz="3600" b="1" dirty="0" err="1" smtClean="0">
                <a:hlinkClick r:id="rId2"/>
              </a:rPr>
              <a:t>Devecioglu</a:t>
            </a:r>
            <a:r>
              <a:rPr lang="en-US" altLang="ko-KR" sz="3600" b="1" dirty="0"/>
              <a:t> </a:t>
            </a:r>
            <a:r>
              <a:rPr lang="en-US" altLang="ko-KR" sz="3600" b="1" dirty="0" smtClean="0"/>
              <a:t>(</a:t>
            </a:r>
            <a:r>
              <a:rPr lang="en-US" altLang="ko-KR" sz="3600" b="1" dirty="0" err="1" smtClean="0"/>
              <a:t>CQUeST</a:t>
            </a:r>
            <a:r>
              <a:rPr lang="en-US" altLang="ko-KR" sz="3600" b="1" dirty="0" smtClean="0"/>
              <a:t>)</a:t>
            </a:r>
          </a:p>
          <a:p>
            <a:r>
              <a:rPr lang="en-US" altLang="ko-KR" sz="3600" b="1" dirty="0" smtClean="0"/>
              <a:t> </a:t>
            </a:r>
            <a:r>
              <a:rPr lang="en-US" altLang="ko-KR" sz="3200" b="1" i="1" dirty="0" err="1">
                <a:solidFill>
                  <a:srgbClr val="7030A0"/>
                </a:solidFill>
              </a:rPr>
              <a:t>Phys.Lett.B</a:t>
            </a:r>
            <a:r>
              <a:rPr lang="en-US" altLang="ko-KR" sz="3200" b="1" dirty="0">
                <a:solidFill>
                  <a:srgbClr val="7030A0"/>
                </a:solidFill>
              </a:rPr>
              <a:t> 829 (2022) </a:t>
            </a:r>
            <a:r>
              <a:rPr lang="en-US" altLang="ko-KR" sz="3200" b="1" dirty="0" smtClean="0">
                <a:solidFill>
                  <a:srgbClr val="7030A0"/>
                </a:solidFill>
              </a:rPr>
              <a:t>137107; </a:t>
            </a:r>
            <a:r>
              <a:rPr lang="en-US" altLang="ko-KR" sz="3200" b="1" dirty="0" err="1" smtClean="0">
                <a:solidFill>
                  <a:schemeClr val="accent5">
                    <a:lumMod val="75000"/>
                  </a:schemeClr>
                </a:solidFill>
              </a:rPr>
              <a:t>arXiv</a:t>
            </a:r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altLang="ko-KR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en-US" altLang="ko-KR" sz="3200" b="1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2307.10532</a:t>
            </a:r>
            <a:r>
              <a:rPr lang="en-US" altLang="ko-KR" sz="3200" b="1" dirty="0">
                <a:solidFill>
                  <a:schemeClr val="accent5">
                    <a:lumMod val="75000"/>
                  </a:schemeClr>
                </a:solidFill>
              </a:rPr>
              <a:t> [</a:t>
            </a:r>
            <a:r>
              <a:rPr lang="en-US" altLang="ko-KR" sz="3200" b="1" dirty="0" err="1">
                <a:solidFill>
                  <a:schemeClr val="accent5">
                    <a:lumMod val="75000"/>
                  </a:schemeClr>
                </a:solidFill>
              </a:rPr>
              <a:t>hep-th</a:t>
            </a:r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  <a:endParaRPr lang="en-US" altLang="ko-KR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3437" y="0"/>
            <a:ext cx="10515600" cy="1325563"/>
          </a:xfrm>
        </p:spPr>
        <p:txBody>
          <a:bodyPr/>
          <a:lstStyle/>
          <a:p>
            <a:r>
              <a:rPr lang="en-US" altLang="ko-KR" b="1" dirty="0" smtClean="0"/>
              <a:t>Another key observation: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5" y="1157288"/>
            <a:ext cx="11687175" cy="5514975"/>
          </a:xfrm>
        </p:spPr>
        <p:txBody>
          <a:bodyPr>
            <a:normAutofit lnSpcReduction="10000"/>
          </a:bodyPr>
          <a:lstStyle/>
          <a:p>
            <a:r>
              <a:rPr lang="en-US" altLang="ko-KR" sz="3600" b="1" dirty="0" smtClean="0">
                <a:solidFill>
                  <a:srgbClr val="0070C0"/>
                </a:solidFill>
              </a:rPr>
              <a:t>(Radially) </a:t>
            </a:r>
            <a:r>
              <a:rPr lang="en-US" altLang="ko-KR" sz="3600" b="1" dirty="0"/>
              <a:t>C</a:t>
            </a:r>
            <a:r>
              <a:rPr lang="en-US" altLang="ko-KR" sz="3600" b="1" dirty="0" smtClean="0"/>
              <a:t>onserved charge:</a:t>
            </a:r>
          </a:p>
          <a:p>
            <a:endParaRPr lang="en-US" altLang="ko-KR" sz="3600" b="1" dirty="0"/>
          </a:p>
          <a:p>
            <a:endParaRPr lang="en-US" altLang="ko-KR" sz="3600" b="1" dirty="0" smtClean="0"/>
          </a:p>
          <a:p>
            <a:endParaRPr lang="en-US" altLang="ko-KR" sz="3600" b="1" dirty="0"/>
          </a:p>
          <a:p>
            <a:r>
              <a:rPr lang="en-US" altLang="ko-KR" sz="3600" b="1" dirty="0" smtClean="0">
                <a:solidFill>
                  <a:srgbClr val="0070C0"/>
                </a:solidFill>
              </a:rPr>
              <a:t>Using EOM</a:t>
            </a:r>
            <a:r>
              <a:rPr lang="en-US" altLang="ko-KR" sz="3600" b="1" dirty="0" smtClean="0"/>
              <a:t>, one can find</a:t>
            </a:r>
          </a:p>
          <a:p>
            <a:endParaRPr lang="en-US" altLang="ko-KR" sz="3600" b="1" dirty="0" smtClean="0"/>
          </a:p>
          <a:p>
            <a:endParaRPr lang="en-US" altLang="ko-KR" sz="3600" b="1" dirty="0" smtClean="0"/>
          </a:p>
          <a:p>
            <a:r>
              <a:rPr lang="en-US" altLang="ko-KR" sz="3600" b="1" dirty="0" smtClean="0"/>
              <a:t>k=0: 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scale</a:t>
            </a:r>
            <a:r>
              <a:rPr lang="en-US" altLang="ko-KR" sz="3600" b="1" dirty="0" smtClean="0"/>
              <a:t> symmetry</a:t>
            </a:r>
          </a:p>
          <a:p>
            <a:r>
              <a:rPr lang="en-US" altLang="ko-KR" sz="3600" b="1" dirty="0" smtClean="0"/>
              <a:t>K=1,-1: 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Broken scale symmetry </a:t>
            </a:r>
            <a:endParaRPr lang="ko-KR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984" y="1647032"/>
            <a:ext cx="8100510" cy="167163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938" y="4197665"/>
            <a:ext cx="2084602" cy="5977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6084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US" altLang="ko-KR" b="1" dirty="0" smtClean="0"/>
              <a:t>Consider Q at the horizons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1475" y="1214438"/>
            <a:ext cx="11444288" cy="5329237"/>
          </a:xfrm>
        </p:spPr>
        <p:txBody>
          <a:bodyPr>
            <a:normAutofit/>
          </a:bodyPr>
          <a:lstStyle/>
          <a:p>
            <a:r>
              <a:rPr lang="en-US" altLang="ko-KR" sz="3600" b="1" dirty="0" smtClean="0"/>
              <a:t>Then, from                      we obtain                      </a:t>
            </a:r>
          </a:p>
          <a:p>
            <a:endParaRPr lang="en-US" altLang="ko-KR" sz="3600" b="1" dirty="0"/>
          </a:p>
          <a:p>
            <a:endParaRPr lang="en-US" altLang="ko-KR" sz="3600" b="1" dirty="0" smtClean="0"/>
          </a:p>
          <a:p>
            <a:r>
              <a:rPr lang="en-US" altLang="ko-KR" sz="3600" b="1" dirty="0" smtClean="0"/>
              <a:t>From                   , we find</a:t>
            </a:r>
            <a:endParaRPr lang="en-US" altLang="ko-KR" sz="3600" b="1" dirty="0"/>
          </a:p>
          <a:p>
            <a:pPr marL="0" indent="0">
              <a:buNone/>
            </a:pPr>
            <a:r>
              <a:rPr lang="en-US" altLang="ko-KR" sz="3600" b="1" dirty="0" smtClean="0"/>
              <a:t> </a:t>
            </a:r>
            <a:endParaRPr lang="ko-KR" altLang="en-US" sz="36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74" y="1791024"/>
            <a:ext cx="7686676" cy="13225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020" y="517682"/>
            <a:ext cx="1704898" cy="50609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2796" y="1214438"/>
            <a:ext cx="3138152" cy="57658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191" y="3161274"/>
            <a:ext cx="2809210" cy="575402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1674" y="3985072"/>
            <a:ext cx="6745695" cy="172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4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1488" y="400050"/>
            <a:ext cx="11301412" cy="6286500"/>
          </a:xfrm>
        </p:spPr>
        <p:txBody>
          <a:bodyPr/>
          <a:lstStyle/>
          <a:p>
            <a:r>
              <a:rPr lang="en-US" altLang="ko-KR" dirty="0" smtClean="0"/>
              <a:t>                     :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3600" b="1" dirty="0" smtClean="0"/>
              <a:t>LHS&lt;0 </a:t>
            </a:r>
          </a:p>
          <a:p>
            <a:r>
              <a:rPr lang="en-US" altLang="ko-KR" sz="3600" b="1" dirty="0" smtClean="0"/>
              <a:t>RHS: 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Integrand is positive</a:t>
            </a:r>
          </a:p>
          <a:p>
            <a:r>
              <a:rPr lang="en-US" altLang="ko-KR" sz="3600" b="1" dirty="0">
                <a:solidFill>
                  <a:srgbClr val="0070C0"/>
                </a:solidFill>
              </a:rPr>
              <a:t> 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 (</a:t>
            </a:r>
            <a:r>
              <a:rPr lang="en-US" altLang="ko-KR" sz="3600" b="1" dirty="0" err="1" smtClean="0">
                <a:solidFill>
                  <a:srgbClr val="0070C0"/>
                </a:solidFill>
              </a:rPr>
              <a:t>i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) RHS&gt;0 for k=0,1 (No smooth Inner horizon)</a:t>
            </a:r>
          </a:p>
          <a:p>
            <a:r>
              <a:rPr lang="en-US" altLang="ko-KR" sz="3600" b="1" dirty="0">
                <a:solidFill>
                  <a:srgbClr val="0070C0"/>
                </a:solidFill>
              </a:rPr>
              <a:t> 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 (ii) RHS&lt;0 for k=-1 (Inner horizon is possible!)</a:t>
            </a:r>
            <a:endParaRPr lang="ko-KR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1585629"/>
            <a:ext cx="6745695" cy="172164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203" y="400050"/>
            <a:ext cx="2575222" cy="5274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1229" y="663787"/>
            <a:ext cx="4667625" cy="204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0088" y="88491"/>
            <a:ext cx="11139487" cy="1173972"/>
          </a:xfrm>
        </p:spPr>
        <p:txBody>
          <a:bodyPr/>
          <a:lstStyle/>
          <a:p>
            <a:r>
              <a:rPr lang="en-US" altLang="ko-KR" b="1" dirty="0" smtClean="0"/>
              <a:t>No </a:t>
            </a:r>
            <a:r>
              <a:rPr lang="en-US" altLang="ko-KR" b="1" dirty="0" smtClean="0">
                <a:solidFill>
                  <a:srgbClr val="0070C0"/>
                </a:solidFill>
              </a:rPr>
              <a:t>Scalar-</a:t>
            </a:r>
            <a:r>
              <a:rPr lang="en-US" altLang="ko-KR" b="1" dirty="0" err="1">
                <a:solidFill>
                  <a:srgbClr val="0070C0"/>
                </a:solidFill>
              </a:rPr>
              <a:t>h</a:t>
            </a:r>
            <a:r>
              <a:rPr lang="en-US" altLang="ko-KR" b="1" dirty="0" err="1" smtClean="0">
                <a:solidFill>
                  <a:srgbClr val="0070C0"/>
                </a:solidFill>
              </a:rPr>
              <a:t>aird</a:t>
            </a:r>
            <a:r>
              <a:rPr lang="en-US" altLang="ko-KR" b="1" dirty="0" smtClean="0"/>
              <a:t> Inner </a:t>
            </a:r>
            <a:r>
              <a:rPr lang="en-US" altLang="ko-KR" b="1" dirty="0"/>
              <a:t>H</a:t>
            </a:r>
            <a:r>
              <a:rPr lang="en-US" altLang="ko-KR" b="1" dirty="0" smtClean="0"/>
              <a:t>orizon </a:t>
            </a:r>
            <a:r>
              <a:rPr lang="en-US" altLang="ko-KR" b="1" dirty="0"/>
              <a:t>T</a:t>
            </a:r>
            <a:r>
              <a:rPr lang="en-US" altLang="ko-KR" b="1" dirty="0" smtClean="0"/>
              <a:t>heorem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2880" y="1209368"/>
            <a:ext cx="11816408" cy="5648632"/>
          </a:xfrm>
        </p:spPr>
        <p:txBody>
          <a:bodyPr>
            <a:normAutofit lnSpcReduction="10000"/>
          </a:bodyPr>
          <a:lstStyle/>
          <a:p>
            <a:r>
              <a:rPr lang="en-US" altLang="ko-KR" sz="3600" b="1" dirty="0" smtClean="0"/>
              <a:t>Power of Theorem</a:t>
            </a:r>
            <a:r>
              <a:rPr lang="en-US" altLang="ko-KR" sz="3600" b="1" dirty="0"/>
              <a:t>: </a:t>
            </a:r>
            <a:r>
              <a:rPr lang="en-US" altLang="ko-KR" sz="3600" b="1" dirty="0" smtClean="0"/>
              <a:t>Far-reaching applicability due to 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no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 dependence on V</a:t>
            </a:r>
            <a:r>
              <a:rPr lang="en-US" altLang="ko-KR" sz="3600" b="1" dirty="0" smtClean="0"/>
              <a:t>. (cf. Usual no hair theorem) </a:t>
            </a:r>
          </a:p>
          <a:p>
            <a:endParaRPr lang="en-US" altLang="ko-KR" sz="3600" b="1" dirty="0"/>
          </a:p>
          <a:p>
            <a:r>
              <a:rPr lang="en-US" altLang="ko-KR" sz="3600" b="1" dirty="0" smtClean="0">
                <a:solidFill>
                  <a:srgbClr val="0070C0"/>
                </a:solidFill>
              </a:rPr>
              <a:t>For k=-1, scalar-</a:t>
            </a:r>
            <a:r>
              <a:rPr lang="en-US" altLang="ko-KR" sz="3600" b="1" dirty="0" err="1" smtClean="0">
                <a:solidFill>
                  <a:srgbClr val="0070C0"/>
                </a:solidFill>
              </a:rPr>
              <a:t>haird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 inner horizon is also possible. </a:t>
            </a:r>
            <a:r>
              <a:rPr lang="en-US" altLang="ko-KR" sz="3600" b="1" dirty="0" smtClean="0"/>
              <a:t>But, no exact (analytic) solutions are known and we need find 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numerical</a:t>
            </a:r>
            <a:r>
              <a:rPr lang="en-US" altLang="ko-KR" sz="3600" b="1" dirty="0" smtClean="0"/>
              <a:t> solutions to test the theorem explicitly</a:t>
            </a:r>
            <a:r>
              <a:rPr lang="en-US" altLang="ko-KR" sz="3600" b="1" dirty="0" smtClean="0"/>
              <a:t>.</a:t>
            </a:r>
          </a:p>
          <a:p>
            <a:endParaRPr lang="en-US" altLang="ko-KR" sz="3600" b="1" dirty="0" smtClean="0"/>
          </a:p>
          <a:p>
            <a:r>
              <a:rPr lang="en-US" altLang="ko-KR" sz="3600" b="1" dirty="0"/>
              <a:t>This is for </a:t>
            </a: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</a:rPr>
              <a:t>charged</a:t>
            </a:r>
            <a:r>
              <a:rPr lang="en-US" altLang="ko-KR" sz="3600" b="1" dirty="0"/>
              <a:t> scalar field. For </a:t>
            </a:r>
            <a:r>
              <a:rPr lang="en-US" altLang="ko-KR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neutral</a:t>
            </a:r>
            <a:r>
              <a:rPr lang="en-US" altLang="ko-KR" sz="3600" b="1" dirty="0"/>
              <a:t> scalar field, we need an independent but the usual proof depending on potential. (see the paper).</a:t>
            </a:r>
          </a:p>
          <a:p>
            <a:endParaRPr lang="ko-KR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217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8350" y="1"/>
            <a:ext cx="11149781" cy="1028700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Numerical</a:t>
            </a:r>
            <a:r>
              <a:rPr lang="en-US" altLang="ko-KR" b="1" dirty="0" smtClean="0"/>
              <a:t> solution for haired-Inner horizon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57213" y="1028701"/>
            <a:ext cx="11272837" cy="5643562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solidFill>
                  <a:srgbClr val="0070C0"/>
                </a:solidFill>
              </a:rPr>
              <a:t>k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=-1, d=2 (3+1 dimensions), </a:t>
            </a:r>
            <a:r>
              <a:rPr lang="en-US" altLang="ko-KR" sz="3600" b="1" dirty="0" err="1" smtClean="0">
                <a:solidFill>
                  <a:srgbClr val="0070C0"/>
                </a:solidFill>
              </a:rPr>
              <a:t>AdS</a:t>
            </a:r>
            <a:endParaRPr lang="ko-KR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656" y="1520037"/>
            <a:ext cx="5884193" cy="83481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3" y="2318125"/>
            <a:ext cx="7097553" cy="83518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905" y="3152938"/>
            <a:ext cx="6601311" cy="337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5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448" y="414338"/>
            <a:ext cx="4167571" cy="47963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48" y="1122569"/>
            <a:ext cx="8659587" cy="4157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450" y="5280232"/>
            <a:ext cx="950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/>
              <a:t>(</a:t>
            </a:r>
            <a:r>
              <a:rPr lang="en-US" altLang="ko-KR" sz="3600" b="1" dirty="0" err="1" smtClean="0"/>
              <a:t>i</a:t>
            </a:r>
            <a:r>
              <a:rPr lang="en-US" altLang="ko-KR" sz="3600" b="1" dirty="0" smtClean="0"/>
              <a:t>). Mass is </a:t>
            </a:r>
            <a:r>
              <a:rPr lang="en-US" altLang="ko-KR" sz="3600" b="1" dirty="0" err="1" smtClean="0"/>
              <a:t>tachyonic</a:t>
            </a:r>
            <a:r>
              <a:rPr lang="en-US" altLang="ko-KR" sz="3600" b="1" dirty="0" smtClean="0"/>
              <a:t> but 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above BF </a:t>
            </a:r>
            <a:r>
              <a:rPr lang="en-US" altLang="ko-KR" sz="3600" b="1" dirty="0" smtClean="0"/>
              <a:t>bound. </a:t>
            </a:r>
            <a:endParaRPr lang="ko-KR" alt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1450" y="5926563"/>
            <a:ext cx="12429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/>
              <a:t>(ii) No new singularity other than at the origin (z=    )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3637" y="5977943"/>
            <a:ext cx="544980" cy="54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II.</a:t>
            </a:r>
            <a:r>
              <a:rPr lang="en-US" altLang="ko-KR" b="1" dirty="0" smtClean="0">
                <a:solidFill>
                  <a:srgbClr val="7030A0"/>
                </a:solidFill>
              </a:rPr>
              <a:t> </a:t>
            </a:r>
            <a:r>
              <a:rPr lang="en-US" altLang="ko-KR" b="1" dirty="0" smtClean="0"/>
              <a:t>Extensions to Higher-Curvature Gravities 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5281" y="1825625"/>
            <a:ext cx="11501437" cy="4775200"/>
          </a:xfrm>
        </p:spPr>
        <p:txBody>
          <a:bodyPr>
            <a:normAutofit/>
          </a:bodyPr>
          <a:lstStyle/>
          <a:p>
            <a:r>
              <a:rPr lang="en-US" altLang="ko-KR" sz="4400" b="1" dirty="0" smtClean="0"/>
              <a:t>1. </a:t>
            </a:r>
            <a:r>
              <a:rPr lang="en-US" altLang="ko-KR" sz="4400" b="1" dirty="0">
                <a:solidFill>
                  <a:srgbClr val="0070C0"/>
                </a:solidFill>
              </a:rPr>
              <a:t>Einstein-Maxwell-</a:t>
            </a:r>
            <a:r>
              <a:rPr lang="en-US" altLang="ko-KR" sz="4400" b="1" dirty="0" err="1">
                <a:solidFill>
                  <a:srgbClr val="0070C0"/>
                </a:solidFill>
              </a:rPr>
              <a:t>Horndeski</a:t>
            </a:r>
            <a:r>
              <a:rPr lang="en-US" altLang="ko-KR" sz="4400" b="1" dirty="0"/>
              <a:t> </a:t>
            </a:r>
            <a:r>
              <a:rPr lang="en-US" altLang="ko-KR" sz="4400" b="1" dirty="0" smtClean="0"/>
              <a:t>Theories [DD&amp;MIP, </a:t>
            </a:r>
            <a:r>
              <a:rPr lang="en-US" altLang="ko-KR" sz="4400" b="1" dirty="0" smtClean="0">
                <a:solidFill>
                  <a:srgbClr val="7030A0"/>
                </a:solidFill>
              </a:rPr>
              <a:t>arXiv:2101.10116 </a:t>
            </a:r>
            <a:r>
              <a:rPr lang="en-US" altLang="ko-KR" sz="4400" b="1" dirty="0">
                <a:solidFill>
                  <a:srgbClr val="7030A0"/>
                </a:solidFill>
              </a:rPr>
              <a:t>[</a:t>
            </a:r>
            <a:r>
              <a:rPr lang="en-US" altLang="ko-KR" sz="4400" b="1" dirty="0" smtClean="0">
                <a:solidFill>
                  <a:srgbClr val="7030A0"/>
                </a:solidFill>
              </a:rPr>
              <a:t>PLB (2022)]]</a:t>
            </a:r>
            <a:endParaRPr lang="en-US" altLang="ko-KR" sz="4400" b="1" dirty="0" smtClean="0">
              <a:solidFill>
                <a:srgbClr val="0070C0"/>
              </a:solidFill>
            </a:endParaRPr>
          </a:p>
          <a:p>
            <a:endParaRPr lang="ko-KR" altLang="en-US" sz="4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734" y="3396362"/>
            <a:ext cx="9141269" cy="16337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689" y="5483826"/>
            <a:ext cx="3658994" cy="48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42741" y="436552"/>
            <a:ext cx="11350358" cy="6070436"/>
          </a:xfrm>
        </p:spPr>
        <p:txBody>
          <a:bodyPr/>
          <a:lstStyle/>
          <a:p>
            <a:r>
              <a:rPr lang="en-US" altLang="ko-KR" sz="4400" b="1" dirty="0" smtClean="0"/>
              <a:t>For a static ansatz (in the </a:t>
            </a:r>
            <a:r>
              <a:rPr lang="en-US" altLang="ko-KR" sz="4400" b="1" dirty="0" err="1" smtClean="0"/>
              <a:t>Schw</a:t>
            </a:r>
            <a:r>
              <a:rPr lang="en-US" altLang="ko-KR" sz="4400" b="1" dirty="0" smtClean="0"/>
              <a:t>. </a:t>
            </a:r>
            <a:r>
              <a:rPr lang="en-US" altLang="ko-KR" sz="4400" b="1" dirty="0" err="1" smtClean="0"/>
              <a:t>Coord</a:t>
            </a:r>
            <a:r>
              <a:rPr lang="en-US" altLang="ko-KR" sz="4400" b="1" dirty="0" smtClean="0"/>
              <a:t>)</a:t>
            </a:r>
          </a:p>
          <a:p>
            <a:endParaRPr lang="en-US" altLang="ko-KR" sz="4400" b="1" dirty="0"/>
          </a:p>
          <a:p>
            <a:endParaRPr lang="en-US" altLang="ko-KR" sz="4400" b="1" dirty="0" smtClean="0"/>
          </a:p>
          <a:p>
            <a:endParaRPr lang="en-US" altLang="ko-KR" sz="4400" b="1" dirty="0"/>
          </a:p>
          <a:p>
            <a:endParaRPr lang="ko-KR" altLang="en-US" sz="4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317" y="1510236"/>
            <a:ext cx="6116208" cy="146894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949" y="2819892"/>
            <a:ext cx="6788965" cy="39555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2741" y="3255317"/>
            <a:ext cx="2613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Phase field=0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 flipV="1">
            <a:off x="2130560" y="2763849"/>
            <a:ext cx="395257" cy="430653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727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4249" y="365760"/>
            <a:ext cx="11350359" cy="6229719"/>
          </a:xfrm>
        </p:spPr>
        <p:txBody>
          <a:bodyPr>
            <a:normAutofit/>
          </a:bodyPr>
          <a:lstStyle/>
          <a:p>
            <a:r>
              <a:rPr lang="en-US" altLang="ko-KR" sz="4400" b="1" dirty="0" smtClean="0"/>
              <a:t>EOM (D=4):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2</a:t>
            </a:r>
            <a:r>
              <a:rPr lang="en-US" altLang="ko-KR" sz="4400" b="1" baseline="30000" dirty="0" smtClean="0">
                <a:solidFill>
                  <a:srgbClr val="0070C0"/>
                </a:solidFill>
              </a:rPr>
              <a:t>nd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 order </a:t>
            </a:r>
            <a:r>
              <a:rPr lang="en-US" altLang="ko-KR" sz="4400" b="1" dirty="0" smtClean="0"/>
              <a:t>Eq. </a:t>
            </a:r>
            <a:endParaRPr lang="ko-KR" altLang="en-US" sz="4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84" y="1044186"/>
            <a:ext cx="10100059" cy="581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49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2666" y="64893"/>
            <a:ext cx="11480144" cy="6583680"/>
          </a:xfrm>
        </p:spPr>
        <p:txBody>
          <a:bodyPr>
            <a:normAutofit/>
          </a:bodyPr>
          <a:lstStyle/>
          <a:p>
            <a:r>
              <a:rPr lang="en-US" altLang="ko-KR" sz="4400" b="1" dirty="0" smtClean="0"/>
              <a:t>Arbitrary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D&gt;4</a:t>
            </a:r>
            <a:r>
              <a:rPr lang="en-US" altLang="ko-KR" sz="4400" b="1" dirty="0" smtClean="0"/>
              <a:t>: no new D-dependent effect. </a:t>
            </a:r>
            <a:endParaRPr lang="ko-KR" altLang="en-US" sz="4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157" y="702681"/>
            <a:ext cx="7195563" cy="607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Black Holes Do Exist in Nature !   </a:t>
            </a:r>
            <a:endParaRPr lang="ko-KR" altLang="en-US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" y="2286794"/>
            <a:ext cx="4486275" cy="429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Figure caption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873" y="2286794"/>
            <a:ext cx="5342865" cy="41140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1837" y="1527075"/>
            <a:ext cx="1473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LIGO ‘15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367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6477" y="159284"/>
            <a:ext cx="11786911" cy="6563030"/>
          </a:xfrm>
        </p:spPr>
        <p:txBody>
          <a:bodyPr>
            <a:normAutofit/>
          </a:bodyPr>
          <a:lstStyle/>
          <a:p>
            <a:r>
              <a:rPr lang="en-US" altLang="ko-KR" sz="4400" b="1" dirty="0" smtClean="0"/>
              <a:t>From the regularity at the horizons, we have the same condition, for a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non-trivial charged scalar hair</a:t>
            </a:r>
            <a:r>
              <a:rPr lang="en-US" altLang="ko-KR" sz="4400" b="1" dirty="0" smtClean="0"/>
              <a:t>, as Einstein gravity case</a:t>
            </a:r>
            <a:r>
              <a:rPr lang="en-US" altLang="ko-KR" sz="4400" b="1" dirty="0"/>
              <a:t>, </a:t>
            </a:r>
            <a:endParaRPr lang="en-US" altLang="ko-KR" sz="4400" b="1" dirty="0" smtClean="0"/>
          </a:p>
          <a:p>
            <a:endParaRPr lang="en-US" altLang="ko-KR" sz="4400" b="1" dirty="0"/>
          </a:p>
          <a:p>
            <a:r>
              <a:rPr lang="en-US" altLang="ko-KR" sz="4400" b="1" dirty="0" smtClean="0"/>
              <a:t>Radially conserved charge:</a:t>
            </a:r>
            <a:endParaRPr lang="ko-KR" altLang="en-US" sz="4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082" y="1975335"/>
            <a:ext cx="4578636" cy="93304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247" y="4277033"/>
            <a:ext cx="8758806" cy="258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691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47" y="123887"/>
            <a:ext cx="11497351" cy="6436196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rgbClr val="0070C0"/>
                </a:solidFill>
              </a:rPr>
              <a:t>On-shell</a:t>
            </a:r>
            <a:r>
              <a:rPr lang="en-US" altLang="ko-KR" sz="4000" b="1" dirty="0" smtClean="0"/>
              <a:t> conservation</a:t>
            </a:r>
            <a:r>
              <a:rPr lang="en-US" altLang="ko-KR" sz="4000" b="1" dirty="0" smtClean="0"/>
              <a:t>: </a:t>
            </a:r>
            <a:r>
              <a:rPr lang="en-US" altLang="ko-KR" sz="4000" b="1" dirty="0" smtClean="0">
                <a:solidFill>
                  <a:schemeClr val="accent6">
                    <a:lumMod val="75000"/>
                  </a:schemeClr>
                </a:solidFill>
              </a:rPr>
              <a:t>(cf. </a:t>
            </a:r>
            <a:r>
              <a:rPr lang="en-US" altLang="ko-KR" sz="4000" b="1" dirty="0" err="1" smtClean="0">
                <a:solidFill>
                  <a:schemeClr val="accent6">
                    <a:lumMod val="75000"/>
                  </a:schemeClr>
                </a:solidFill>
              </a:rPr>
              <a:t>Cai</a:t>
            </a:r>
            <a:r>
              <a:rPr lang="en-US" altLang="ko-KR" sz="4000" b="1" dirty="0" smtClean="0">
                <a:solidFill>
                  <a:schemeClr val="accent6">
                    <a:lumMod val="75000"/>
                  </a:schemeClr>
                </a:solidFill>
              </a:rPr>
              <a:t>. et. al)</a:t>
            </a:r>
            <a:endParaRPr lang="en-US" altLang="ko-KR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endParaRPr lang="en-US" altLang="ko-KR" sz="4000" b="1" dirty="0"/>
          </a:p>
          <a:p>
            <a:r>
              <a:rPr lang="en-US" altLang="ko-KR" sz="4000" b="1" dirty="0" smtClean="0"/>
              <a:t>From </a:t>
            </a:r>
            <a:endParaRPr lang="ko-KR" altLang="en-US" sz="4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813" y="775126"/>
            <a:ext cx="7847384" cy="185008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30" y="2546077"/>
            <a:ext cx="11542887" cy="102893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226" y="4120358"/>
            <a:ext cx="2951039" cy="79380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395" y="4872867"/>
            <a:ext cx="8891568" cy="182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3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163" y="129787"/>
            <a:ext cx="11011637" cy="1014801"/>
          </a:xfrm>
        </p:spPr>
        <p:txBody>
          <a:bodyPr/>
          <a:lstStyle/>
          <a:p>
            <a:r>
              <a:rPr lang="en-US" altLang="ko-KR" b="1" dirty="0" smtClean="0"/>
              <a:t>Theorem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still works for         !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9068" y="1286059"/>
            <a:ext cx="11674824" cy="4890904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73" y="1339154"/>
            <a:ext cx="8891568" cy="182290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94" y="3291187"/>
            <a:ext cx="5828191" cy="339573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2955" y="300338"/>
            <a:ext cx="1465136" cy="67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03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156" y="365125"/>
            <a:ext cx="11580434" cy="1325563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2. Einstein-Maxwell-</a:t>
            </a:r>
            <a:r>
              <a:rPr lang="en-US" altLang="ko-KR" b="1" dirty="0" smtClean="0">
                <a:solidFill>
                  <a:srgbClr val="0070C0"/>
                </a:solidFill>
              </a:rPr>
              <a:t>Gauss-Bonnet</a:t>
            </a:r>
            <a:r>
              <a:rPr lang="en-US" altLang="ko-KR" b="1" dirty="0" smtClean="0"/>
              <a:t>-Scalar </a:t>
            </a:r>
            <a:r>
              <a:rPr lang="en-US" altLang="ko-KR" b="1" dirty="0" smtClean="0">
                <a:solidFill>
                  <a:srgbClr val="7030A0"/>
                </a:solidFill>
              </a:rPr>
              <a:t>[DD&amp;MIP</a:t>
            </a:r>
            <a:r>
              <a:rPr lang="en-US" altLang="ko-KR" b="1" dirty="0" smtClean="0">
                <a:solidFill>
                  <a:srgbClr val="7030A0"/>
                </a:solidFill>
              </a:rPr>
              <a:t>, 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arXiv: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2307.10532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</a:rPr>
              <a:t> [</a:t>
            </a:r>
            <a:r>
              <a:rPr lang="en-US" altLang="ko-KR" b="1" dirty="0" err="1">
                <a:solidFill>
                  <a:schemeClr val="accent5">
                    <a:lumMod val="75000"/>
                  </a:schemeClr>
                </a:solidFill>
              </a:rPr>
              <a:t>hep-th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  <a:endParaRPr lang="ko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4250" y="1825624"/>
            <a:ext cx="11397554" cy="477575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4000" b="1" dirty="0" smtClean="0"/>
              <a:t>Static ansatz:</a:t>
            </a:r>
            <a:endParaRPr lang="ko-KR" altLang="en-US" sz="4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383" y="1771169"/>
            <a:ext cx="8994662" cy="284666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0634" y="4747246"/>
            <a:ext cx="5990396" cy="1463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21799" y="6394222"/>
            <a:ext cx="2613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Phase field=0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 flipV="1">
            <a:off x="4778477" y="6091016"/>
            <a:ext cx="612031" cy="32748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304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6766" y="259572"/>
            <a:ext cx="11598132" cy="6335907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EOM (D=4):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2</a:t>
            </a:r>
            <a:r>
              <a:rPr lang="en-US" altLang="ko-KR" sz="4000" b="1" baseline="30000" dirty="0" smtClean="0">
                <a:solidFill>
                  <a:srgbClr val="0070C0"/>
                </a:solidFill>
              </a:rPr>
              <a:t>nd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 order </a:t>
            </a:r>
            <a:r>
              <a:rPr lang="en-US" altLang="ko-KR" sz="4000" b="1" dirty="0" smtClean="0"/>
              <a:t>Eq.</a:t>
            </a:r>
            <a:endParaRPr lang="ko-KR" altLang="en-US" sz="4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313" y="902602"/>
            <a:ext cx="10704004" cy="581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923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7269" y="259572"/>
            <a:ext cx="11727917" cy="6359504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Arbitrary D: There are </a:t>
            </a:r>
            <a:r>
              <a:rPr lang="en-US" altLang="ko-KR" sz="4000" b="1" dirty="0" smtClean="0">
                <a:solidFill>
                  <a:srgbClr val="7030A0"/>
                </a:solidFill>
              </a:rPr>
              <a:t>D(&gt;4)-dependent </a:t>
            </a:r>
            <a:r>
              <a:rPr lang="en-US" altLang="ko-KR" sz="4000" b="1" dirty="0" smtClean="0"/>
              <a:t>terms!</a:t>
            </a:r>
            <a:endParaRPr lang="ko-KR" altLang="en-US" sz="4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240" y="794366"/>
            <a:ext cx="6279520" cy="596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18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6477" y="159284"/>
            <a:ext cx="11786911" cy="6563030"/>
          </a:xfrm>
        </p:spPr>
        <p:txBody>
          <a:bodyPr>
            <a:normAutofit/>
          </a:bodyPr>
          <a:lstStyle/>
          <a:p>
            <a:r>
              <a:rPr lang="en-US" altLang="ko-KR" sz="4400" b="1" dirty="0" smtClean="0"/>
              <a:t>From the regularity at the horizons, we have the same condition for a </a:t>
            </a:r>
            <a:r>
              <a:rPr lang="en-US" altLang="ko-KR" sz="4400" b="1" dirty="0" smtClean="0">
                <a:solidFill>
                  <a:srgbClr val="0070C0"/>
                </a:solidFill>
              </a:rPr>
              <a:t>non-trivial charged scalar hair</a:t>
            </a:r>
            <a:r>
              <a:rPr lang="en-US" altLang="ko-KR" sz="4400" b="1" dirty="0" smtClean="0"/>
              <a:t>, as Einstein gravity case</a:t>
            </a:r>
            <a:r>
              <a:rPr lang="en-US" altLang="ko-KR" sz="4400" b="1" dirty="0"/>
              <a:t>, </a:t>
            </a:r>
            <a:endParaRPr lang="en-US" altLang="ko-KR" sz="4400" b="1" dirty="0" smtClean="0"/>
          </a:p>
          <a:p>
            <a:endParaRPr lang="en-US" altLang="ko-KR" sz="4400" b="1" dirty="0"/>
          </a:p>
          <a:p>
            <a:r>
              <a:rPr lang="en-US" altLang="ko-KR" sz="4400" b="1" dirty="0" smtClean="0"/>
              <a:t>Radially conserved </a:t>
            </a:r>
            <a:r>
              <a:rPr lang="en-US" altLang="ko-KR" sz="4400" b="1" dirty="0" smtClean="0"/>
              <a:t>charge:</a:t>
            </a:r>
            <a:endParaRPr lang="ko-KR" altLang="en-US" sz="4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384" y="1981236"/>
            <a:ext cx="4314901" cy="8793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128" y="4061706"/>
            <a:ext cx="9355891" cy="279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408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2377" y="100289"/>
            <a:ext cx="11763313" cy="6489290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0070C0"/>
                </a:solidFill>
              </a:rPr>
              <a:t>On-shell</a:t>
            </a:r>
            <a:r>
              <a:rPr lang="en-US" altLang="ko-KR" sz="4000" b="1" dirty="0"/>
              <a:t> conservation</a:t>
            </a:r>
            <a:r>
              <a:rPr lang="en-US" altLang="ko-KR" sz="4000" b="1" dirty="0" smtClean="0"/>
              <a:t>:</a:t>
            </a:r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r>
              <a:rPr lang="en-US" altLang="ko-KR" sz="4000" b="1" dirty="0" smtClean="0"/>
              <a:t>From</a:t>
            </a:r>
            <a:endParaRPr lang="en-US" altLang="ko-KR" sz="4000" b="1" dirty="0"/>
          </a:p>
          <a:p>
            <a:pPr marL="0" indent="0">
              <a:buNone/>
            </a:pPr>
            <a:r>
              <a:rPr lang="en-US" altLang="ko-KR" sz="4000" b="1" dirty="0" smtClean="0"/>
              <a:t> </a:t>
            </a:r>
            <a:endParaRPr lang="en-US" altLang="ko-KR" sz="4000" b="1" dirty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423" y="723946"/>
            <a:ext cx="8090299" cy="212544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27" y="2743198"/>
            <a:ext cx="10277937" cy="65953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951" y="3417201"/>
            <a:ext cx="2541862" cy="68373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6130" y="4023360"/>
            <a:ext cx="8563220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8232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6263" y="283169"/>
            <a:ext cx="11480145" cy="6141228"/>
          </a:xfrm>
        </p:spPr>
        <p:txBody>
          <a:bodyPr>
            <a:normAutofit/>
          </a:bodyPr>
          <a:lstStyle/>
          <a:p>
            <a:r>
              <a:rPr lang="en-US" altLang="ko-KR" sz="4000" b="1" dirty="0"/>
              <a:t>k</a:t>
            </a:r>
            <a:r>
              <a:rPr lang="en-US" altLang="ko-KR" sz="4000" b="1" dirty="0" smtClean="0"/>
              <a:t>=0: Theorem still works.</a:t>
            </a:r>
          </a:p>
          <a:p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k=1,-1</a:t>
            </a:r>
            <a:r>
              <a:rPr lang="en-US" altLang="ko-KR" sz="4000" b="1" dirty="0" smtClean="0"/>
              <a:t>: No simple condition for the theorem.</a:t>
            </a:r>
          </a:p>
          <a:p>
            <a:r>
              <a:rPr lang="en-US" altLang="ko-KR" sz="4000" b="1" dirty="0"/>
              <a:t> </a:t>
            </a:r>
            <a:r>
              <a:rPr lang="en-US" altLang="ko-KR" sz="4000" b="1" dirty="0" smtClean="0"/>
              <a:t>But, we still have a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general criterion </a:t>
            </a:r>
            <a:r>
              <a:rPr lang="en-US" altLang="ko-KR" sz="4000" b="1" dirty="0" smtClean="0"/>
              <a:t>for the existence haired-inner horizon,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RHS&gt;0</a:t>
            </a:r>
            <a:r>
              <a:rPr lang="en-US" altLang="ko-KR" sz="4000" b="1" dirty="0" smtClean="0"/>
              <a:t> since LHS&gt;0.</a:t>
            </a:r>
          </a:p>
          <a:p>
            <a:endParaRPr lang="en-US" altLang="ko-KR" sz="4000" b="1" dirty="0"/>
          </a:p>
          <a:p>
            <a:r>
              <a:rPr lang="en-US" altLang="ko-KR" sz="4000" b="1" dirty="0" smtClean="0"/>
              <a:t>To test the theorem, we need to find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numerical</a:t>
            </a:r>
            <a:r>
              <a:rPr lang="en-US" altLang="ko-KR" sz="4000" b="1" dirty="0" smtClean="0"/>
              <a:t> solutions due to lack of exact solutions, as in Einstein gravity case.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725498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3458" y="1468939"/>
            <a:ext cx="11432950" cy="509114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902603" y="52459"/>
            <a:ext cx="10258977" cy="1325563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rgbClr val="0070C0"/>
                </a:solidFill>
              </a:rPr>
              <a:t>Numerical</a:t>
            </a:r>
            <a:r>
              <a:rPr lang="en-US" altLang="ko-KR" sz="4000" b="1" dirty="0" smtClean="0"/>
              <a:t> solutions for scalar-haired Inner </a:t>
            </a:r>
            <a:r>
              <a:rPr lang="en-US" altLang="ko-KR" sz="4000" b="1" dirty="0" smtClean="0"/>
              <a:t>horizon </a:t>
            </a:r>
            <a:r>
              <a:rPr lang="en-US" altLang="ko-KR" sz="4000" b="1" dirty="0" smtClean="0">
                <a:solidFill>
                  <a:schemeClr val="accent5">
                    <a:lumMod val="75000"/>
                  </a:schemeClr>
                </a:solidFill>
              </a:rPr>
              <a:t>(More details: </a:t>
            </a:r>
            <a:r>
              <a:rPr lang="en-US" altLang="ko-KR" sz="4000" b="1" dirty="0" err="1" smtClean="0">
                <a:solidFill>
                  <a:schemeClr val="accent5">
                    <a:lumMod val="75000"/>
                  </a:schemeClr>
                </a:solidFill>
              </a:rPr>
              <a:t>Deniz’s</a:t>
            </a:r>
            <a:r>
              <a:rPr lang="en-US" altLang="ko-KR" sz="4000" b="1" dirty="0" smtClean="0">
                <a:solidFill>
                  <a:schemeClr val="accent5">
                    <a:lumMod val="75000"/>
                  </a:schemeClr>
                </a:solidFill>
              </a:rPr>
              <a:t> talk) </a:t>
            </a:r>
            <a:endParaRPr lang="ko-KR" alt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22" y="1519876"/>
            <a:ext cx="7095925" cy="73413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458" y="2110270"/>
            <a:ext cx="10597991" cy="416074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212" y="6255320"/>
            <a:ext cx="5762526" cy="44929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 flipH="1">
            <a:off x="6530008" y="6181398"/>
            <a:ext cx="5286400" cy="52322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Recover Einstein gravity case 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7046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ackness of space with black marked as center of donut of orange and red g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123" y="2415382"/>
            <a:ext cx="2679247" cy="267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내용 개체 틀 4"/>
          <p:cNvSpPr txBox="1">
            <a:spLocks noGrp="1"/>
          </p:cNvSpPr>
          <p:nvPr>
            <p:ph idx="1"/>
          </p:nvPr>
        </p:nvSpPr>
        <p:spPr>
          <a:xfrm>
            <a:off x="10318380" y="1839912"/>
            <a:ext cx="131799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ko-KR" sz="2400" b="1" dirty="0" smtClean="0"/>
              <a:t>EHT ‘17</a:t>
            </a:r>
            <a:endParaRPr lang="ko-KR" altLang="en-US" sz="2400" b="1" dirty="0"/>
          </a:p>
        </p:txBody>
      </p:sp>
      <p:pic>
        <p:nvPicPr>
          <p:cNvPr id="6" name="Picture 2" descr="Stellar_graveyard_noerror_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89" y="1243088"/>
            <a:ext cx="7157532" cy="40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028" y="671513"/>
            <a:ext cx="2586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LIGO/VIRGO </a:t>
            </a:r>
            <a:r>
              <a:rPr lang="en-US" altLang="ko-KR" sz="2400" b="1" dirty="0" smtClean="0">
                <a:solidFill>
                  <a:srgbClr val="7030A0"/>
                </a:solidFill>
              </a:rPr>
              <a:t>‘20</a:t>
            </a:r>
            <a:endParaRPr lang="ko-KR" alt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8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1371" y="230075"/>
            <a:ext cx="11769212" cy="6341806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4000" b="1" dirty="0" smtClean="0"/>
              <a:t>No deep-interior (r&lt;r_) solutions are found due to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increasing errors at r_. </a:t>
            </a:r>
            <a:endParaRPr lang="ko-KR" alt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07" y="289068"/>
            <a:ext cx="11339705" cy="408235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066" y="4542284"/>
            <a:ext cx="4359579" cy="67864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672908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7055" y="271370"/>
            <a:ext cx="11539139" cy="6276914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Radially conserved scaling charge:</a:t>
            </a:r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endParaRPr lang="en-US" altLang="ko-KR" sz="4000" b="1" dirty="0"/>
          </a:p>
          <a:p>
            <a:r>
              <a:rPr lang="en-US" altLang="ko-KR" sz="4000" b="1" dirty="0" smtClean="0"/>
              <a:t>The general criterion works.</a:t>
            </a:r>
            <a:endParaRPr lang="ko-KR" altLang="en-US" sz="4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46" y="1082509"/>
            <a:ext cx="4980760" cy="338330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3248" y="964521"/>
            <a:ext cx="5723060" cy="350129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22" y="4465811"/>
            <a:ext cx="5762526" cy="44929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1776" y="4383740"/>
            <a:ext cx="3940723" cy="61344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49310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3169" y="112088"/>
            <a:ext cx="11527339" cy="6624975"/>
          </a:xfrm>
        </p:spPr>
        <p:txBody>
          <a:bodyPr>
            <a:normAutofit lnSpcReduction="10000"/>
          </a:bodyPr>
          <a:lstStyle/>
          <a:p>
            <a:r>
              <a:rPr lang="en-US" altLang="ko-KR" sz="4000" b="1" dirty="0" smtClean="0"/>
              <a:t>Our solutions are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k=-1</a:t>
            </a:r>
            <a:r>
              <a:rPr lang="en-US" altLang="ko-KR" sz="4000" b="1" dirty="0" smtClean="0"/>
              <a:t> cases and m^2&lt;0 in </a:t>
            </a:r>
            <a:r>
              <a:rPr lang="en-US" altLang="ko-KR" sz="4000" b="1" dirty="0" err="1" smtClean="0"/>
              <a:t>AdS</a:t>
            </a:r>
            <a:r>
              <a:rPr lang="en-US" altLang="ko-KR" sz="4000" b="1" dirty="0" smtClean="0"/>
              <a:t> case, similar to Einstein case.</a:t>
            </a:r>
          </a:p>
          <a:p>
            <a:endParaRPr lang="en-US" altLang="ko-KR" sz="4000" b="1" dirty="0" smtClean="0"/>
          </a:p>
          <a:p>
            <a:r>
              <a:rPr lang="en-US" altLang="ko-KR" sz="4000" b="1" dirty="0" smtClean="0"/>
              <a:t>For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k=1</a:t>
            </a:r>
            <a:r>
              <a:rPr lang="en-US" altLang="ko-KR" sz="4000" b="1" dirty="0" smtClean="0"/>
              <a:t> case, there is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no Einstein gravity limit (no haired-inner horizon solution)</a:t>
            </a:r>
            <a:r>
              <a:rPr lang="en-US" altLang="ko-KR" sz="4000" b="1" dirty="0" smtClean="0"/>
              <a:t> and so, only the non-Einstein branch may exist: We need to search rather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unusual solution space </a:t>
            </a:r>
            <a:r>
              <a:rPr lang="en-US" altLang="ko-KR" sz="4000" b="1" dirty="0" smtClean="0"/>
              <a:t>to find it.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(cf1. </a:t>
            </a:r>
            <a:r>
              <a:rPr lang="en-US" altLang="ko-KR" sz="4000" b="1" dirty="0" err="1" smtClean="0">
                <a:solidFill>
                  <a:schemeClr val="accent1">
                    <a:lumMod val="75000"/>
                  </a:schemeClr>
                </a:solidFill>
              </a:rPr>
              <a:t>Miok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 Park’s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talk)</a:t>
            </a:r>
            <a:endParaRPr lang="en-US" altLang="ko-KR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ko-KR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ko-KR" sz="4000" b="1" dirty="0" smtClean="0"/>
              <a:t>For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k=0</a:t>
            </a:r>
            <a:r>
              <a:rPr lang="en-US" altLang="ko-KR" sz="4000" b="1" dirty="0" smtClean="0"/>
              <a:t>, the theorem says “no-scalar haired solutions”.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56296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3922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Perturbative</a:t>
            </a:r>
            <a:r>
              <a:rPr lang="en-US" altLang="ko-KR" b="1" dirty="0" smtClean="0"/>
              <a:t> solutions?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0075" y="1050085"/>
            <a:ext cx="11716119" cy="5722374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At large r limit:</a:t>
            </a:r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endParaRPr lang="en-US" altLang="ko-KR" sz="4000" b="1" dirty="0"/>
          </a:p>
          <a:p>
            <a:endParaRPr lang="en-US" altLang="ko-KR" sz="4000" b="1" dirty="0" smtClean="0"/>
          </a:p>
          <a:p>
            <a:r>
              <a:rPr lang="en-US" altLang="ko-KR" sz="4000" b="1" dirty="0" smtClean="0">
                <a:solidFill>
                  <a:srgbClr val="0070C0"/>
                </a:solidFill>
              </a:rPr>
              <a:t>Two groups of power </a:t>
            </a:r>
            <a:r>
              <a:rPr lang="en-US" altLang="ko-KR" sz="4000" b="1" dirty="0" smtClean="0"/>
              <a:t>for scalar: For r^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-a </a:t>
            </a:r>
            <a:r>
              <a:rPr lang="en-US" altLang="ko-KR" sz="4000" b="1" dirty="0" smtClean="0"/>
              <a:t>power, we have reasonable iterative solutions. But for r^</a:t>
            </a:r>
            <a:r>
              <a:rPr lang="en-US" altLang="ko-KR" sz="4000" b="1" dirty="0" smtClean="0">
                <a:solidFill>
                  <a:srgbClr val="C00000"/>
                </a:solidFill>
              </a:rPr>
              <a:t>-2a</a:t>
            </a:r>
            <a:r>
              <a:rPr lang="en-US" altLang="ko-KR" sz="4000" b="1" dirty="0" smtClean="0"/>
              <a:t>, some inconsistencies occur!!?? </a:t>
            </a:r>
            <a:r>
              <a:rPr lang="en-US" altLang="ko-KR" sz="4000" b="1" dirty="0"/>
              <a:t>A</a:t>
            </a:r>
            <a:r>
              <a:rPr lang="en-US" altLang="ko-KR" sz="4000" b="1" dirty="0" smtClean="0"/>
              <a:t>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consistent expansion </a:t>
            </a:r>
            <a:r>
              <a:rPr lang="en-US" altLang="ko-KR" sz="4000" b="1" dirty="0" smtClean="0"/>
              <a:t>is not clear yet!</a:t>
            </a:r>
            <a:endParaRPr lang="en-US" altLang="ko-KR" sz="4000" b="1" dirty="0"/>
          </a:p>
          <a:p>
            <a:pPr marL="0" indent="0">
              <a:buNone/>
            </a:pPr>
            <a:endParaRPr lang="ko-KR" altLang="en-US" sz="4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02469"/>
            <a:ext cx="9894193" cy="65379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11" y="2669245"/>
            <a:ext cx="5256996" cy="58825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9432" y="2738597"/>
            <a:ext cx="1684898" cy="55953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732" y="3539834"/>
            <a:ext cx="6194124" cy="52149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2886" y="3523143"/>
            <a:ext cx="5363308" cy="55487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164202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                 Thank You !</a:t>
            </a:r>
            <a:endParaRPr lang="ko-KR" altLang="en-US" b="1" dirty="0"/>
          </a:p>
        </p:txBody>
      </p:sp>
      <p:pic>
        <p:nvPicPr>
          <p:cNvPr id="4098" name="Picture 2" descr="114. &quot;I'm in a hurry.&quot; [Adam's 영어회화, 영어과외, 성인영어, 초급영어회화, 아담영어 on 제주도 / 제주]  : 네이버 블로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042" y="1690688"/>
            <a:ext cx="649191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1475" y="365125"/>
            <a:ext cx="11558587" cy="1325563"/>
          </a:xfrm>
        </p:spPr>
        <p:txBody>
          <a:bodyPr/>
          <a:lstStyle/>
          <a:p>
            <a:r>
              <a:rPr lang="en-US" altLang="ko-KR" b="1" dirty="0" smtClean="0"/>
              <a:t>Black Hole Interior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is not well understood yet!   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00088" y="1825625"/>
            <a:ext cx="10653712" cy="4351338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1. There is a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(space-like) singularity </a:t>
            </a:r>
            <a:r>
              <a:rPr lang="en-US" altLang="ko-KR" sz="4000" b="1" dirty="0" smtClean="0"/>
              <a:t>(</a:t>
            </a:r>
            <a:r>
              <a:rPr lang="en-US" altLang="ko-KR" sz="4000" b="1" dirty="0" smtClean="0">
                <a:solidFill>
                  <a:schemeClr val="accent2">
                    <a:lumMod val="50000"/>
                  </a:schemeClr>
                </a:solidFill>
              </a:rPr>
              <a:t>Penrose</a:t>
            </a:r>
            <a:r>
              <a:rPr lang="en-US" altLang="ko-KR" sz="4000" b="1" dirty="0" smtClean="0"/>
              <a:t>): Is this the end of physics ?</a:t>
            </a:r>
          </a:p>
          <a:p>
            <a:endParaRPr lang="ko-KR" altLang="en-US" sz="4000" b="1" dirty="0"/>
          </a:p>
        </p:txBody>
      </p:sp>
      <p:pic>
        <p:nvPicPr>
          <p:cNvPr id="4" name="Picture 8" descr="Cauchy Surfaces inside Schwarzschild Black Hole - Physics Stack 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22923"/>
            <a:ext cx="6310726" cy="354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4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8613" y="143817"/>
            <a:ext cx="11687175" cy="6414146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2. There is a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Cauchy horizon </a:t>
            </a:r>
            <a:r>
              <a:rPr lang="en-US" altLang="ko-KR" sz="4000" b="1" dirty="0" smtClean="0"/>
              <a:t>(RN, Kerr) and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time-like singularity</a:t>
            </a:r>
            <a:endParaRPr lang="ko-KR" alt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Inside a black h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528217"/>
            <a:ext cx="3500437" cy="517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uchy sur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96279"/>
            <a:ext cx="4739791" cy="590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5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8188" y="0"/>
            <a:ext cx="10515600" cy="1325563"/>
          </a:xfrm>
        </p:spPr>
        <p:txBody>
          <a:bodyPr/>
          <a:lstStyle/>
          <a:p>
            <a:r>
              <a:rPr lang="en-US" altLang="ko-KR" b="1" dirty="0" smtClean="0"/>
              <a:t>Doubts on Cauchy Horizon (CH)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8588" y="1325564"/>
            <a:ext cx="11944349" cy="5303836"/>
          </a:xfrm>
        </p:spPr>
        <p:txBody>
          <a:bodyPr>
            <a:normAutofit lnSpcReduction="10000"/>
          </a:bodyPr>
          <a:lstStyle/>
          <a:p>
            <a:r>
              <a:rPr lang="en-US" altLang="ko-KR" sz="4000" b="1" dirty="0" smtClean="0"/>
              <a:t>1. Lack of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predictability</a:t>
            </a:r>
            <a:r>
              <a:rPr lang="en-US" altLang="ko-KR" sz="4000" b="1" dirty="0" smtClean="0"/>
              <a:t>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in GR </a:t>
            </a:r>
            <a:r>
              <a:rPr lang="en-US" altLang="ko-KR" sz="4000" b="1" dirty="0" smtClean="0"/>
              <a:t>beyond CH ?</a:t>
            </a:r>
          </a:p>
          <a:p>
            <a:r>
              <a:rPr lang="en-US" altLang="ko-KR" sz="4000" b="1" dirty="0" smtClean="0"/>
              <a:t>2. Singularity can be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“seen” </a:t>
            </a:r>
            <a:r>
              <a:rPr lang="en-US" altLang="ko-KR" sz="4000" b="1" dirty="0" smtClean="0"/>
              <a:t>by a time-like observer ?</a:t>
            </a:r>
          </a:p>
          <a:p>
            <a:r>
              <a:rPr lang="en-US" altLang="ko-KR" sz="4000" b="1" dirty="0" smtClean="0"/>
              <a:t>3.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CTC (closed time-like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curve/</a:t>
            </a:r>
            <a:r>
              <a:rPr lang="en-US" altLang="ko-KR" sz="4000" b="1" dirty="0" smtClean="0">
                <a:solidFill>
                  <a:srgbClr val="00B0F0"/>
                </a:solidFill>
              </a:rPr>
              <a:t>Time </a:t>
            </a:r>
            <a:r>
              <a:rPr lang="en-US" altLang="ko-KR" sz="4000" b="1" dirty="0" smtClean="0">
                <a:solidFill>
                  <a:srgbClr val="00B0F0"/>
                </a:solidFill>
              </a:rPr>
              <a:t>Travel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) </a:t>
            </a:r>
            <a:r>
              <a:rPr lang="en-US" altLang="ko-KR" sz="4000" b="1" dirty="0" smtClean="0"/>
              <a:t>for Kerr, rotating BTZ,…</a:t>
            </a:r>
            <a:endParaRPr lang="en-US" altLang="ko-KR" sz="4000" b="1" dirty="0"/>
          </a:p>
          <a:p>
            <a:endParaRPr lang="en-US" altLang="ko-KR" sz="4000" b="1" dirty="0"/>
          </a:p>
          <a:p>
            <a:r>
              <a:rPr lang="en-US" altLang="ko-KR" sz="4000" b="1" dirty="0" smtClean="0"/>
              <a:t>Resolutions ?</a:t>
            </a:r>
          </a:p>
          <a:p>
            <a:r>
              <a:rPr lang="en-US" altLang="ko-KR" sz="4000" b="1" dirty="0" smtClean="0"/>
              <a:t>1.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Unstable</a:t>
            </a:r>
            <a:r>
              <a:rPr lang="en-US" altLang="ko-KR" sz="4000" b="1" dirty="0" smtClean="0"/>
              <a:t> CH</a:t>
            </a:r>
          </a:p>
          <a:p>
            <a:r>
              <a:rPr lang="en-US" altLang="ko-KR" sz="4000" b="1" dirty="0" smtClean="0"/>
              <a:t>2. CH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never forms</a:t>
            </a:r>
            <a:r>
              <a:rPr lang="en-US" altLang="ko-KR" sz="4000" b="1" dirty="0" smtClean="0"/>
              <a:t>, instead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singularities form</a:t>
            </a:r>
            <a:r>
              <a:rPr lang="en-US" altLang="ko-KR" sz="4000" b="1" dirty="0" smtClean="0"/>
              <a:t>. 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704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6199" y="88491"/>
            <a:ext cx="9981708" cy="1156274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</a:rPr>
              <a:t>No Inner (Cauchy) Horizon Theorem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3383" y="1244765"/>
            <a:ext cx="11922595" cy="5486399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2.</a:t>
            </a:r>
            <a:r>
              <a:rPr lang="en-US" altLang="ko-KR" sz="4000" dirty="0" smtClean="0"/>
              <a:t> </a:t>
            </a:r>
            <a:r>
              <a:rPr lang="en-US" altLang="ko-KR" sz="4000" b="1" dirty="0" err="1"/>
              <a:t>Hartnoll</a:t>
            </a:r>
            <a:r>
              <a:rPr lang="en-US" altLang="ko-KR" sz="4000" b="1" dirty="0"/>
              <a:t>, Horowitz, </a:t>
            </a:r>
            <a:r>
              <a:rPr lang="en-US" altLang="ko-KR" sz="4000" b="1" dirty="0" err="1"/>
              <a:t>Krutho</a:t>
            </a:r>
            <a:r>
              <a:rPr lang="en-US" altLang="ko-KR" sz="4000" b="1" dirty="0"/>
              <a:t> and Santos,</a:t>
            </a:r>
            <a:r>
              <a:rPr lang="en-US" altLang="ko-KR" sz="4000" dirty="0" smtClean="0"/>
              <a:t> </a:t>
            </a:r>
            <a:r>
              <a:rPr lang="en-US" altLang="ko-KR" sz="4000" b="1" dirty="0" smtClean="0"/>
              <a:t>arXiv:</a:t>
            </a:r>
            <a:r>
              <a:rPr lang="en-US" altLang="ko-KR" sz="4000" b="1" dirty="0" smtClean="0">
                <a:solidFill>
                  <a:srgbClr val="7030A0"/>
                </a:solidFill>
              </a:rPr>
              <a:t>2008.12786</a:t>
            </a:r>
            <a:r>
              <a:rPr lang="en-US" altLang="ko-KR" sz="4000" b="1" dirty="0" smtClean="0"/>
              <a:t> (</a:t>
            </a:r>
            <a:r>
              <a:rPr lang="en-US" altLang="ko-KR" sz="4000" b="1" dirty="0" smtClean="0">
                <a:solidFill>
                  <a:schemeClr val="accent6">
                    <a:lumMod val="75000"/>
                  </a:schemeClr>
                </a:solidFill>
              </a:rPr>
              <a:t>Charged</a:t>
            </a:r>
            <a:r>
              <a:rPr lang="en-US" altLang="ko-KR" sz="4000" b="1" dirty="0" smtClean="0"/>
              <a:t> Black Hole(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k=0</a:t>
            </a:r>
            <a:r>
              <a:rPr lang="en-US" altLang="ko-KR" sz="4000" b="1" dirty="0" smtClean="0"/>
              <a:t>),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Charged</a:t>
            </a:r>
            <a:r>
              <a:rPr lang="en-US" altLang="ko-KR" sz="4000" b="1" dirty="0" smtClean="0"/>
              <a:t>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Scalar </a:t>
            </a:r>
            <a:r>
              <a:rPr lang="en-US" altLang="ko-KR" sz="4000" b="1" dirty="0" smtClean="0"/>
              <a:t>Field)</a:t>
            </a:r>
          </a:p>
          <a:p>
            <a:r>
              <a:rPr lang="en-US" altLang="ko-KR" sz="4000" b="1" dirty="0" smtClean="0"/>
              <a:t>3. </a:t>
            </a:r>
            <a:r>
              <a:rPr lang="en-US" altLang="ko-KR" sz="4000" b="1" dirty="0" err="1" smtClean="0"/>
              <a:t>Cai</a:t>
            </a:r>
            <a:r>
              <a:rPr lang="en-US" altLang="ko-KR" sz="4000" b="1" dirty="0" smtClean="0"/>
              <a:t>, Li, Yang, arXiv:</a:t>
            </a:r>
            <a:r>
              <a:rPr lang="en-US" altLang="ko-KR" sz="4000" b="1" dirty="0" smtClean="0">
                <a:solidFill>
                  <a:srgbClr val="7030A0"/>
                </a:solidFill>
              </a:rPr>
              <a:t>2009.05520</a:t>
            </a:r>
            <a:r>
              <a:rPr lang="en-US" altLang="ko-KR" sz="4000" b="1" dirty="0" smtClean="0"/>
              <a:t> (</a:t>
            </a:r>
            <a:r>
              <a:rPr lang="en-US" altLang="ko-KR" sz="4000" b="1" dirty="0" smtClean="0">
                <a:solidFill>
                  <a:schemeClr val="accent6">
                    <a:lumMod val="75000"/>
                  </a:schemeClr>
                </a:solidFill>
              </a:rPr>
              <a:t>Charged</a:t>
            </a:r>
            <a:r>
              <a:rPr lang="en-US" altLang="ko-KR" sz="4000" b="1" dirty="0" smtClean="0"/>
              <a:t> Black </a:t>
            </a:r>
            <a:r>
              <a:rPr lang="en-US" altLang="ko-KR" sz="4000" b="1" dirty="0" smtClean="0"/>
              <a:t>Hole(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k=0,</a:t>
            </a:r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</a:rPr>
              <a:t>1,-1</a:t>
            </a:r>
            <a:r>
              <a:rPr lang="en-US" altLang="ko-KR" sz="4000" b="1" dirty="0" smtClean="0"/>
              <a:t>),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Charged</a:t>
            </a:r>
            <a:r>
              <a:rPr lang="en-US" altLang="ko-KR" sz="4000" b="1" dirty="0" smtClean="0"/>
              <a:t>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</a:rPr>
              <a:t>Scalar </a:t>
            </a:r>
            <a:r>
              <a:rPr lang="en-US" altLang="ko-KR" sz="4000" b="1" dirty="0" smtClean="0"/>
              <a:t>Field)</a:t>
            </a:r>
          </a:p>
          <a:p>
            <a:endParaRPr lang="en-US" altLang="ko-KR" sz="4000" b="1" dirty="0" smtClean="0"/>
          </a:p>
          <a:p>
            <a:r>
              <a:rPr lang="en-US" altLang="ko-KR" sz="4000" b="1" dirty="0" smtClean="0"/>
              <a:t>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“</a:t>
            </a:r>
            <a:r>
              <a:rPr lang="en-US" altLang="ko-KR" sz="4000" b="1" dirty="0" smtClean="0">
                <a:latin typeface="+mn-ea"/>
              </a:rPr>
              <a:t>There exists No Inner Cauchy </a:t>
            </a:r>
            <a:r>
              <a:rPr lang="en-US" altLang="ko-KR" sz="4000" b="1" dirty="0" smtClean="0">
                <a:latin typeface="+mn-ea"/>
              </a:rPr>
              <a:t>Horizon </a:t>
            </a:r>
            <a:r>
              <a:rPr lang="en-US" altLang="ko-KR" sz="4000" b="1" dirty="0" smtClean="0">
                <a:latin typeface="+mn-ea"/>
              </a:rPr>
              <a:t>for k=</a:t>
            </a:r>
            <a:r>
              <a:rPr lang="en-US" altLang="ko-KR" sz="4000" b="1" dirty="0" smtClean="0">
                <a:solidFill>
                  <a:srgbClr val="0070C0"/>
                </a:solidFill>
                <a:latin typeface="+mn-ea"/>
              </a:rPr>
              <a:t>0</a:t>
            </a:r>
            <a:r>
              <a:rPr lang="en-US" altLang="ko-KR" sz="4000" b="1" dirty="0" smtClean="0">
                <a:latin typeface="+mn-ea"/>
              </a:rPr>
              <a:t>,</a:t>
            </a:r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1</a:t>
            </a:r>
            <a:r>
              <a:rPr lang="en-US" altLang="ko-KR" sz="4000" b="1" dirty="0" smtClean="0">
                <a:latin typeface="+mn-ea"/>
              </a:rPr>
              <a:t> and </a:t>
            </a:r>
            <a:r>
              <a:rPr lang="en-US" altLang="ko-KR" sz="4000" b="1" dirty="0" smtClean="0">
                <a:solidFill>
                  <a:srgbClr val="0070C0"/>
                </a:solidFill>
                <a:latin typeface="+mn-ea"/>
              </a:rPr>
              <a:t>non-trivial</a:t>
            </a:r>
            <a:r>
              <a:rPr lang="en-US" altLang="ko-KR" sz="4000" b="1" dirty="0" smtClean="0">
                <a:latin typeface="+mn-ea"/>
              </a:rPr>
              <a:t> (non-zero, finite) scalar hair. </a:t>
            </a:r>
            <a:r>
              <a:rPr lang="en-US" altLang="ko-KR" sz="4000" b="1" dirty="0" smtClean="0">
                <a:solidFill>
                  <a:srgbClr val="0070C0"/>
                </a:solidFill>
                <a:latin typeface="+mn-ea"/>
              </a:rPr>
              <a:t>But it can exist for k=</a:t>
            </a:r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-1</a:t>
            </a:r>
            <a:r>
              <a:rPr lang="en-US" altLang="ko-KR" sz="4000" b="1" dirty="0" smtClean="0">
                <a:solidFill>
                  <a:srgbClr val="0070C0"/>
                </a:solidFill>
                <a:latin typeface="+mn-ea"/>
              </a:rPr>
              <a:t>.” </a:t>
            </a:r>
            <a:r>
              <a:rPr lang="en-US" altLang="ko-KR" sz="40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[</a:t>
            </a:r>
            <a:r>
              <a:rPr lang="en-US" altLang="ko-KR" sz="4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R+F^2+scalar</a:t>
            </a:r>
            <a:r>
              <a:rPr lang="en-US" altLang="ko-KR" sz="40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]</a:t>
            </a:r>
            <a:endParaRPr lang="ko-KR" altLang="en-US" sz="4000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29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300039"/>
            <a:ext cx="11601449" cy="6315074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28" y="300039"/>
            <a:ext cx="11702592" cy="557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33538</TotalTime>
  <Words>1234</Words>
  <Application>Microsoft Office PowerPoint</Application>
  <PresentationFormat>와이드스크린</PresentationFormat>
  <Paragraphs>198</Paragraphs>
  <Slides>44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47" baseType="lpstr">
      <vt:lpstr>맑은 고딕</vt:lpstr>
      <vt:lpstr>Arial</vt:lpstr>
      <vt:lpstr>Office 테마</vt:lpstr>
      <vt:lpstr>Memories of Prof. Chaiho Rim at CBNU</vt:lpstr>
      <vt:lpstr>On No Scalar-Haired Cauchy Horizon Theorem in Higher-Curvature Gravities: An Introduction.</vt:lpstr>
      <vt:lpstr>Black Holes Do Exist in Nature !   </vt:lpstr>
      <vt:lpstr>PowerPoint 프레젠테이션</vt:lpstr>
      <vt:lpstr>Black Hole Interior is not well understood yet!   </vt:lpstr>
      <vt:lpstr>PowerPoint 프레젠테이션</vt:lpstr>
      <vt:lpstr>Doubts on Cauchy Horizon (CH)</vt:lpstr>
      <vt:lpstr>No Inner (Cauchy) Horizon Theorem</vt:lpstr>
      <vt:lpstr>PowerPoint 프레젠테이션</vt:lpstr>
      <vt:lpstr>I was surprised at </vt:lpstr>
      <vt:lpstr>So, I wanted to “classify all possible extensions” of the theorem. </vt:lpstr>
      <vt:lpstr>PowerPoint 프레젠테이션</vt:lpstr>
      <vt:lpstr>Plan</vt:lpstr>
      <vt:lpstr>I. Review of “Cai, Li, Yang, arXiv:2009.05520”</vt:lpstr>
      <vt:lpstr>PowerPoint 프레젠테이션</vt:lpstr>
      <vt:lpstr>PowerPoint 프레젠테이션</vt:lpstr>
      <vt:lpstr>PowerPoint 프레젠테이션</vt:lpstr>
      <vt:lpstr>Proof of No Inner-Horizon Theorem:</vt:lpstr>
      <vt:lpstr>For a charged scalar field (non-zero q):</vt:lpstr>
      <vt:lpstr>Another key observation:</vt:lpstr>
      <vt:lpstr>Consider Q at the horizons</vt:lpstr>
      <vt:lpstr>PowerPoint 프레젠테이션</vt:lpstr>
      <vt:lpstr>No Scalar-haird Inner Horizon Theorem</vt:lpstr>
      <vt:lpstr>Numerical solution for haired-Inner horizon</vt:lpstr>
      <vt:lpstr>PowerPoint 프레젠테이션</vt:lpstr>
      <vt:lpstr>II. Extensions to Higher-Curvature Gravities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Theorem still works for         !</vt:lpstr>
      <vt:lpstr>2. Einstein-Maxwell-Gauss-Bonnet-Scalar [DD&amp;MIP, arXiv:2307.10532 [hep-th]]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Numerical solutions for scalar-haired Inner horizon (More details: Deniz’s talk) </vt:lpstr>
      <vt:lpstr>PowerPoint 프레젠테이션</vt:lpstr>
      <vt:lpstr>PowerPoint 프레젠테이션</vt:lpstr>
      <vt:lpstr>PowerPoint 프레젠테이션</vt:lpstr>
      <vt:lpstr>Perturbative solutions?</vt:lpstr>
      <vt:lpstr>                 Thank You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No Scalar-haired Cauchy Horizon Theorem</dc:title>
  <dc:creator>Park Mu-In</dc:creator>
  <cp:lastModifiedBy>Mu-In Park</cp:lastModifiedBy>
  <cp:revision>107</cp:revision>
  <dcterms:created xsi:type="dcterms:W3CDTF">2020-12-21T13:16:47Z</dcterms:created>
  <dcterms:modified xsi:type="dcterms:W3CDTF">2023-08-01T04:07:16Z</dcterms:modified>
</cp:coreProperties>
</file>