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sldIdLst>
    <p:sldId id="344" r:id="rId2"/>
    <p:sldId id="676" r:id="rId3"/>
    <p:sldId id="808" r:id="rId4"/>
    <p:sldId id="809" r:id="rId5"/>
    <p:sldId id="831" r:id="rId6"/>
    <p:sldId id="760" r:id="rId7"/>
    <p:sldId id="761" r:id="rId8"/>
    <p:sldId id="762" r:id="rId9"/>
    <p:sldId id="763" r:id="rId10"/>
    <p:sldId id="764" r:id="rId11"/>
    <p:sldId id="765" r:id="rId12"/>
    <p:sldId id="766" r:id="rId13"/>
    <p:sldId id="767" r:id="rId14"/>
    <p:sldId id="832" r:id="rId15"/>
    <p:sldId id="810" r:id="rId16"/>
    <p:sldId id="811" r:id="rId17"/>
    <p:sldId id="812" r:id="rId18"/>
    <p:sldId id="813" r:id="rId19"/>
    <p:sldId id="837" r:id="rId20"/>
    <p:sldId id="838" r:id="rId21"/>
    <p:sldId id="841" r:id="rId22"/>
    <p:sldId id="839" r:id="rId23"/>
    <p:sldId id="840" r:id="rId24"/>
    <p:sldId id="834" r:id="rId25"/>
    <p:sldId id="835" r:id="rId26"/>
    <p:sldId id="732" r:id="rId27"/>
    <p:sldId id="704" r:id="rId28"/>
    <p:sldId id="814" r:id="rId29"/>
    <p:sldId id="833" r:id="rId30"/>
    <p:sldId id="815" r:id="rId31"/>
    <p:sldId id="842" r:id="rId32"/>
    <p:sldId id="816" r:id="rId33"/>
    <p:sldId id="817" r:id="rId34"/>
    <p:sldId id="836" r:id="rId35"/>
    <p:sldId id="819" r:id="rId36"/>
    <p:sldId id="854" r:id="rId37"/>
    <p:sldId id="855" r:id="rId38"/>
    <p:sldId id="856" r:id="rId39"/>
    <p:sldId id="857" r:id="rId40"/>
    <p:sldId id="858" r:id="rId41"/>
    <p:sldId id="859" r:id="rId42"/>
    <p:sldId id="843" r:id="rId43"/>
    <p:sldId id="849" r:id="rId44"/>
    <p:sldId id="850" r:id="rId45"/>
    <p:sldId id="286" r:id="rId46"/>
  </p:sldIdLst>
  <p:sldSz cx="9144000" cy="6858000" type="screen4x3"/>
  <p:notesSz cx="6858000" cy="9144000"/>
  <p:embeddedFontLst>
    <p:embeddedFont>
      <p:font typeface="Cambria Math" panose="02040503050406030204" pitchFamily="18" charset="0"/>
      <p:regular r:id="rId48"/>
    </p:embeddedFont>
    <p:embeddedFont>
      <p:font typeface="나눔고딕" panose="020D0604000000000000" pitchFamily="50" charset="-127"/>
      <p:regular r:id="rId49"/>
      <p:bold r:id="rId50"/>
    </p:embeddedFont>
    <p:embeddedFont>
      <p:font typeface="나눔명조" panose="02020603020101020101" pitchFamily="18" charset="-127"/>
      <p:regular r:id="rId51"/>
      <p:bold r:id="rId52"/>
    </p:embeddedFont>
    <p:embeddedFont>
      <p:font typeface="맑은 고딕" panose="020B0503020000020004" pitchFamily="50" charset="-127"/>
      <p:regular r:id="rId53"/>
      <p:bold r:id="rId54"/>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0">
          <p15:clr>
            <a:srgbClr val="A4A3A4"/>
          </p15:clr>
        </p15:guide>
        <p15:guide id="2" orient="horz" pos="482">
          <p15:clr>
            <a:srgbClr val="A4A3A4"/>
          </p15:clr>
        </p15:guide>
        <p15:guide id="3" pos="3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2424"/>
    <a:srgbClr val="0000CC"/>
    <a:srgbClr val="B92525"/>
    <a:srgbClr val="6C7994"/>
    <a:srgbClr val="B1A58D"/>
    <a:srgbClr val="972929"/>
    <a:srgbClr val="F78C81"/>
    <a:srgbClr val="9F2B2B"/>
    <a:srgbClr val="EE5C58"/>
    <a:srgbClr val="909A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밝은 스타일 2 - 강조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86364" autoAdjust="0"/>
  </p:normalViewPr>
  <p:slideViewPr>
    <p:cSldViewPr>
      <p:cViewPr varScale="1">
        <p:scale>
          <a:sx n="93" d="100"/>
          <a:sy n="93" d="100"/>
        </p:scale>
        <p:origin x="834" y="42"/>
      </p:cViewPr>
      <p:guideLst>
        <p:guide orient="horz" pos="2840"/>
        <p:guide orient="horz" pos="482"/>
        <p:guide pos="3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Lst>
  </p:outlineViewPr>
  <p:notesTextViewPr>
    <p:cViewPr>
      <p:scale>
        <a:sx n="100" d="100"/>
        <a:sy n="100" d="100"/>
      </p:scale>
      <p:origin x="0" y="0"/>
    </p:cViewPr>
  </p:notesTextViewPr>
  <p:notesViewPr>
    <p:cSldViewPr>
      <p:cViewPr varScale="1">
        <p:scale>
          <a:sx n="88" d="100"/>
          <a:sy n="88" d="100"/>
        </p:scale>
        <p:origin x="-387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_rels/viewProps.xml.rels><?xml version="1.0" encoding="UTF-8" standalone="yes"?>
<Relationships xmlns="http://schemas.openxmlformats.org/package/2006/relationships"><Relationship Id="rId13" Type="http://schemas.openxmlformats.org/officeDocument/2006/relationships/slide" Target="slides/slide21.xml"/><Relationship Id="rId18" Type="http://schemas.openxmlformats.org/officeDocument/2006/relationships/slide" Target="slides/slide26.xml"/><Relationship Id="rId26" Type="http://schemas.openxmlformats.org/officeDocument/2006/relationships/slide" Target="slides/slide34.xml"/><Relationship Id="rId3" Type="http://schemas.openxmlformats.org/officeDocument/2006/relationships/slide" Target="slides/slide3.xml"/><Relationship Id="rId21" Type="http://schemas.openxmlformats.org/officeDocument/2006/relationships/slide" Target="slides/slide29.xml"/><Relationship Id="rId34" Type="http://schemas.openxmlformats.org/officeDocument/2006/relationships/slide" Target="slides/slide42.xml"/><Relationship Id="rId7" Type="http://schemas.openxmlformats.org/officeDocument/2006/relationships/slide" Target="slides/slide15.xml"/><Relationship Id="rId12" Type="http://schemas.openxmlformats.org/officeDocument/2006/relationships/slide" Target="slides/slide20.xml"/><Relationship Id="rId17" Type="http://schemas.openxmlformats.org/officeDocument/2006/relationships/slide" Target="slides/slide25.xml"/><Relationship Id="rId25" Type="http://schemas.openxmlformats.org/officeDocument/2006/relationships/slide" Target="slides/slide33.xml"/><Relationship Id="rId33" Type="http://schemas.openxmlformats.org/officeDocument/2006/relationships/slide" Target="slides/slide41.xml"/><Relationship Id="rId2" Type="http://schemas.openxmlformats.org/officeDocument/2006/relationships/slide" Target="slides/slide2.xml"/><Relationship Id="rId16" Type="http://schemas.openxmlformats.org/officeDocument/2006/relationships/slide" Target="slides/slide24.xml"/><Relationship Id="rId20" Type="http://schemas.openxmlformats.org/officeDocument/2006/relationships/slide" Target="slides/slide28.xml"/><Relationship Id="rId29" Type="http://schemas.openxmlformats.org/officeDocument/2006/relationships/slide" Target="slides/slide37.xml"/><Relationship Id="rId1" Type="http://schemas.openxmlformats.org/officeDocument/2006/relationships/slide" Target="slides/slide1.xml"/><Relationship Id="rId6" Type="http://schemas.openxmlformats.org/officeDocument/2006/relationships/slide" Target="slides/slide14.xml"/><Relationship Id="rId11" Type="http://schemas.openxmlformats.org/officeDocument/2006/relationships/slide" Target="slides/slide19.xml"/><Relationship Id="rId24" Type="http://schemas.openxmlformats.org/officeDocument/2006/relationships/slide" Target="slides/slide32.xml"/><Relationship Id="rId32" Type="http://schemas.openxmlformats.org/officeDocument/2006/relationships/slide" Target="slides/slide40.xml"/><Relationship Id="rId5" Type="http://schemas.openxmlformats.org/officeDocument/2006/relationships/slide" Target="slides/slide5.xml"/><Relationship Id="rId15" Type="http://schemas.openxmlformats.org/officeDocument/2006/relationships/slide" Target="slides/slide23.xml"/><Relationship Id="rId23" Type="http://schemas.openxmlformats.org/officeDocument/2006/relationships/slide" Target="slides/slide31.xml"/><Relationship Id="rId28" Type="http://schemas.openxmlformats.org/officeDocument/2006/relationships/slide" Target="slides/slide36.xml"/><Relationship Id="rId36" Type="http://schemas.openxmlformats.org/officeDocument/2006/relationships/slide" Target="slides/slide44.xml"/><Relationship Id="rId10" Type="http://schemas.openxmlformats.org/officeDocument/2006/relationships/slide" Target="slides/slide18.xml"/><Relationship Id="rId19" Type="http://schemas.openxmlformats.org/officeDocument/2006/relationships/slide" Target="slides/slide27.xml"/><Relationship Id="rId31" Type="http://schemas.openxmlformats.org/officeDocument/2006/relationships/slide" Target="slides/slide39.xml"/><Relationship Id="rId4" Type="http://schemas.openxmlformats.org/officeDocument/2006/relationships/slide" Target="slides/slide4.xml"/><Relationship Id="rId9" Type="http://schemas.openxmlformats.org/officeDocument/2006/relationships/slide" Target="slides/slide17.xml"/><Relationship Id="rId14" Type="http://schemas.openxmlformats.org/officeDocument/2006/relationships/slide" Target="slides/slide22.xml"/><Relationship Id="rId22" Type="http://schemas.openxmlformats.org/officeDocument/2006/relationships/slide" Target="slides/slide30.xml"/><Relationship Id="rId27" Type="http://schemas.openxmlformats.org/officeDocument/2006/relationships/slide" Target="slides/slide35.xml"/><Relationship Id="rId30" Type="http://schemas.openxmlformats.org/officeDocument/2006/relationships/slide" Target="slides/slide38.xml"/><Relationship Id="rId35" Type="http://schemas.openxmlformats.org/officeDocument/2006/relationships/slide" Target="slides/slide43.xml"/><Relationship Id="rId8"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870C5-E39E-4D4A-8B97-122E944BE205}" type="datetimeFigureOut">
              <a:rPr lang="ko-KR" altLang="en-US" smtClean="0"/>
              <a:pPr/>
              <a:t>2023-08-01</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C562BB-DACB-4090-9EB0-C718CC4DFD5D}" type="slidenum">
              <a:rPr lang="ko-KR" altLang="en-US" smtClean="0"/>
              <a:pPr/>
              <a:t>‹#›</a:t>
            </a:fld>
            <a:endParaRPr lang="ko-KR" altLang="en-US"/>
          </a:p>
        </p:txBody>
      </p:sp>
    </p:spTree>
    <p:extLst>
      <p:ext uri="{BB962C8B-B14F-4D97-AF65-F5344CB8AC3E}">
        <p14:creationId xmlns:p14="http://schemas.microsoft.com/office/powerpoint/2010/main" val="249481236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1</a:t>
            </a:fld>
            <a:endParaRPr lang="ko-KR" altLang="en-US"/>
          </a:p>
        </p:txBody>
      </p:sp>
    </p:spTree>
    <p:extLst>
      <p:ext uri="{BB962C8B-B14F-4D97-AF65-F5344CB8AC3E}">
        <p14:creationId xmlns:p14="http://schemas.microsoft.com/office/powerpoint/2010/main" val="240739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18</a:t>
            </a:fld>
            <a:endParaRPr lang="ko-KR" altLang="en-US"/>
          </a:p>
        </p:txBody>
      </p:sp>
    </p:spTree>
    <p:extLst>
      <p:ext uri="{BB962C8B-B14F-4D97-AF65-F5344CB8AC3E}">
        <p14:creationId xmlns:p14="http://schemas.microsoft.com/office/powerpoint/2010/main" val="4264293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19</a:t>
            </a:fld>
            <a:endParaRPr lang="ko-KR" altLang="en-US"/>
          </a:p>
        </p:txBody>
      </p:sp>
    </p:spTree>
    <p:extLst>
      <p:ext uri="{BB962C8B-B14F-4D97-AF65-F5344CB8AC3E}">
        <p14:creationId xmlns:p14="http://schemas.microsoft.com/office/powerpoint/2010/main" val="1576641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20</a:t>
            </a:fld>
            <a:endParaRPr lang="ko-KR" altLang="en-US"/>
          </a:p>
        </p:txBody>
      </p:sp>
    </p:spTree>
    <p:extLst>
      <p:ext uri="{BB962C8B-B14F-4D97-AF65-F5344CB8AC3E}">
        <p14:creationId xmlns:p14="http://schemas.microsoft.com/office/powerpoint/2010/main" val="986971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21</a:t>
            </a:fld>
            <a:endParaRPr lang="ko-KR" altLang="en-US"/>
          </a:p>
        </p:txBody>
      </p:sp>
    </p:spTree>
    <p:extLst>
      <p:ext uri="{BB962C8B-B14F-4D97-AF65-F5344CB8AC3E}">
        <p14:creationId xmlns:p14="http://schemas.microsoft.com/office/powerpoint/2010/main" val="4029923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22</a:t>
            </a:fld>
            <a:endParaRPr lang="ko-KR" altLang="en-US"/>
          </a:p>
        </p:txBody>
      </p:sp>
    </p:spTree>
    <p:extLst>
      <p:ext uri="{BB962C8B-B14F-4D97-AF65-F5344CB8AC3E}">
        <p14:creationId xmlns:p14="http://schemas.microsoft.com/office/powerpoint/2010/main" val="2822709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23</a:t>
            </a:fld>
            <a:endParaRPr lang="ko-KR" altLang="en-US"/>
          </a:p>
        </p:txBody>
      </p:sp>
    </p:spTree>
    <p:extLst>
      <p:ext uri="{BB962C8B-B14F-4D97-AF65-F5344CB8AC3E}">
        <p14:creationId xmlns:p14="http://schemas.microsoft.com/office/powerpoint/2010/main" val="2855705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24</a:t>
            </a:fld>
            <a:endParaRPr lang="ko-KR" altLang="en-US"/>
          </a:p>
        </p:txBody>
      </p:sp>
    </p:spTree>
    <p:extLst>
      <p:ext uri="{BB962C8B-B14F-4D97-AF65-F5344CB8AC3E}">
        <p14:creationId xmlns:p14="http://schemas.microsoft.com/office/powerpoint/2010/main" val="3714619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25</a:t>
            </a:fld>
            <a:endParaRPr lang="ko-KR" altLang="en-US"/>
          </a:p>
        </p:txBody>
      </p:sp>
    </p:spTree>
    <p:extLst>
      <p:ext uri="{BB962C8B-B14F-4D97-AF65-F5344CB8AC3E}">
        <p14:creationId xmlns:p14="http://schemas.microsoft.com/office/powerpoint/2010/main" val="2096073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26</a:t>
            </a:fld>
            <a:endParaRPr lang="ko-KR" altLang="en-US"/>
          </a:p>
        </p:txBody>
      </p:sp>
    </p:spTree>
    <p:extLst>
      <p:ext uri="{BB962C8B-B14F-4D97-AF65-F5344CB8AC3E}">
        <p14:creationId xmlns:p14="http://schemas.microsoft.com/office/powerpoint/2010/main" val="1202107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27</a:t>
            </a:fld>
            <a:endParaRPr lang="ko-KR" altLang="en-US"/>
          </a:p>
        </p:txBody>
      </p:sp>
    </p:spTree>
    <p:extLst>
      <p:ext uri="{BB962C8B-B14F-4D97-AF65-F5344CB8AC3E}">
        <p14:creationId xmlns:p14="http://schemas.microsoft.com/office/powerpoint/2010/main" val="154073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2</a:t>
            </a:fld>
            <a:endParaRPr lang="ko-KR" altLang="en-US"/>
          </a:p>
        </p:txBody>
      </p:sp>
    </p:spTree>
    <p:extLst>
      <p:ext uri="{BB962C8B-B14F-4D97-AF65-F5344CB8AC3E}">
        <p14:creationId xmlns:p14="http://schemas.microsoft.com/office/powerpoint/2010/main" val="347911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28</a:t>
            </a:fld>
            <a:endParaRPr lang="ko-KR" altLang="en-US"/>
          </a:p>
        </p:txBody>
      </p:sp>
    </p:spTree>
    <p:extLst>
      <p:ext uri="{BB962C8B-B14F-4D97-AF65-F5344CB8AC3E}">
        <p14:creationId xmlns:p14="http://schemas.microsoft.com/office/powerpoint/2010/main" val="1747429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29</a:t>
            </a:fld>
            <a:endParaRPr lang="ko-KR" altLang="en-US"/>
          </a:p>
        </p:txBody>
      </p:sp>
    </p:spTree>
    <p:extLst>
      <p:ext uri="{BB962C8B-B14F-4D97-AF65-F5344CB8AC3E}">
        <p14:creationId xmlns:p14="http://schemas.microsoft.com/office/powerpoint/2010/main" val="2569628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30</a:t>
            </a:fld>
            <a:endParaRPr lang="ko-KR" altLang="en-US"/>
          </a:p>
        </p:txBody>
      </p:sp>
    </p:spTree>
    <p:extLst>
      <p:ext uri="{BB962C8B-B14F-4D97-AF65-F5344CB8AC3E}">
        <p14:creationId xmlns:p14="http://schemas.microsoft.com/office/powerpoint/2010/main" val="15945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31</a:t>
            </a:fld>
            <a:endParaRPr lang="ko-KR" altLang="en-US"/>
          </a:p>
        </p:txBody>
      </p:sp>
    </p:spTree>
    <p:extLst>
      <p:ext uri="{BB962C8B-B14F-4D97-AF65-F5344CB8AC3E}">
        <p14:creationId xmlns:p14="http://schemas.microsoft.com/office/powerpoint/2010/main" val="2835120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32</a:t>
            </a:fld>
            <a:endParaRPr lang="ko-KR" altLang="en-US"/>
          </a:p>
        </p:txBody>
      </p:sp>
    </p:spTree>
    <p:extLst>
      <p:ext uri="{BB962C8B-B14F-4D97-AF65-F5344CB8AC3E}">
        <p14:creationId xmlns:p14="http://schemas.microsoft.com/office/powerpoint/2010/main" val="706113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33</a:t>
            </a:fld>
            <a:endParaRPr lang="ko-KR" altLang="en-US"/>
          </a:p>
        </p:txBody>
      </p:sp>
    </p:spTree>
    <p:extLst>
      <p:ext uri="{BB962C8B-B14F-4D97-AF65-F5344CB8AC3E}">
        <p14:creationId xmlns:p14="http://schemas.microsoft.com/office/powerpoint/2010/main" val="3438942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34</a:t>
            </a:fld>
            <a:endParaRPr lang="ko-KR" altLang="en-US"/>
          </a:p>
        </p:txBody>
      </p:sp>
    </p:spTree>
    <p:extLst>
      <p:ext uri="{BB962C8B-B14F-4D97-AF65-F5344CB8AC3E}">
        <p14:creationId xmlns:p14="http://schemas.microsoft.com/office/powerpoint/2010/main" val="2671665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35</a:t>
            </a:fld>
            <a:endParaRPr lang="ko-KR" altLang="en-US"/>
          </a:p>
        </p:txBody>
      </p:sp>
    </p:spTree>
    <p:extLst>
      <p:ext uri="{BB962C8B-B14F-4D97-AF65-F5344CB8AC3E}">
        <p14:creationId xmlns:p14="http://schemas.microsoft.com/office/powerpoint/2010/main" val="4293955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36</a:t>
            </a:fld>
            <a:endParaRPr lang="ko-KR" altLang="en-US"/>
          </a:p>
        </p:txBody>
      </p:sp>
    </p:spTree>
    <p:extLst>
      <p:ext uri="{BB962C8B-B14F-4D97-AF65-F5344CB8AC3E}">
        <p14:creationId xmlns:p14="http://schemas.microsoft.com/office/powerpoint/2010/main" val="2027657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37</a:t>
            </a:fld>
            <a:endParaRPr lang="ko-KR" altLang="en-US"/>
          </a:p>
        </p:txBody>
      </p:sp>
    </p:spTree>
    <p:extLst>
      <p:ext uri="{BB962C8B-B14F-4D97-AF65-F5344CB8AC3E}">
        <p14:creationId xmlns:p14="http://schemas.microsoft.com/office/powerpoint/2010/main" val="291667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3</a:t>
            </a:fld>
            <a:endParaRPr lang="ko-KR" altLang="en-US"/>
          </a:p>
        </p:txBody>
      </p:sp>
    </p:spTree>
    <p:extLst>
      <p:ext uri="{BB962C8B-B14F-4D97-AF65-F5344CB8AC3E}">
        <p14:creationId xmlns:p14="http://schemas.microsoft.com/office/powerpoint/2010/main" val="483842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38</a:t>
            </a:fld>
            <a:endParaRPr lang="ko-KR" altLang="en-US"/>
          </a:p>
        </p:txBody>
      </p:sp>
    </p:spTree>
    <p:extLst>
      <p:ext uri="{BB962C8B-B14F-4D97-AF65-F5344CB8AC3E}">
        <p14:creationId xmlns:p14="http://schemas.microsoft.com/office/powerpoint/2010/main" val="2434264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39</a:t>
            </a:fld>
            <a:endParaRPr lang="ko-KR" altLang="en-US"/>
          </a:p>
        </p:txBody>
      </p:sp>
    </p:spTree>
    <p:extLst>
      <p:ext uri="{BB962C8B-B14F-4D97-AF65-F5344CB8AC3E}">
        <p14:creationId xmlns:p14="http://schemas.microsoft.com/office/powerpoint/2010/main" val="2411926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40</a:t>
            </a:fld>
            <a:endParaRPr lang="ko-KR" altLang="en-US"/>
          </a:p>
        </p:txBody>
      </p:sp>
    </p:spTree>
    <p:extLst>
      <p:ext uri="{BB962C8B-B14F-4D97-AF65-F5344CB8AC3E}">
        <p14:creationId xmlns:p14="http://schemas.microsoft.com/office/powerpoint/2010/main" val="3035254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41</a:t>
            </a:fld>
            <a:endParaRPr lang="ko-KR" altLang="en-US"/>
          </a:p>
        </p:txBody>
      </p:sp>
    </p:spTree>
    <p:extLst>
      <p:ext uri="{BB962C8B-B14F-4D97-AF65-F5344CB8AC3E}">
        <p14:creationId xmlns:p14="http://schemas.microsoft.com/office/powerpoint/2010/main" val="2584623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42</a:t>
            </a:fld>
            <a:endParaRPr lang="ko-KR" altLang="en-US"/>
          </a:p>
        </p:txBody>
      </p:sp>
    </p:spTree>
    <p:extLst>
      <p:ext uri="{BB962C8B-B14F-4D97-AF65-F5344CB8AC3E}">
        <p14:creationId xmlns:p14="http://schemas.microsoft.com/office/powerpoint/2010/main" val="3880562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43</a:t>
            </a:fld>
            <a:endParaRPr lang="ko-KR" altLang="en-US"/>
          </a:p>
        </p:txBody>
      </p:sp>
    </p:spTree>
    <p:extLst>
      <p:ext uri="{BB962C8B-B14F-4D97-AF65-F5344CB8AC3E}">
        <p14:creationId xmlns:p14="http://schemas.microsoft.com/office/powerpoint/2010/main" val="2211304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44</a:t>
            </a:fld>
            <a:endParaRPr lang="ko-KR" altLang="en-US"/>
          </a:p>
        </p:txBody>
      </p:sp>
    </p:spTree>
    <p:extLst>
      <p:ext uri="{BB962C8B-B14F-4D97-AF65-F5344CB8AC3E}">
        <p14:creationId xmlns:p14="http://schemas.microsoft.com/office/powerpoint/2010/main" val="141621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4</a:t>
            </a:fld>
            <a:endParaRPr lang="ko-KR" altLang="en-US"/>
          </a:p>
        </p:txBody>
      </p:sp>
    </p:spTree>
    <p:extLst>
      <p:ext uri="{BB962C8B-B14F-4D97-AF65-F5344CB8AC3E}">
        <p14:creationId xmlns:p14="http://schemas.microsoft.com/office/powerpoint/2010/main" val="1126876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5</a:t>
            </a:fld>
            <a:endParaRPr lang="ko-KR" altLang="en-US"/>
          </a:p>
        </p:txBody>
      </p:sp>
    </p:spTree>
    <p:extLst>
      <p:ext uri="{BB962C8B-B14F-4D97-AF65-F5344CB8AC3E}">
        <p14:creationId xmlns:p14="http://schemas.microsoft.com/office/powerpoint/2010/main" val="219611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14</a:t>
            </a:fld>
            <a:endParaRPr lang="ko-KR" altLang="en-US"/>
          </a:p>
        </p:txBody>
      </p:sp>
    </p:spTree>
    <p:extLst>
      <p:ext uri="{BB962C8B-B14F-4D97-AF65-F5344CB8AC3E}">
        <p14:creationId xmlns:p14="http://schemas.microsoft.com/office/powerpoint/2010/main" val="4108035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15</a:t>
            </a:fld>
            <a:endParaRPr lang="ko-KR" altLang="en-US"/>
          </a:p>
        </p:txBody>
      </p:sp>
    </p:spTree>
    <p:extLst>
      <p:ext uri="{BB962C8B-B14F-4D97-AF65-F5344CB8AC3E}">
        <p14:creationId xmlns:p14="http://schemas.microsoft.com/office/powerpoint/2010/main" val="205939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16</a:t>
            </a:fld>
            <a:endParaRPr lang="ko-KR" altLang="en-US"/>
          </a:p>
        </p:txBody>
      </p:sp>
    </p:spTree>
    <p:extLst>
      <p:ext uri="{BB962C8B-B14F-4D97-AF65-F5344CB8AC3E}">
        <p14:creationId xmlns:p14="http://schemas.microsoft.com/office/powerpoint/2010/main" val="219110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13C562BB-DACB-4090-9EB0-C718CC4DFD5D}" type="slidenum">
              <a:rPr lang="ko-KR" altLang="en-US" smtClean="0"/>
              <a:pPr/>
              <a:t>17</a:t>
            </a:fld>
            <a:endParaRPr lang="ko-KR" altLang="en-US"/>
          </a:p>
        </p:txBody>
      </p:sp>
    </p:spTree>
    <p:extLst>
      <p:ext uri="{BB962C8B-B14F-4D97-AF65-F5344CB8AC3E}">
        <p14:creationId xmlns:p14="http://schemas.microsoft.com/office/powerpoint/2010/main" val="97233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hangeul.naver.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hangeul.naver.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표지">
    <p:spTree>
      <p:nvGrpSpPr>
        <p:cNvPr id="1" name=""/>
        <p:cNvGrpSpPr/>
        <p:nvPr/>
      </p:nvGrpSpPr>
      <p:grpSpPr>
        <a:xfrm>
          <a:off x="0" y="0"/>
          <a:ext cx="0" cy="0"/>
          <a:chOff x="0" y="0"/>
          <a:chExt cx="0" cy="0"/>
        </a:xfrm>
      </p:grpSpPr>
      <p:sp>
        <p:nvSpPr>
          <p:cNvPr id="6" name="직사각형 5"/>
          <p:cNvSpPr/>
          <p:nvPr userDrawn="1"/>
        </p:nvSpPr>
        <p:spPr>
          <a:xfrm>
            <a:off x="323528" y="332656"/>
            <a:ext cx="4896544" cy="47799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accent2">
                  <a:lumMod val="75000"/>
                </a:schemeClr>
              </a:solidFill>
            </a:endParaRPr>
          </a:p>
        </p:txBody>
      </p:sp>
      <p:pic>
        <p:nvPicPr>
          <p:cNvPr id="7" name="그림 6"/>
          <p:cNvPicPr>
            <a:picLocks noChangeAspect="1"/>
          </p:cNvPicPr>
          <p:nvPr userDrawn="1"/>
        </p:nvPicPr>
        <p:blipFill>
          <a:blip r:embed="rId2" cstate="print"/>
          <a:stretch>
            <a:fillRect/>
          </a:stretch>
        </p:blipFill>
        <p:spPr>
          <a:xfrm>
            <a:off x="8081191" y="332656"/>
            <a:ext cx="739281" cy="288032"/>
          </a:xfrm>
          <a:prstGeom prst="rect">
            <a:avLst/>
          </a:prstGeom>
        </p:spPr>
      </p:pic>
      <p:sp>
        <p:nvSpPr>
          <p:cNvPr id="8" name="직사각형 7"/>
          <p:cNvSpPr/>
          <p:nvPr userDrawn="1"/>
        </p:nvSpPr>
        <p:spPr>
          <a:xfrm>
            <a:off x="6660232" y="6381908"/>
            <a:ext cx="2282997" cy="215444"/>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ko-KR" altLang="en-US" sz="800" dirty="0">
                <a:solidFill>
                  <a:schemeClr val="bg1">
                    <a:lumMod val="50000"/>
                  </a:schemeClr>
                </a:solidFill>
                <a:latin typeface="나눔고딕" pitchFamily="50" charset="-127"/>
                <a:ea typeface="나눔고딕" pitchFamily="50" charset="-127"/>
              </a:rPr>
              <a:t>이 문서는 </a:t>
            </a:r>
            <a:r>
              <a:rPr lang="ko-KR" altLang="en-US" sz="800" dirty="0" err="1">
                <a:solidFill>
                  <a:schemeClr val="bg1">
                    <a:lumMod val="50000"/>
                  </a:schemeClr>
                </a:solidFill>
                <a:latin typeface="나눔고딕" pitchFamily="50" charset="-127"/>
                <a:ea typeface="나눔고딕" pitchFamily="50" charset="-127"/>
              </a:rPr>
              <a:t>나눔글꼴로</a:t>
            </a:r>
            <a:r>
              <a:rPr lang="ko-KR" altLang="en-US" sz="800" dirty="0">
                <a:solidFill>
                  <a:schemeClr val="bg1">
                    <a:lumMod val="50000"/>
                  </a:schemeClr>
                </a:solidFill>
                <a:latin typeface="나눔고딕" pitchFamily="50" charset="-127"/>
                <a:ea typeface="나눔고딕" pitchFamily="50" charset="-127"/>
              </a:rPr>
              <a:t> 작성되었습니다</a:t>
            </a:r>
            <a:r>
              <a:rPr lang="en-US" altLang="ko-KR" sz="800" dirty="0">
                <a:solidFill>
                  <a:schemeClr val="bg1">
                    <a:lumMod val="50000"/>
                  </a:schemeClr>
                </a:solidFill>
                <a:latin typeface="나눔고딕" pitchFamily="50" charset="-127"/>
                <a:ea typeface="나눔고딕" pitchFamily="50" charset="-127"/>
              </a:rPr>
              <a:t>.  </a:t>
            </a:r>
            <a:r>
              <a:rPr lang="ko-KR" altLang="en-US" sz="800" u="sng" dirty="0">
                <a:solidFill>
                  <a:schemeClr val="bg1">
                    <a:lumMod val="50000"/>
                  </a:schemeClr>
                </a:solidFill>
                <a:latin typeface="나눔고딕" pitchFamily="50" charset="-127"/>
                <a:ea typeface="나눔고딕" pitchFamily="50" charset="-127"/>
                <a:hlinkClick r:id="rId3"/>
              </a:rPr>
              <a:t>설치하기</a:t>
            </a:r>
            <a:endParaRPr lang="ko-KR" altLang="en-US" sz="800" u="sng" dirty="0">
              <a:solidFill>
                <a:schemeClr val="bg1">
                  <a:lumMod val="50000"/>
                </a:schemeClr>
              </a:solidFill>
              <a:latin typeface="나눔고딕" pitchFamily="50" charset="-127"/>
              <a:ea typeface="나눔고딕" pitchFamily="50" charset="-127"/>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표지_텍스트">
    <p:spTree>
      <p:nvGrpSpPr>
        <p:cNvPr id="1" name=""/>
        <p:cNvGrpSpPr/>
        <p:nvPr/>
      </p:nvGrpSpPr>
      <p:grpSpPr>
        <a:xfrm>
          <a:off x="0" y="0"/>
          <a:ext cx="0" cy="0"/>
          <a:chOff x="0" y="0"/>
          <a:chExt cx="0" cy="0"/>
        </a:xfrm>
      </p:grpSpPr>
      <p:sp>
        <p:nvSpPr>
          <p:cNvPr id="6" name="직사각형 5"/>
          <p:cNvSpPr/>
          <p:nvPr userDrawn="1"/>
        </p:nvSpPr>
        <p:spPr>
          <a:xfrm>
            <a:off x="323528" y="332656"/>
            <a:ext cx="4896544" cy="47799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accent2">
                  <a:lumMod val="75000"/>
                </a:schemeClr>
              </a:solidFill>
            </a:endParaRPr>
          </a:p>
        </p:txBody>
      </p:sp>
      <p:pic>
        <p:nvPicPr>
          <p:cNvPr id="7" name="그림 6"/>
          <p:cNvPicPr>
            <a:picLocks noChangeAspect="1"/>
          </p:cNvPicPr>
          <p:nvPr userDrawn="1"/>
        </p:nvPicPr>
        <p:blipFill>
          <a:blip r:embed="rId2" cstate="print"/>
          <a:stretch>
            <a:fillRect/>
          </a:stretch>
        </p:blipFill>
        <p:spPr>
          <a:xfrm>
            <a:off x="8081191" y="332656"/>
            <a:ext cx="739281" cy="288032"/>
          </a:xfrm>
          <a:prstGeom prst="rect">
            <a:avLst/>
          </a:prstGeom>
        </p:spPr>
      </p:pic>
      <p:sp>
        <p:nvSpPr>
          <p:cNvPr id="8" name="직사각형 7"/>
          <p:cNvSpPr/>
          <p:nvPr userDrawn="1"/>
        </p:nvSpPr>
        <p:spPr>
          <a:xfrm>
            <a:off x="6660232" y="6381908"/>
            <a:ext cx="2282997" cy="215444"/>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ko-KR" altLang="en-US" sz="800" dirty="0">
                <a:solidFill>
                  <a:schemeClr val="bg1">
                    <a:lumMod val="50000"/>
                  </a:schemeClr>
                </a:solidFill>
                <a:latin typeface="나눔고딕" pitchFamily="50" charset="-127"/>
                <a:ea typeface="나눔고딕" pitchFamily="50" charset="-127"/>
              </a:rPr>
              <a:t>이 문서는 </a:t>
            </a:r>
            <a:r>
              <a:rPr lang="ko-KR" altLang="en-US" sz="800" dirty="0" err="1">
                <a:solidFill>
                  <a:schemeClr val="bg1">
                    <a:lumMod val="50000"/>
                  </a:schemeClr>
                </a:solidFill>
                <a:latin typeface="나눔고딕" pitchFamily="50" charset="-127"/>
                <a:ea typeface="나눔고딕" pitchFamily="50" charset="-127"/>
              </a:rPr>
              <a:t>나눔글꼴로</a:t>
            </a:r>
            <a:r>
              <a:rPr lang="ko-KR" altLang="en-US" sz="800" dirty="0">
                <a:solidFill>
                  <a:schemeClr val="bg1">
                    <a:lumMod val="50000"/>
                  </a:schemeClr>
                </a:solidFill>
                <a:latin typeface="나눔고딕" pitchFamily="50" charset="-127"/>
                <a:ea typeface="나눔고딕" pitchFamily="50" charset="-127"/>
              </a:rPr>
              <a:t> 작성되었습니다</a:t>
            </a:r>
            <a:r>
              <a:rPr lang="en-US" altLang="ko-KR" sz="800" dirty="0">
                <a:solidFill>
                  <a:schemeClr val="bg1">
                    <a:lumMod val="50000"/>
                  </a:schemeClr>
                </a:solidFill>
                <a:latin typeface="나눔고딕" pitchFamily="50" charset="-127"/>
                <a:ea typeface="나눔고딕" pitchFamily="50" charset="-127"/>
              </a:rPr>
              <a:t>.  </a:t>
            </a:r>
            <a:r>
              <a:rPr lang="ko-KR" altLang="en-US" sz="800" u="sng" dirty="0">
                <a:solidFill>
                  <a:schemeClr val="bg1">
                    <a:lumMod val="50000"/>
                  </a:schemeClr>
                </a:solidFill>
                <a:latin typeface="나눔고딕" pitchFamily="50" charset="-127"/>
                <a:ea typeface="나눔고딕" pitchFamily="50" charset="-127"/>
                <a:hlinkClick r:id="rId3"/>
              </a:rPr>
              <a:t>설치하기</a:t>
            </a:r>
            <a:endParaRPr lang="ko-KR" altLang="en-US" sz="800" u="sng" dirty="0">
              <a:solidFill>
                <a:schemeClr val="bg1">
                  <a:lumMod val="50000"/>
                </a:schemeClr>
              </a:solidFill>
              <a:latin typeface="나눔고딕" pitchFamily="50" charset="-127"/>
              <a:ea typeface="나눔고딕" pitchFamily="50" charset="-127"/>
            </a:endParaRPr>
          </a:p>
        </p:txBody>
      </p:sp>
      <p:sp>
        <p:nvSpPr>
          <p:cNvPr id="5" name="제목 1"/>
          <p:cNvSpPr>
            <a:spLocks noGrp="1"/>
          </p:cNvSpPr>
          <p:nvPr>
            <p:ph type="title"/>
          </p:nvPr>
        </p:nvSpPr>
        <p:spPr>
          <a:xfrm>
            <a:off x="467544" y="286072"/>
            <a:ext cx="8229600" cy="1143000"/>
          </a:xfrm>
        </p:spPr>
        <p:txBody>
          <a:bodyPr>
            <a:normAutofit/>
          </a:bodyPr>
          <a:lstStyle>
            <a:lvl1pPr algn="l">
              <a:defRPr sz="4000" spc="-150" baseline="0">
                <a:solidFill>
                  <a:schemeClr val="bg1"/>
                </a:solidFill>
                <a:latin typeface="나눔명조" pitchFamily="18" charset="-127"/>
                <a:ea typeface="나눔명조" pitchFamily="18" charset="-127"/>
              </a:defRPr>
            </a:lvl1pPr>
          </a:lstStyle>
          <a:p>
            <a:r>
              <a:rPr lang="ko-KR" altLang="en-US" dirty="0"/>
              <a:t>마스터 제목 스타일 편집</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내지">
    <p:spTree>
      <p:nvGrpSpPr>
        <p:cNvPr id="1" name=""/>
        <p:cNvGrpSpPr/>
        <p:nvPr/>
      </p:nvGrpSpPr>
      <p:grpSpPr>
        <a:xfrm>
          <a:off x="0" y="0"/>
          <a:ext cx="0" cy="0"/>
          <a:chOff x="0" y="0"/>
          <a:chExt cx="0" cy="0"/>
        </a:xfrm>
      </p:grpSpPr>
      <p:sp>
        <p:nvSpPr>
          <p:cNvPr id="5" name="직사각형 4"/>
          <p:cNvSpPr/>
          <p:nvPr userDrawn="1"/>
        </p:nvSpPr>
        <p:spPr>
          <a:xfrm>
            <a:off x="323528" y="332657"/>
            <a:ext cx="8496944" cy="10081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accent2">
                  <a:lumMod val="75000"/>
                </a:schemeClr>
              </a:solidFill>
            </a:endParaRPr>
          </a:p>
        </p:txBody>
      </p:sp>
      <p:pic>
        <p:nvPicPr>
          <p:cNvPr id="6" name="그림 5"/>
          <p:cNvPicPr>
            <a:picLocks noChangeAspect="1"/>
          </p:cNvPicPr>
          <p:nvPr userDrawn="1"/>
        </p:nvPicPr>
        <p:blipFill>
          <a:blip r:embed="rId2" cstate="print"/>
          <a:stretch>
            <a:fillRect/>
          </a:stretch>
        </p:blipFill>
        <p:spPr>
          <a:xfrm>
            <a:off x="323528" y="6345352"/>
            <a:ext cx="646799" cy="252000"/>
          </a:xfrm>
          <a:prstGeom prst="rect">
            <a:avLst/>
          </a:prstGeom>
        </p:spPr>
      </p:pic>
      <p:sp>
        <p:nvSpPr>
          <p:cNvPr id="7" name="TextBox 6"/>
          <p:cNvSpPr txBox="1"/>
          <p:nvPr userDrawn="1"/>
        </p:nvSpPr>
        <p:spPr>
          <a:xfrm>
            <a:off x="7380312" y="6453336"/>
            <a:ext cx="1584176" cy="215444"/>
          </a:xfrm>
          <a:prstGeom prst="rect">
            <a:avLst/>
          </a:prstGeom>
          <a:noFill/>
        </p:spPr>
        <p:txBody>
          <a:bodyPr wrap="square" rtlCol="0">
            <a:spAutoFit/>
          </a:bodyPr>
          <a:lstStyle/>
          <a:p>
            <a:pPr algn="r"/>
            <a:fld id="{663F9F94-0DD2-4D1A-94AC-D2F8E17589FC}" type="slidenum">
              <a:rPr lang="en-US" altLang="ko-KR" sz="800" spc="-30" smtClean="0">
                <a:solidFill>
                  <a:schemeClr val="tx1">
                    <a:lumMod val="50000"/>
                    <a:lumOff val="50000"/>
                  </a:schemeClr>
                </a:solidFill>
                <a:latin typeface="나눔고딕" pitchFamily="50" charset="-127"/>
                <a:ea typeface="나눔고딕" pitchFamily="50" charset="-127"/>
              </a:rPr>
              <a:pPr algn="r"/>
              <a:t>‹#›</a:t>
            </a:fld>
            <a:endParaRPr lang="en-US" altLang="ko-KR" sz="800" spc="-30" dirty="0">
              <a:solidFill>
                <a:schemeClr val="tx1">
                  <a:lumMod val="50000"/>
                  <a:lumOff val="50000"/>
                </a:schemeClr>
              </a:solidFill>
              <a:latin typeface="나눔고딕" pitchFamily="50" charset="-127"/>
              <a:ea typeface="나눔고딕" pitchFamily="50" charset="-127"/>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내지_텍스트">
    <p:spTree>
      <p:nvGrpSpPr>
        <p:cNvPr id="1" name=""/>
        <p:cNvGrpSpPr/>
        <p:nvPr/>
      </p:nvGrpSpPr>
      <p:grpSpPr>
        <a:xfrm>
          <a:off x="0" y="0"/>
          <a:ext cx="0" cy="0"/>
          <a:chOff x="0" y="0"/>
          <a:chExt cx="0" cy="0"/>
        </a:xfrm>
      </p:grpSpPr>
      <p:sp>
        <p:nvSpPr>
          <p:cNvPr id="5" name="직사각형 4"/>
          <p:cNvSpPr/>
          <p:nvPr userDrawn="1"/>
        </p:nvSpPr>
        <p:spPr>
          <a:xfrm>
            <a:off x="323528" y="332657"/>
            <a:ext cx="8496944" cy="10081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accent2">
                  <a:lumMod val="75000"/>
                </a:schemeClr>
              </a:solidFill>
            </a:endParaRPr>
          </a:p>
        </p:txBody>
      </p:sp>
      <p:pic>
        <p:nvPicPr>
          <p:cNvPr id="6" name="그림 5"/>
          <p:cNvPicPr>
            <a:picLocks noChangeAspect="1"/>
          </p:cNvPicPr>
          <p:nvPr userDrawn="1"/>
        </p:nvPicPr>
        <p:blipFill>
          <a:blip r:embed="rId2" cstate="print"/>
          <a:stretch>
            <a:fillRect/>
          </a:stretch>
        </p:blipFill>
        <p:spPr>
          <a:xfrm>
            <a:off x="323528" y="6345352"/>
            <a:ext cx="646799" cy="252000"/>
          </a:xfrm>
          <a:prstGeom prst="rect">
            <a:avLst/>
          </a:prstGeom>
        </p:spPr>
      </p:pic>
      <p:sp>
        <p:nvSpPr>
          <p:cNvPr id="7" name="TextBox 6"/>
          <p:cNvSpPr txBox="1"/>
          <p:nvPr userDrawn="1"/>
        </p:nvSpPr>
        <p:spPr>
          <a:xfrm>
            <a:off x="7380312" y="6453336"/>
            <a:ext cx="1584176" cy="215444"/>
          </a:xfrm>
          <a:prstGeom prst="rect">
            <a:avLst/>
          </a:prstGeom>
          <a:noFill/>
        </p:spPr>
        <p:txBody>
          <a:bodyPr wrap="square" rtlCol="0">
            <a:spAutoFit/>
          </a:bodyPr>
          <a:lstStyle/>
          <a:p>
            <a:pPr algn="r"/>
            <a:fld id="{663F9F94-0DD2-4D1A-94AC-D2F8E17589FC}" type="slidenum">
              <a:rPr lang="en-US" altLang="ko-KR" sz="800" spc="-30" smtClean="0">
                <a:solidFill>
                  <a:schemeClr val="tx1">
                    <a:lumMod val="50000"/>
                    <a:lumOff val="50000"/>
                  </a:schemeClr>
                </a:solidFill>
                <a:latin typeface="나눔고딕" pitchFamily="50" charset="-127"/>
                <a:ea typeface="나눔고딕" pitchFamily="50" charset="-127"/>
              </a:rPr>
              <a:pPr algn="r"/>
              <a:t>‹#›</a:t>
            </a:fld>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0" name="제목 1"/>
          <p:cNvSpPr>
            <a:spLocks noGrp="1"/>
          </p:cNvSpPr>
          <p:nvPr>
            <p:ph type="ctrTitle"/>
          </p:nvPr>
        </p:nvSpPr>
        <p:spPr>
          <a:xfrm>
            <a:off x="395536" y="188640"/>
            <a:ext cx="7772400" cy="893961"/>
          </a:xfrm>
        </p:spPr>
        <p:txBody>
          <a:bodyPr>
            <a:normAutofit/>
          </a:bodyPr>
          <a:lstStyle>
            <a:lvl1pPr algn="l">
              <a:defRPr sz="2400">
                <a:solidFill>
                  <a:schemeClr val="bg1"/>
                </a:solidFill>
                <a:latin typeface="나눔명조" pitchFamily="18" charset="-127"/>
                <a:ea typeface="나눔명조" pitchFamily="18" charset="-127"/>
              </a:defRPr>
            </a:lvl1pPr>
          </a:lstStyle>
          <a:p>
            <a:r>
              <a:rPr lang="ko-KR" altLang="en-US"/>
              <a:t>마스터 제목 스타일 편집</a:t>
            </a:r>
          </a:p>
        </p:txBody>
      </p:sp>
      <p:sp>
        <p:nvSpPr>
          <p:cNvPr id="12" name="내용 개체 틀 3"/>
          <p:cNvSpPr>
            <a:spLocks noGrp="1"/>
          </p:cNvSpPr>
          <p:nvPr>
            <p:ph sz="half" idx="2"/>
          </p:nvPr>
        </p:nvSpPr>
        <p:spPr>
          <a:xfrm>
            <a:off x="2476028" y="1493936"/>
            <a:ext cx="4040188" cy="3951288"/>
          </a:xfrm>
        </p:spPr>
        <p:txBody>
          <a:bodyPr>
            <a:normAutofit/>
          </a:bodyPr>
          <a:lstStyle>
            <a:lvl1pPr>
              <a:buNone/>
              <a:defRPr sz="1300" b="1" spc="-70" baseline="0">
                <a:solidFill>
                  <a:schemeClr val="tx1">
                    <a:lumMod val="65000"/>
                    <a:lumOff val="35000"/>
                  </a:schemeClr>
                </a:solidFill>
                <a:latin typeface="나눔명조" pitchFamily="18" charset="-127"/>
                <a:ea typeface="나눔명조" pitchFamily="18" charset="-127"/>
              </a:defRPr>
            </a:lvl1pPr>
            <a:lvl2pPr>
              <a:buNone/>
              <a:defRPr sz="1300" b="1" spc="-70" baseline="0">
                <a:solidFill>
                  <a:schemeClr val="tx1">
                    <a:lumMod val="65000"/>
                    <a:lumOff val="35000"/>
                  </a:schemeClr>
                </a:solidFill>
                <a:latin typeface="나눔명조" pitchFamily="18" charset="-127"/>
                <a:ea typeface="나눔명조" pitchFamily="18" charset="-127"/>
              </a:defRPr>
            </a:lvl2pPr>
            <a:lvl3pPr>
              <a:buFont typeface="Wingdings" pitchFamily="2" charset="2"/>
              <a:buChar char="§"/>
              <a:defRPr sz="1300" b="1" spc="-70" baseline="0">
                <a:solidFill>
                  <a:schemeClr val="tx1">
                    <a:lumMod val="65000"/>
                    <a:lumOff val="35000"/>
                  </a:schemeClr>
                </a:solidFill>
                <a:latin typeface="나눔명조" pitchFamily="18" charset="-127"/>
                <a:ea typeface="나눔명조" pitchFamily="18" charset="-127"/>
              </a:defRPr>
            </a:lvl3pPr>
            <a:lvl4pPr>
              <a:defRPr sz="1300" b="1" spc="-70" baseline="0">
                <a:solidFill>
                  <a:schemeClr val="tx1">
                    <a:lumMod val="65000"/>
                    <a:lumOff val="35000"/>
                  </a:schemeClr>
                </a:solidFill>
                <a:latin typeface="나눔명조" pitchFamily="18" charset="-127"/>
                <a:ea typeface="나눔명조" pitchFamily="18" charset="-127"/>
              </a:defRPr>
            </a:lvl4pPr>
            <a:lvl5pPr>
              <a:buNone/>
              <a:defRPr sz="1300" b="1" spc="-70" baseline="0">
                <a:solidFill>
                  <a:schemeClr val="tx1">
                    <a:lumMod val="65000"/>
                    <a:lumOff val="35000"/>
                  </a:schemeClr>
                </a:solidFill>
                <a:latin typeface="나눔명조" pitchFamily="18" charset="-127"/>
                <a:ea typeface="나눔명조" pitchFamily="18" charset="-127"/>
              </a:defRPr>
            </a:lvl5pPr>
            <a:lvl6pPr>
              <a:defRPr sz="1600"/>
            </a:lvl6pPr>
            <a:lvl7pPr>
              <a:defRPr sz="1600"/>
            </a:lvl7pPr>
            <a:lvl8pPr>
              <a:defRPr sz="1600"/>
            </a:lvl8pPr>
            <a:lvl9pPr>
              <a:defRPr sz="1600"/>
            </a:lvl9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빈화면">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464F96E0-CB5B-4FBF-8FA8-9F84C87EEBB0}" type="datetime1">
              <a:rPr lang="ko-KR" altLang="en-US" smtClean="0"/>
              <a:pPr/>
              <a:t>2023-08-01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6AD8A1D-F5E3-4971-B0EE-D6B8EE5A56B1}"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93094FA1-0801-4440-AF13-6DD65290EA72}" type="datetime1">
              <a:rPr lang="ko-KR" altLang="en-US" smtClean="0"/>
              <a:pPr/>
              <a:t>2023-08-01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6AD8A1D-F5E3-4971-B0EE-D6B8EE5A56B1}"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A08CB-B1C9-48D6-A491-E01DB571702B}" type="datetime1">
              <a:rPr lang="ko-KR" altLang="en-US" smtClean="0"/>
              <a:pPr/>
              <a:t>2023-08-01</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D8A1D-F5E3-4971-B0EE-D6B8EE5A56B1}"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5" r:id="rId3"/>
    <p:sldLayoutId id="2147483662" r:id="rId4"/>
    <p:sldLayoutId id="2147483663" r:id="rId5"/>
    <p:sldLayoutId id="2147483649" r:id="rId6"/>
    <p:sldLayoutId id="2147483650" r:id="rId7"/>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6.xm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image" Target="NULL"/><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6.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6.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4.emf"/><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8.emf"/><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1.emf"/><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9.emf"/><Relationship Id="rId4" Type="http://schemas.openxmlformats.org/officeDocument/2006/relationships/image" Target="../media/image100.png"/></Relationships>
</file>

<file path=ppt/slides/_rels/slide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3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323528" y="332656"/>
            <a:ext cx="4896544" cy="47799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accent2">
                  <a:lumMod val="75000"/>
                </a:schemeClr>
              </a:solidFill>
            </a:endParaRPr>
          </a:p>
        </p:txBody>
      </p:sp>
      <p:sp>
        <p:nvSpPr>
          <p:cNvPr id="9" name="부제목 2"/>
          <p:cNvSpPr>
            <a:spLocks noGrp="1"/>
          </p:cNvSpPr>
          <p:nvPr>
            <p:ph type="subTitle" idx="1"/>
          </p:nvPr>
        </p:nvSpPr>
        <p:spPr>
          <a:xfrm>
            <a:off x="251519" y="5877272"/>
            <a:ext cx="6840761" cy="864096"/>
          </a:xfrm>
        </p:spPr>
        <p:txBody>
          <a:bodyPr>
            <a:noAutofit/>
          </a:bodyPr>
          <a:lstStyle/>
          <a:p>
            <a:pPr algn="l"/>
            <a:r>
              <a:rPr lang="en-US" altLang="ko-KR" sz="1200" b="1" spc="-30" dirty="0">
                <a:solidFill>
                  <a:schemeClr val="tx1">
                    <a:lumMod val="75000"/>
                    <a:lumOff val="25000"/>
                  </a:schemeClr>
                </a:solidFill>
                <a:latin typeface="나눔고딕" pitchFamily="50" charset="-127"/>
                <a:ea typeface="나눔고딕" pitchFamily="50" charset="-127"/>
                <a:sym typeface="Wingdings" panose="05000000000000000000" pitchFamily="2" charset="2"/>
              </a:rPr>
              <a:t>Dong-</a:t>
            </a:r>
            <a:r>
              <a:rPr lang="en-US" altLang="ko-KR" sz="1200" b="1" spc="-30" dirty="0" err="1">
                <a:solidFill>
                  <a:schemeClr val="tx1">
                    <a:lumMod val="75000"/>
                    <a:lumOff val="25000"/>
                  </a:schemeClr>
                </a:solidFill>
                <a:latin typeface="나눔고딕" pitchFamily="50" charset="-127"/>
                <a:ea typeface="나눔고딕" pitchFamily="50" charset="-127"/>
                <a:sym typeface="Wingdings" panose="05000000000000000000" pitchFamily="2" charset="2"/>
              </a:rPr>
              <a:t>han</a:t>
            </a:r>
            <a:r>
              <a:rPr lang="en-US" altLang="ko-KR" sz="1200" b="1" spc="-30" dirty="0">
                <a:solidFill>
                  <a:schemeClr val="tx1">
                    <a:lumMod val="75000"/>
                    <a:lumOff val="25000"/>
                  </a:schemeClr>
                </a:solidFill>
                <a:latin typeface="나눔고딕" pitchFamily="50" charset="-127"/>
                <a:ea typeface="나눔고딕" pitchFamily="50" charset="-127"/>
                <a:sym typeface="Wingdings" panose="05000000000000000000" pitchFamily="2" charset="2"/>
              </a:rPr>
              <a:t> Yeom     </a:t>
            </a:r>
            <a:r>
              <a:rPr lang="ko-KR" altLang="en-US" sz="1200" b="1" spc="-30" dirty="0" err="1">
                <a:solidFill>
                  <a:schemeClr val="tx1">
                    <a:lumMod val="75000"/>
                    <a:lumOff val="25000"/>
                  </a:schemeClr>
                </a:solidFill>
                <a:latin typeface="나눔고딕" pitchFamily="50" charset="-127"/>
                <a:ea typeface="나눔고딕" pitchFamily="50" charset="-127"/>
                <a:sym typeface="Wingdings" panose="05000000000000000000" pitchFamily="2" charset="2"/>
              </a:rPr>
              <a:t>염동한</a:t>
            </a:r>
            <a:endParaRPr lang="en-US" altLang="ko-KR" sz="1200" b="1" spc="-30" dirty="0">
              <a:solidFill>
                <a:schemeClr val="tx1">
                  <a:lumMod val="75000"/>
                  <a:lumOff val="25000"/>
                </a:schemeClr>
              </a:solidFill>
              <a:latin typeface="나눔고딕" pitchFamily="50" charset="-127"/>
              <a:ea typeface="나눔고딕" pitchFamily="50" charset="-127"/>
              <a:sym typeface="Wingdings" panose="05000000000000000000" pitchFamily="2" charset="2"/>
            </a:endParaRPr>
          </a:p>
          <a:p>
            <a:pPr algn="l"/>
            <a:r>
              <a:rPr lang="en-US" altLang="ko-KR" sz="1200" b="1" spc="-30" dirty="0">
                <a:solidFill>
                  <a:schemeClr val="tx1">
                    <a:lumMod val="75000"/>
                    <a:lumOff val="25000"/>
                  </a:schemeClr>
                </a:solidFill>
                <a:latin typeface="나눔고딕" pitchFamily="50" charset="-127"/>
                <a:ea typeface="나눔고딕" pitchFamily="50" charset="-127"/>
                <a:sym typeface="Wingdings" panose="05000000000000000000" pitchFamily="2" charset="2"/>
              </a:rPr>
              <a:t>Department of Physics Education, Pusan National University    </a:t>
            </a:r>
            <a:r>
              <a:rPr lang="ko-KR" altLang="en-US" sz="1200" b="1" spc="-30" dirty="0">
                <a:solidFill>
                  <a:schemeClr val="tx1">
                    <a:lumMod val="75000"/>
                    <a:lumOff val="25000"/>
                  </a:schemeClr>
                </a:solidFill>
                <a:latin typeface="나눔고딕" pitchFamily="50" charset="-127"/>
                <a:ea typeface="나눔고딕" pitchFamily="50" charset="-127"/>
                <a:sym typeface="Wingdings" panose="05000000000000000000" pitchFamily="2" charset="2"/>
              </a:rPr>
              <a:t>부산대학교 물리교육과</a:t>
            </a:r>
            <a:endParaRPr lang="en-US" altLang="ko-KR" sz="1200" b="1" spc="-30" dirty="0">
              <a:solidFill>
                <a:schemeClr val="tx1">
                  <a:lumMod val="75000"/>
                  <a:lumOff val="25000"/>
                </a:schemeClr>
              </a:solidFill>
              <a:latin typeface="나눔고딕" pitchFamily="50" charset="-127"/>
              <a:ea typeface="나눔고딕" pitchFamily="50" charset="-127"/>
            </a:endParaRPr>
          </a:p>
          <a:p>
            <a:pPr algn="l"/>
            <a:r>
              <a:rPr lang="en-US" altLang="ko-KR" sz="1200" b="1" spc="-30" dirty="0">
                <a:solidFill>
                  <a:schemeClr val="tx1">
                    <a:lumMod val="75000"/>
                    <a:lumOff val="25000"/>
                  </a:schemeClr>
                </a:solidFill>
                <a:latin typeface="나눔고딕" pitchFamily="50" charset="-127"/>
                <a:ea typeface="나눔고딕" pitchFamily="50" charset="-127"/>
              </a:rPr>
              <a:t>2023. 8. 1.</a:t>
            </a:r>
            <a:endParaRPr lang="ko-KR" altLang="en-US" sz="1200" b="1" spc="-30" dirty="0">
              <a:solidFill>
                <a:schemeClr val="tx1">
                  <a:lumMod val="75000"/>
                  <a:lumOff val="25000"/>
                </a:schemeClr>
              </a:solidFill>
              <a:latin typeface="나눔고딕" pitchFamily="50" charset="-127"/>
              <a:ea typeface="나눔고딕" pitchFamily="50" charset="-127"/>
            </a:endParaRPr>
          </a:p>
        </p:txBody>
      </p:sp>
      <p:sp>
        <p:nvSpPr>
          <p:cNvPr id="7" name="제목 6"/>
          <p:cNvSpPr>
            <a:spLocks noGrp="1"/>
          </p:cNvSpPr>
          <p:nvPr>
            <p:ph type="ctrTitle"/>
          </p:nvPr>
        </p:nvSpPr>
        <p:spPr>
          <a:xfrm>
            <a:off x="380996" y="531515"/>
            <a:ext cx="6910536" cy="4481661"/>
          </a:xfrm>
        </p:spPr>
        <p:txBody>
          <a:bodyPr anchor="t">
            <a:noAutofit/>
          </a:bodyPr>
          <a:lstStyle/>
          <a:p>
            <a:pPr algn="l">
              <a:lnSpc>
                <a:spcPct val="150000"/>
              </a:lnSpc>
            </a:pPr>
            <a:r>
              <a:rPr lang="en-US" altLang="ko-KR" sz="2400" b="1" dirty="0">
                <a:solidFill>
                  <a:srgbClr val="FFFF00"/>
                </a:solidFill>
              </a:rPr>
              <a:t>Yang-Mills instantons as</a:t>
            </a:r>
            <a:br>
              <a:rPr lang="en-US" altLang="ko-KR" sz="2400" b="1" dirty="0">
                <a:solidFill>
                  <a:srgbClr val="FFFF00"/>
                </a:solidFill>
              </a:rPr>
            </a:br>
            <a:r>
              <a:rPr lang="en-US" altLang="ko-KR" sz="2400" b="1" dirty="0">
                <a:solidFill>
                  <a:srgbClr val="FFFF00"/>
                </a:solidFill>
              </a:rPr>
              <a:t>the end of black hole evaporation</a:t>
            </a:r>
            <a:r>
              <a:rPr lang="en-US" altLang="ko-KR" sz="1200" b="1" dirty="0">
                <a:solidFill>
                  <a:srgbClr val="FFC000"/>
                </a:solidFill>
              </a:rPr>
              <a:t> </a:t>
            </a:r>
            <a:br>
              <a:rPr lang="en-US" altLang="ko-KR" sz="1200" b="1" dirty="0">
                <a:solidFill>
                  <a:srgbClr val="FFC000"/>
                </a:solidFill>
              </a:rPr>
            </a:br>
            <a:r>
              <a:rPr lang="en-US" altLang="ko-KR" sz="1800" b="1" dirty="0">
                <a:solidFill>
                  <a:srgbClr val="FFC000"/>
                </a:solidFill>
              </a:rPr>
              <a:t> </a:t>
            </a:r>
            <a:br>
              <a:rPr lang="en-US" altLang="ko-KR" sz="1200" b="1" dirty="0">
                <a:solidFill>
                  <a:srgbClr val="FFC000"/>
                </a:solidFill>
              </a:rPr>
            </a:br>
            <a:br>
              <a:rPr lang="en-US" altLang="ko-KR" sz="1200" b="1" dirty="0">
                <a:solidFill>
                  <a:srgbClr val="FFC000"/>
                </a:solidFill>
              </a:rPr>
            </a:br>
            <a:br>
              <a:rPr lang="en-US" altLang="ko-KR" sz="1200" b="1" dirty="0">
                <a:solidFill>
                  <a:srgbClr val="FFC000"/>
                </a:solidFill>
              </a:rPr>
            </a:br>
            <a:br>
              <a:rPr lang="en-US" altLang="ko-KR" sz="1200" b="1" dirty="0">
                <a:solidFill>
                  <a:srgbClr val="FFC000"/>
                </a:solidFill>
              </a:rPr>
            </a:br>
            <a:br>
              <a:rPr lang="en-US" altLang="ko-KR" sz="1200" b="1" dirty="0">
                <a:solidFill>
                  <a:srgbClr val="FFC000"/>
                </a:solidFill>
              </a:rPr>
            </a:br>
            <a:r>
              <a:rPr lang="en-US" altLang="ko-KR" sz="1200" b="1" dirty="0">
                <a:solidFill>
                  <a:srgbClr val="FFC000"/>
                </a:solidFill>
              </a:rPr>
              <a:t>Sasaki and DY, 1404.1565</a:t>
            </a:r>
            <a:br>
              <a:rPr lang="en-US" altLang="ko-KR" sz="1200" b="1" dirty="0">
                <a:solidFill>
                  <a:srgbClr val="FFC000"/>
                </a:solidFill>
              </a:rPr>
            </a:br>
            <a:r>
              <a:rPr lang="en-US" altLang="ko-KR" sz="1200" b="1" dirty="0">
                <a:solidFill>
                  <a:srgbClr val="FFC000"/>
                </a:solidFill>
              </a:rPr>
              <a:t>Chen, Sasaki and DY, 1806.03766</a:t>
            </a:r>
            <a:br>
              <a:rPr lang="en-US" altLang="ko-KR" sz="1200" b="1" dirty="0">
                <a:solidFill>
                  <a:srgbClr val="FFC000"/>
                </a:solidFill>
              </a:rPr>
            </a:br>
            <a:r>
              <a:rPr lang="en-US" altLang="ko-KR" sz="1200" b="1" dirty="0">
                <a:solidFill>
                  <a:srgbClr val="FFC000"/>
                </a:solidFill>
              </a:rPr>
              <a:t>Chen, Sasaki and DY, 2005.07011</a:t>
            </a:r>
            <a:br>
              <a:rPr lang="en-US" altLang="ko-KR" sz="1200" b="1" dirty="0">
                <a:solidFill>
                  <a:srgbClr val="FFC000"/>
                </a:solidFill>
              </a:rPr>
            </a:br>
            <a:r>
              <a:rPr lang="en-US" altLang="ko-KR" sz="1200" b="1" dirty="0">
                <a:solidFill>
                  <a:srgbClr val="FFC000"/>
                </a:solidFill>
              </a:rPr>
              <a:t>Chen, Sasaki, DY and Yoon, 2111.01005</a:t>
            </a:r>
            <a:br>
              <a:rPr lang="en-US" altLang="ko-KR" sz="1200" b="1" dirty="0">
                <a:solidFill>
                  <a:srgbClr val="FFC000"/>
                </a:solidFill>
              </a:rPr>
            </a:br>
            <a:r>
              <a:rPr kumimoji="0" lang="en-US" altLang="ko-KR" sz="1200" b="1" i="0" u="none" strike="noStrike" kern="1200" cap="none" spc="0" normalizeH="0" baseline="0" noProof="0" dirty="0">
                <a:ln>
                  <a:noFill/>
                </a:ln>
                <a:solidFill>
                  <a:srgbClr val="FFC000"/>
                </a:solidFill>
                <a:effectLst/>
                <a:uLnTx/>
                <a:uFillTx/>
                <a:latin typeface="나눔명조"/>
                <a:ea typeface="나눔명조"/>
                <a:cs typeface="+mj-cs"/>
              </a:rPr>
              <a:t>Chew, Chen, Sasaki and DY, in preparation</a:t>
            </a:r>
            <a:endParaRPr lang="ko-KR" altLang="en-US" sz="600" b="1" spc="-150" dirty="0">
              <a:solidFill>
                <a:srgbClr val="FFC000"/>
              </a:solidFill>
            </a:endParaRPr>
          </a:p>
        </p:txBody>
      </p:sp>
    </p:spTree>
    <p:extLst>
      <p:ext uri="{BB962C8B-B14F-4D97-AF65-F5344CB8AC3E}">
        <p14:creationId xmlns:p14="http://schemas.microsoft.com/office/powerpoint/2010/main" val="2140724295"/>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6880028-C6CA-496E-8D6E-A1818DEF720F}"/>
                  </a:ext>
                </a:extLst>
              </p:cNvPr>
              <p:cNvSpPr txBox="1"/>
              <p:nvPr/>
            </p:nvSpPr>
            <p:spPr>
              <a:xfrm>
                <a:off x="6121992" y="4941168"/>
                <a:ext cx="431208" cy="553998"/>
              </a:xfrm>
              <a:prstGeom prst="rect">
                <a:avLst/>
              </a:prstGeom>
              <a:noFill/>
            </p:spPr>
            <p:txBody>
              <a:bodyPr wrap="non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2400" b="1" i="1" smtClean="0">
                          <a:latin typeface="Cambria Math" panose="02040503050406030204" pitchFamily="18" charset="0"/>
                        </a:rPr>
                        <m:t>|</m:t>
                      </m:r>
                      <m:r>
                        <a:rPr lang="en-US" altLang="ko-KR" sz="2400" b="1" i="1" smtClean="0">
                          <a:latin typeface="Cambria Math" panose="02040503050406030204" pitchFamily="18" charset="0"/>
                        </a:rPr>
                        <m:t>𝒊</m:t>
                      </m:r>
                      <m:r>
                        <a:rPr lang="en-US" altLang="ko-KR" sz="2400" b="1" i="1" smtClean="0">
                          <a:latin typeface="Cambria Math" panose="02040503050406030204" pitchFamily="18" charset="0"/>
                        </a:rPr>
                        <m:t>⟩</m:t>
                      </m:r>
                    </m:oMath>
                  </m:oMathPara>
                </a14:m>
                <a:endParaRPr lang="ko-KR" altLang="en-US" sz="2400" b="1" dirty="0"/>
              </a:p>
            </p:txBody>
          </p:sp>
        </mc:Choice>
        <mc:Fallback xmlns="">
          <p:sp>
            <p:nvSpPr>
              <p:cNvPr id="5" name="TextBox 4">
                <a:extLst>
                  <a:ext uri="{FF2B5EF4-FFF2-40B4-BE49-F238E27FC236}">
                    <a16:creationId xmlns:a16="http://schemas.microsoft.com/office/drawing/2014/main" id="{D6880028-C6CA-496E-8D6E-A1818DEF720F}"/>
                  </a:ext>
                </a:extLst>
              </p:cNvPr>
              <p:cNvSpPr txBox="1">
                <a:spLocks noRot="1" noChangeAspect="1" noMove="1" noResize="1" noEditPoints="1" noAdjustHandles="1" noChangeArrowheads="1" noChangeShapeType="1" noTextEdit="1"/>
              </p:cNvSpPr>
              <p:nvPr/>
            </p:nvSpPr>
            <p:spPr>
              <a:xfrm>
                <a:off x="6121992" y="4941168"/>
                <a:ext cx="431208" cy="553998"/>
              </a:xfrm>
              <a:prstGeom prst="rect">
                <a:avLst/>
              </a:prstGeom>
              <a:blipFill>
                <a:blip r:embed="rId2"/>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A865D85-949C-4BC6-AD54-3DCA445B73C1}"/>
                  </a:ext>
                </a:extLst>
              </p:cNvPr>
              <p:cNvSpPr txBox="1"/>
              <p:nvPr/>
            </p:nvSpPr>
            <p:spPr>
              <a:xfrm>
                <a:off x="5302221" y="1412776"/>
                <a:ext cx="637931" cy="566502"/>
              </a:xfrm>
              <a:prstGeom prst="rect">
                <a:avLst/>
              </a:prstGeom>
              <a:noFill/>
            </p:spPr>
            <p:txBody>
              <a:bodyPr wrap="non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2400" b="1" i="1" smtClean="0">
                          <a:latin typeface="Cambria Math" panose="02040503050406030204" pitchFamily="18" charset="0"/>
                        </a:rPr>
                        <m:t>|</m:t>
                      </m:r>
                      <m:sSup>
                        <m:sSupPr>
                          <m:ctrlPr>
                            <a:rPr lang="en-US" altLang="ko-KR" sz="2400" b="1" i="1" smtClean="0">
                              <a:latin typeface="Cambria Math" panose="02040503050406030204" pitchFamily="18" charset="0"/>
                            </a:rPr>
                          </m:ctrlPr>
                        </m:sSupPr>
                        <m:e>
                          <m:r>
                            <a:rPr lang="en-US" altLang="ko-KR" sz="2400" b="1" i="1" smtClean="0">
                              <a:latin typeface="Cambria Math" panose="02040503050406030204" pitchFamily="18" charset="0"/>
                            </a:rPr>
                            <m:t>𝒇</m:t>
                          </m:r>
                        </m:e>
                        <m:sup>
                          <m:r>
                            <a:rPr lang="en-US" altLang="ko-KR" sz="2400" b="1" i="1" smtClean="0">
                              <a:latin typeface="Cambria Math" panose="02040503050406030204" pitchFamily="18" charset="0"/>
                            </a:rPr>
                            <m:t>𝟏</m:t>
                          </m:r>
                        </m:sup>
                      </m:sSup>
                      <m:r>
                        <a:rPr lang="en-US" altLang="ko-KR" sz="2400" b="1" i="1" smtClean="0">
                          <a:latin typeface="Cambria Math" panose="02040503050406030204" pitchFamily="18" charset="0"/>
                        </a:rPr>
                        <m:t>⟩</m:t>
                      </m:r>
                    </m:oMath>
                  </m:oMathPara>
                </a14:m>
                <a:endParaRPr lang="ko-KR" altLang="en-US" sz="2400" b="1" dirty="0"/>
              </a:p>
            </p:txBody>
          </p:sp>
        </mc:Choice>
        <mc:Fallback xmlns="">
          <p:sp>
            <p:nvSpPr>
              <p:cNvPr id="6" name="TextBox 5">
                <a:extLst>
                  <a:ext uri="{FF2B5EF4-FFF2-40B4-BE49-F238E27FC236}">
                    <a16:creationId xmlns:a16="http://schemas.microsoft.com/office/drawing/2014/main" id="{6A865D85-949C-4BC6-AD54-3DCA445B73C1}"/>
                  </a:ext>
                </a:extLst>
              </p:cNvPr>
              <p:cNvSpPr txBox="1">
                <a:spLocks noRot="1" noChangeAspect="1" noMove="1" noResize="1" noEditPoints="1" noAdjustHandles="1" noChangeArrowheads="1" noChangeShapeType="1" noTextEdit="1"/>
              </p:cNvSpPr>
              <p:nvPr/>
            </p:nvSpPr>
            <p:spPr>
              <a:xfrm>
                <a:off x="5302221" y="1412776"/>
                <a:ext cx="637931" cy="566502"/>
              </a:xfrm>
              <a:prstGeom prst="rect">
                <a:avLst/>
              </a:prstGeom>
              <a:blipFill>
                <a:blip r:embed="rId3"/>
                <a:stretch>
                  <a:fillRect/>
                </a:stretch>
              </a:blipFill>
            </p:spPr>
            <p:txBody>
              <a:bodyPr/>
              <a:lstStyle/>
              <a:p>
                <a:r>
                  <a:rPr lang="ko-KR" altLang="en-US">
                    <a:noFill/>
                  </a:rPr>
                  <a:t> </a:t>
                </a:r>
              </a:p>
            </p:txBody>
          </p:sp>
        </mc:Fallback>
      </mc:AlternateContent>
      <p:cxnSp>
        <p:nvCxnSpPr>
          <p:cNvPr id="9" name="직선 연결선 8">
            <a:extLst>
              <a:ext uri="{FF2B5EF4-FFF2-40B4-BE49-F238E27FC236}">
                <a16:creationId xmlns:a16="http://schemas.microsoft.com/office/drawing/2014/main" id="{9D01A3B8-4FEA-473A-94CC-D3F6D7621EA1}"/>
              </a:ext>
            </a:extLst>
          </p:cNvPr>
          <p:cNvCxnSpPr/>
          <p:nvPr/>
        </p:nvCxnSpPr>
        <p:spPr>
          <a:xfrm>
            <a:off x="4932040" y="1556792"/>
            <a:ext cx="0" cy="453650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7058DC53-62FE-4961-9F99-3422A855931C}"/>
              </a:ext>
            </a:extLst>
          </p:cNvPr>
          <p:cNvCxnSpPr/>
          <p:nvPr/>
        </p:nvCxnSpPr>
        <p:spPr>
          <a:xfrm flipH="1" flipV="1">
            <a:off x="4932040" y="1556792"/>
            <a:ext cx="2465364" cy="23179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직선 연결선 11">
            <a:extLst>
              <a:ext uri="{FF2B5EF4-FFF2-40B4-BE49-F238E27FC236}">
                <a16:creationId xmlns:a16="http://schemas.microsoft.com/office/drawing/2014/main" id="{72F7D81D-4B31-4944-A2C1-68DBA356CA6A}"/>
              </a:ext>
            </a:extLst>
          </p:cNvPr>
          <p:cNvCxnSpPr/>
          <p:nvPr/>
        </p:nvCxnSpPr>
        <p:spPr>
          <a:xfrm flipV="1">
            <a:off x="4932040" y="3861048"/>
            <a:ext cx="2448272" cy="2232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95E9A03-E184-4A82-8327-F9A450AE9E57}"/>
                  </a:ext>
                </a:extLst>
              </p:cNvPr>
              <p:cNvSpPr txBox="1"/>
              <p:nvPr/>
            </p:nvSpPr>
            <p:spPr>
              <a:xfrm>
                <a:off x="325942" y="1325330"/>
                <a:ext cx="3304815" cy="849015"/>
              </a:xfrm>
              <a:prstGeom prst="rect">
                <a:avLst/>
              </a:prstGeom>
              <a:noFill/>
            </p:spPr>
            <p:txBody>
              <a:bodyPr wrap="none" lIns="0" tIns="0" rIns="0" bIns="0" rtlCol="0">
                <a:spAutoFit/>
              </a:bodyPr>
              <a:lstStyle/>
              <a:p>
                <a:pPr algn="just">
                  <a:lnSpc>
                    <a:spcPct val="200000"/>
                  </a:lnSpc>
                </a:pPr>
                <a14:m>
                  <m:oMath xmlns:m="http://schemas.openxmlformats.org/officeDocument/2006/math">
                    <m:d>
                      <m:dPr>
                        <m:begChr m:val="⟨"/>
                        <m:endChr m:val="⟩"/>
                        <m:ctrlPr>
                          <a:rPr lang="en-US" altLang="ko-KR" sz="2400" b="1" i="1" smtClean="0">
                            <a:latin typeface="Cambria Math" panose="02040503050406030204" pitchFamily="18" charset="0"/>
                          </a:rPr>
                        </m:ctrlPr>
                      </m:dPr>
                      <m:e>
                        <m:r>
                          <a:rPr lang="en-US" altLang="ko-KR" sz="2400" b="1" i="1" smtClean="0">
                            <a:latin typeface="Cambria Math" panose="02040503050406030204" pitchFamily="18" charset="0"/>
                          </a:rPr>
                          <m:t>𝒇</m:t>
                        </m:r>
                      </m:e>
                      <m:e>
                        <m:r>
                          <a:rPr lang="en-US" altLang="ko-KR" sz="2400" b="1" i="1" smtClean="0">
                            <a:latin typeface="Cambria Math" panose="02040503050406030204" pitchFamily="18" charset="0"/>
                          </a:rPr>
                          <m:t>𝒊</m:t>
                        </m:r>
                      </m:e>
                    </m:d>
                    <m:r>
                      <a:rPr lang="en-US" altLang="ko-KR" sz="2400" b="1" i="1" smtClean="0">
                        <a:latin typeface="Cambria Math" panose="02040503050406030204" pitchFamily="18" charset="0"/>
                      </a:rPr>
                      <m:t>=</m:t>
                    </m:r>
                    <m:nary>
                      <m:naryPr>
                        <m:ctrlPr>
                          <a:rPr lang="en-US" altLang="ko-KR" sz="2400" b="1" i="1" smtClean="0">
                            <a:latin typeface="Cambria Math" panose="02040503050406030204" pitchFamily="18" charset="0"/>
                          </a:rPr>
                        </m:ctrlPr>
                      </m:naryPr>
                      <m:sub>
                        <m:r>
                          <m:rPr>
                            <m:brk m:alnAt="23"/>
                          </m:rPr>
                          <a:rPr lang="en-US" altLang="ko-KR" sz="2400" b="1" i="1" smtClean="0">
                            <a:latin typeface="Cambria Math" panose="02040503050406030204" pitchFamily="18" charset="0"/>
                          </a:rPr>
                          <m:t>𝒊</m:t>
                        </m:r>
                        <m:r>
                          <a:rPr lang="en-US" altLang="ko-KR" sz="2400" b="1" i="1" smtClean="0">
                            <a:latin typeface="Cambria Math" panose="02040503050406030204" pitchFamily="18" charset="0"/>
                            <a:ea typeface="Cambria Math" panose="02040503050406030204" pitchFamily="18" charset="0"/>
                          </a:rPr>
                          <m:t>→</m:t>
                        </m:r>
                        <m:sSup>
                          <m:sSupPr>
                            <m:ctrlPr>
                              <a:rPr lang="en-US" altLang="ko-KR" sz="2400" b="1" i="1" smtClean="0">
                                <a:latin typeface="Cambria Math" panose="02040503050406030204" pitchFamily="18" charset="0"/>
                                <a:ea typeface="Cambria Math" panose="02040503050406030204" pitchFamily="18" charset="0"/>
                              </a:rPr>
                            </m:ctrlPr>
                          </m:sSupPr>
                          <m:e>
                            <m:r>
                              <a:rPr lang="en-US" altLang="ko-KR" sz="2400" b="1" i="1" smtClean="0">
                                <a:latin typeface="Cambria Math" panose="02040503050406030204" pitchFamily="18" charset="0"/>
                                <a:ea typeface="Cambria Math" panose="02040503050406030204" pitchFamily="18" charset="0"/>
                              </a:rPr>
                              <m:t>𝒇</m:t>
                            </m:r>
                          </m:e>
                          <m:sup>
                            <m:r>
                              <a:rPr lang="en-US" altLang="ko-KR" sz="2400" b="1" i="1" smtClean="0">
                                <a:latin typeface="Cambria Math" panose="02040503050406030204" pitchFamily="18" charset="0"/>
                                <a:ea typeface="Cambria Math" panose="02040503050406030204" pitchFamily="18" charset="0"/>
                              </a:rPr>
                              <m:t>𝒋</m:t>
                            </m:r>
                          </m:sup>
                        </m:sSup>
                      </m:sub>
                      <m:sup>
                        <m:r>
                          <a:rPr lang="en-US" altLang="ko-KR" sz="2400" b="1" i="1" smtClean="0">
                            <a:latin typeface="Cambria Math" panose="02040503050406030204" pitchFamily="18" charset="0"/>
                          </a:rPr>
                          <m:t> </m:t>
                        </m:r>
                      </m:sup>
                      <m:e>
                        <m:r>
                          <a:rPr lang="en-US" altLang="ko-KR" sz="2400" b="1" i="1" smtClean="0">
                            <a:latin typeface="Cambria Math" panose="02040503050406030204" pitchFamily="18" charset="0"/>
                          </a:rPr>
                          <m:t>𝑫𝒈𝑫</m:t>
                        </m:r>
                        <m:r>
                          <a:rPr lang="ko-KR" altLang="en-US" sz="2400" b="1" i="1" smtClean="0">
                            <a:latin typeface="Cambria Math" panose="02040503050406030204" pitchFamily="18" charset="0"/>
                          </a:rPr>
                          <m:t>𝝓</m:t>
                        </m:r>
                      </m:e>
                    </m:nary>
                    <m:sSup>
                      <m:sSupPr>
                        <m:ctrlPr>
                          <a:rPr lang="en-US" altLang="ko-KR" sz="2400" b="1" i="1" smtClean="0">
                            <a:latin typeface="Cambria Math" panose="02040503050406030204" pitchFamily="18" charset="0"/>
                          </a:rPr>
                        </m:ctrlPr>
                      </m:sSupPr>
                      <m:e>
                        <m:r>
                          <a:rPr lang="en-US" altLang="ko-KR" sz="2400" b="1" i="1" smtClean="0">
                            <a:latin typeface="Cambria Math" panose="02040503050406030204" pitchFamily="18" charset="0"/>
                          </a:rPr>
                          <m:t>𝒆</m:t>
                        </m:r>
                      </m:e>
                      <m:sup>
                        <m:r>
                          <a:rPr lang="en-US" altLang="ko-KR" sz="2400" b="1" i="1" smtClean="0">
                            <a:solidFill>
                              <a:schemeClr val="tx1"/>
                            </a:solidFill>
                            <a:latin typeface="Cambria Math" panose="02040503050406030204" pitchFamily="18" charset="0"/>
                          </a:rPr>
                          <m:t>−</m:t>
                        </m:r>
                        <m:sSub>
                          <m:sSubPr>
                            <m:ctrlPr>
                              <a:rPr lang="en-US" altLang="ko-KR" sz="2400" b="1" i="1" smtClean="0">
                                <a:solidFill>
                                  <a:schemeClr val="tx1"/>
                                </a:solidFill>
                                <a:latin typeface="Cambria Math" panose="02040503050406030204" pitchFamily="18" charset="0"/>
                              </a:rPr>
                            </m:ctrlPr>
                          </m:sSubPr>
                          <m:e>
                            <m:r>
                              <a:rPr lang="en-US" altLang="ko-KR" sz="2400" b="1" i="1" smtClean="0">
                                <a:solidFill>
                                  <a:schemeClr val="tx1"/>
                                </a:solidFill>
                                <a:latin typeface="Cambria Math" panose="02040503050406030204" pitchFamily="18" charset="0"/>
                              </a:rPr>
                              <m:t>𝑺</m:t>
                            </m:r>
                          </m:e>
                          <m:sub>
                            <m:r>
                              <a:rPr lang="en-US" altLang="ko-KR" sz="2400" b="1" i="1" smtClean="0">
                                <a:solidFill>
                                  <a:schemeClr val="tx1"/>
                                </a:solidFill>
                                <a:latin typeface="Cambria Math" panose="02040503050406030204" pitchFamily="18" charset="0"/>
                              </a:rPr>
                              <m:t>𝑬</m:t>
                            </m:r>
                          </m:sub>
                        </m:sSub>
                      </m:sup>
                    </m:sSup>
                  </m:oMath>
                </a14:m>
                <a:r>
                  <a:rPr lang="ko-KR" altLang="en-US" sz="2000" b="1" dirty="0"/>
                  <a:t> </a:t>
                </a:r>
              </a:p>
            </p:txBody>
          </p:sp>
        </mc:Choice>
        <mc:Fallback xmlns="">
          <p:sp>
            <p:nvSpPr>
              <p:cNvPr id="13" name="TextBox 12">
                <a:extLst>
                  <a:ext uri="{FF2B5EF4-FFF2-40B4-BE49-F238E27FC236}">
                    <a16:creationId xmlns:a16="http://schemas.microsoft.com/office/drawing/2014/main" id="{895E9A03-E184-4A82-8327-F9A450AE9E57}"/>
                  </a:ext>
                </a:extLst>
              </p:cNvPr>
              <p:cNvSpPr txBox="1">
                <a:spLocks noRot="1" noChangeAspect="1" noMove="1" noResize="1" noEditPoints="1" noAdjustHandles="1" noChangeArrowheads="1" noChangeShapeType="1" noTextEdit="1"/>
              </p:cNvSpPr>
              <p:nvPr/>
            </p:nvSpPr>
            <p:spPr>
              <a:xfrm>
                <a:off x="325942" y="1325330"/>
                <a:ext cx="3304815" cy="849015"/>
              </a:xfrm>
              <a:prstGeom prst="rect">
                <a:avLst/>
              </a:prstGeom>
              <a:blipFill>
                <a:blip r:embed="rId4"/>
                <a:stretch>
                  <a:fillRect l="-921" t="-48571" b="-12214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165291004"/>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직선 연결선 7">
            <a:extLst>
              <a:ext uri="{FF2B5EF4-FFF2-40B4-BE49-F238E27FC236}">
                <a16:creationId xmlns:a16="http://schemas.microsoft.com/office/drawing/2014/main" id="{1EA6EB5C-2950-4657-A9C7-1890A61F3080}"/>
              </a:ext>
            </a:extLst>
          </p:cNvPr>
          <p:cNvCxnSpPr/>
          <p:nvPr/>
        </p:nvCxnSpPr>
        <p:spPr>
          <a:xfrm>
            <a:off x="4932040" y="1556792"/>
            <a:ext cx="0" cy="453650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237901F-2062-4760-8BA3-B03739B5C5CA}"/>
                  </a:ext>
                </a:extLst>
              </p:cNvPr>
              <p:cNvSpPr txBox="1"/>
              <p:nvPr/>
            </p:nvSpPr>
            <p:spPr>
              <a:xfrm>
                <a:off x="6121992" y="4941168"/>
                <a:ext cx="431208" cy="553998"/>
              </a:xfrm>
              <a:prstGeom prst="rect">
                <a:avLst/>
              </a:prstGeom>
              <a:noFill/>
            </p:spPr>
            <p:txBody>
              <a:bodyPr wrap="non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2400" b="1" i="1" smtClean="0">
                          <a:latin typeface="Cambria Math" panose="02040503050406030204" pitchFamily="18" charset="0"/>
                        </a:rPr>
                        <m:t>|</m:t>
                      </m:r>
                      <m:r>
                        <a:rPr lang="en-US" altLang="ko-KR" sz="2400" b="1" i="1" smtClean="0">
                          <a:latin typeface="Cambria Math" panose="02040503050406030204" pitchFamily="18" charset="0"/>
                        </a:rPr>
                        <m:t>𝒊</m:t>
                      </m:r>
                      <m:r>
                        <a:rPr lang="en-US" altLang="ko-KR" sz="2400" b="1" i="1" smtClean="0">
                          <a:latin typeface="Cambria Math" panose="02040503050406030204" pitchFamily="18" charset="0"/>
                        </a:rPr>
                        <m:t>⟩</m:t>
                      </m:r>
                    </m:oMath>
                  </m:oMathPara>
                </a14:m>
                <a:endParaRPr lang="ko-KR" altLang="en-US" sz="2400" b="1" dirty="0"/>
              </a:p>
            </p:txBody>
          </p:sp>
        </mc:Choice>
        <mc:Fallback xmlns="">
          <p:sp>
            <p:nvSpPr>
              <p:cNvPr id="10" name="TextBox 9">
                <a:extLst>
                  <a:ext uri="{FF2B5EF4-FFF2-40B4-BE49-F238E27FC236}">
                    <a16:creationId xmlns:a16="http://schemas.microsoft.com/office/drawing/2014/main" id="{2237901F-2062-4760-8BA3-B03739B5C5CA}"/>
                  </a:ext>
                </a:extLst>
              </p:cNvPr>
              <p:cNvSpPr txBox="1">
                <a:spLocks noRot="1" noChangeAspect="1" noMove="1" noResize="1" noEditPoints="1" noAdjustHandles="1" noChangeArrowheads="1" noChangeShapeType="1" noTextEdit="1"/>
              </p:cNvSpPr>
              <p:nvPr/>
            </p:nvSpPr>
            <p:spPr>
              <a:xfrm>
                <a:off x="6121992" y="4941168"/>
                <a:ext cx="431208" cy="553998"/>
              </a:xfrm>
              <a:prstGeom prst="rect">
                <a:avLst/>
              </a:prstGeom>
              <a:blipFill>
                <a:blip r:embed="rId2"/>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B57AA87-8AC3-497D-812B-82A6DB737F13}"/>
                  </a:ext>
                </a:extLst>
              </p:cNvPr>
              <p:cNvSpPr txBox="1"/>
              <p:nvPr/>
            </p:nvSpPr>
            <p:spPr>
              <a:xfrm>
                <a:off x="6549600" y="1407546"/>
                <a:ext cx="591444" cy="568169"/>
              </a:xfrm>
              <a:prstGeom prst="rect">
                <a:avLst/>
              </a:prstGeom>
              <a:noFill/>
            </p:spPr>
            <p:txBody>
              <a:bodyPr wrap="non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2400" b="1" i="1" smtClean="0">
                          <a:latin typeface="Cambria Math" panose="02040503050406030204" pitchFamily="18" charset="0"/>
                        </a:rPr>
                        <m:t>|</m:t>
                      </m:r>
                      <m:sSup>
                        <m:sSupPr>
                          <m:ctrlPr>
                            <a:rPr lang="en-US" altLang="ko-KR" sz="2400" b="1" i="1" smtClean="0">
                              <a:latin typeface="Cambria Math" panose="02040503050406030204" pitchFamily="18" charset="0"/>
                            </a:rPr>
                          </m:ctrlPr>
                        </m:sSupPr>
                        <m:e>
                          <m:r>
                            <a:rPr lang="en-US" altLang="ko-KR" sz="2400" b="1" i="1" smtClean="0">
                              <a:latin typeface="Cambria Math" panose="02040503050406030204" pitchFamily="18" charset="0"/>
                            </a:rPr>
                            <m:t>𝒇</m:t>
                          </m:r>
                        </m:e>
                        <m:sup>
                          <m:r>
                            <a:rPr lang="en-US" altLang="ko-KR" sz="2400" b="1" i="1" smtClean="0">
                              <a:latin typeface="Cambria Math" panose="02040503050406030204" pitchFamily="18" charset="0"/>
                            </a:rPr>
                            <m:t>𝒋</m:t>
                          </m:r>
                        </m:sup>
                      </m:sSup>
                      <m:r>
                        <a:rPr lang="en-US" altLang="ko-KR" sz="2400" b="1" i="1" smtClean="0">
                          <a:latin typeface="Cambria Math" panose="02040503050406030204" pitchFamily="18" charset="0"/>
                        </a:rPr>
                        <m:t>⟩</m:t>
                      </m:r>
                    </m:oMath>
                  </m:oMathPara>
                </a14:m>
                <a:endParaRPr lang="ko-KR" altLang="en-US" sz="2400" b="1" dirty="0"/>
              </a:p>
            </p:txBody>
          </p:sp>
        </mc:Choice>
        <mc:Fallback xmlns="">
          <p:sp>
            <p:nvSpPr>
              <p:cNvPr id="14" name="TextBox 13">
                <a:extLst>
                  <a:ext uri="{FF2B5EF4-FFF2-40B4-BE49-F238E27FC236}">
                    <a16:creationId xmlns:a16="http://schemas.microsoft.com/office/drawing/2014/main" id="{FB57AA87-8AC3-497D-812B-82A6DB737F13}"/>
                  </a:ext>
                </a:extLst>
              </p:cNvPr>
              <p:cNvSpPr txBox="1">
                <a:spLocks noRot="1" noChangeAspect="1" noMove="1" noResize="1" noEditPoints="1" noAdjustHandles="1" noChangeArrowheads="1" noChangeShapeType="1" noTextEdit="1"/>
              </p:cNvSpPr>
              <p:nvPr/>
            </p:nvSpPr>
            <p:spPr>
              <a:xfrm>
                <a:off x="6549600" y="1407546"/>
                <a:ext cx="591444" cy="568169"/>
              </a:xfrm>
              <a:prstGeom prst="rect">
                <a:avLst/>
              </a:prstGeom>
              <a:blipFill>
                <a:blip r:embed="rId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1046C40-7F9B-4C49-9900-5AA81D8F2103}"/>
                  </a:ext>
                </a:extLst>
              </p:cNvPr>
              <p:cNvSpPr txBox="1"/>
              <p:nvPr/>
            </p:nvSpPr>
            <p:spPr>
              <a:xfrm>
                <a:off x="7092280" y="1628800"/>
                <a:ext cx="1440160" cy="943272"/>
              </a:xfrm>
              <a:prstGeom prst="rect">
                <a:avLst/>
              </a:prstGeom>
              <a:noFill/>
            </p:spPr>
            <p:txBody>
              <a:bodyPr wrap="squar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1600" b="1" i="1" smtClean="0">
                          <a:solidFill>
                            <a:schemeClr val="bg2">
                              <a:lumMod val="50000"/>
                            </a:schemeClr>
                          </a:solidFill>
                          <a:latin typeface="Cambria Math" panose="02040503050406030204" pitchFamily="18" charset="0"/>
                        </a:rPr>
                        <m:t> |</m:t>
                      </m:r>
                      <m:r>
                        <a:rPr lang="en-US" altLang="ko-KR" sz="1600" b="1" i="1" smtClean="0">
                          <a:solidFill>
                            <a:schemeClr val="bg2">
                              <a:lumMod val="50000"/>
                            </a:schemeClr>
                          </a:solidFill>
                          <a:latin typeface="Cambria Math" panose="02040503050406030204" pitchFamily="18" charset="0"/>
                        </a:rPr>
                        <m:t>𝒇</m:t>
                      </m:r>
                      <m:r>
                        <a:rPr lang="en-US" altLang="ko-KR" sz="1600" b="1" i="1" smtClean="0">
                          <a:solidFill>
                            <a:schemeClr val="bg2">
                              <a:lumMod val="50000"/>
                            </a:schemeClr>
                          </a:solidFill>
                          <a:latin typeface="Cambria Math" panose="02040503050406030204" pitchFamily="18" charset="0"/>
                        </a:rPr>
                        <m:t>⟩=</m:t>
                      </m:r>
                      <m:nary>
                        <m:naryPr>
                          <m:chr m:val="∑"/>
                          <m:supHide m:val="on"/>
                          <m:ctrlPr>
                            <a:rPr lang="en-US" altLang="ko-KR" sz="1600" b="1" i="1" smtClean="0">
                              <a:solidFill>
                                <a:schemeClr val="bg2">
                                  <a:lumMod val="50000"/>
                                </a:schemeClr>
                              </a:solidFill>
                              <a:latin typeface="Cambria Math" panose="02040503050406030204" pitchFamily="18" charset="0"/>
                            </a:rPr>
                          </m:ctrlPr>
                        </m:naryPr>
                        <m:sub>
                          <m:r>
                            <m:rPr>
                              <m:brk m:alnAt="7"/>
                            </m:rPr>
                            <a:rPr lang="en-US" altLang="ko-KR" sz="1600" b="1" i="1" smtClean="0">
                              <a:solidFill>
                                <a:schemeClr val="bg2">
                                  <a:lumMod val="50000"/>
                                </a:schemeClr>
                              </a:solidFill>
                              <a:latin typeface="Cambria Math" panose="02040503050406030204" pitchFamily="18" charset="0"/>
                            </a:rPr>
                            <m:t>𝒋</m:t>
                          </m:r>
                        </m:sub>
                        <m:sup/>
                        <m:e>
                          <m:sSub>
                            <m:sSubPr>
                              <m:ctrlPr>
                                <a:rPr lang="en-US" altLang="ko-KR" sz="1600" b="1" i="1" smtClean="0">
                                  <a:solidFill>
                                    <a:schemeClr val="bg2">
                                      <a:lumMod val="50000"/>
                                    </a:schemeClr>
                                  </a:solidFill>
                                  <a:latin typeface="Cambria Math" panose="02040503050406030204" pitchFamily="18" charset="0"/>
                                </a:rPr>
                              </m:ctrlPr>
                            </m:sSubPr>
                            <m:e>
                              <m:r>
                                <a:rPr lang="en-US" altLang="ko-KR" sz="1600" b="1" i="1" smtClean="0">
                                  <a:solidFill>
                                    <a:schemeClr val="bg2">
                                      <a:lumMod val="50000"/>
                                    </a:schemeClr>
                                  </a:solidFill>
                                  <a:latin typeface="Cambria Math" panose="02040503050406030204" pitchFamily="18" charset="0"/>
                                </a:rPr>
                                <m:t>𝒂</m:t>
                              </m:r>
                            </m:e>
                            <m:sub>
                              <m:r>
                                <a:rPr lang="en-US" altLang="ko-KR" sz="1600" b="1" i="1" smtClean="0">
                                  <a:solidFill>
                                    <a:schemeClr val="bg2">
                                      <a:lumMod val="50000"/>
                                    </a:schemeClr>
                                  </a:solidFill>
                                  <a:latin typeface="Cambria Math" panose="02040503050406030204" pitchFamily="18" charset="0"/>
                                </a:rPr>
                                <m:t>𝒋</m:t>
                              </m:r>
                            </m:sub>
                          </m:sSub>
                          <m:r>
                            <a:rPr lang="en-US" altLang="ko-KR" sz="1600" b="1" i="1" smtClean="0">
                              <a:solidFill>
                                <a:schemeClr val="bg2">
                                  <a:lumMod val="50000"/>
                                </a:schemeClr>
                              </a:solidFill>
                              <a:latin typeface="Cambria Math" panose="02040503050406030204" pitchFamily="18" charset="0"/>
                            </a:rPr>
                            <m:t>|</m:t>
                          </m:r>
                          <m:sSup>
                            <m:sSupPr>
                              <m:ctrlPr>
                                <a:rPr lang="en-US" altLang="ko-KR" sz="1600" b="1" i="1">
                                  <a:solidFill>
                                    <a:schemeClr val="bg2">
                                      <a:lumMod val="50000"/>
                                    </a:schemeClr>
                                  </a:solidFill>
                                  <a:latin typeface="Cambria Math" panose="02040503050406030204" pitchFamily="18" charset="0"/>
                                </a:rPr>
                              </m:ctrlPr>
                            </m:sSupPr>
                            <m:e>
                              <m:r>
                                <a:rPr lang="en-US" altLang="ko-KR" sz="1600" b="1" i="1">
                                  <a:solidFill>
                                    <a:schemeClr val="bg2">
                                      <a:lumMod val="50000"/>
                                    </a:schemeClr>
                                  </a:solidFill>
                                  <a:latin typeface="Cambria Math" panose="02040503050406030204" pitchFamily="18" charset="0"/>
                                </a:rPr>
                                <m:t>𝒇</m:t>
                              </m:r>
                            </m:e>
                            <m:sup>
                              <m:r>
                                <a:rPr lang="en-US" altLang="ko-KR" sz="1600" b="1" i="1" smtClean="0">
                                  <a:solidFill>
                                    <a:schemeClr val="bg2">
                                      <a:lumMod val="50000"/>
                                    </a:schemeClr>
                                  </a:solidFill>
                                  <a:latin typeface="Cambria Math" panose="02040503050406030204" pitchFamily="18" charset="0"/>
                                </a:rPr>
                                <m:t>𝒋</m:t>
                              </m:r>
                            </m:sup>
                          </m:sSup>
                          <m:r>
                            <a:rPr lang="en-US" altLang="ko-KR" sz="1600" b="1" i="1">
                              <a:solidFill>
                                <a:schemeClr val="bg2">
                                  <a:lumMod val="50000"/>
                                </a:schemeClr>
                              </a:solidFill>
                              <a:latin typeface="Cambria Math" panose="02040503050406030204" pitchFamily="18" charset="0"/>
                            </a:rPr>
                            <m:t>⟩</m:t>
                          </m:r>
                        </m:e>
                      </m:nary>
                    </m:oMath>
                  </m:oMathPara>
                </a14:m>
                <a:endParaRPr lang="ko-KR" altLang="en-US" sz="3200" b="1" dirty="0">
                  <a:solidFill>
                    <a:schemeClr val="bg2">
                      <a:lumMod val="50000"/>
                    </a:schemeClr>
                  </a:solidFill>
                </a:endParaRPr>
              </a:p>
            </p:txBody>
          </p:sp>
        </mc:Choice>
        <mc:Fallback xmlns="">
          <p:sp>
            <p:nvSpPr>
              <p:cNvPr id="15" name="TextBox 14">
                <a:extLst>
                  <a:ext uri="{FF2B5EF4-FFF2-40B4-BE49-F238E27FC236}">
                    <a16:creationId xmlns:a16="http://schemas.microsoft.com/office/drawing/2014/main" id="{91046C40-7F9B-4C49-9900-5AA81D8F2103}"/>
                  </a:ext>
                </a:extLst>
              </p:cNvPr>
              <p:cNvSpPr txBox="1">
                <a:spLocks noRot="1" noChangeAspect="1" noMove="1" noResize="1" noEditPoints="1" noAdjustHandles="1" noChangeArrowheads="1" noChangeShapeType="1" noTextEdit="1"/>
              </p:cNvSpPr>
              <p:nvPr/>
            </p:nvSpPr>
            <p:spPr>
              <a:xfrm>
                <a:off x="7092280" y="1628800"/>
                <a:ext cx="1440160" cy="943272"/>
              </a:xfrm>
              <a:prstGeom prst="rect">
                <a:avLst/>
              </a:prstGeom>
              <a:blipFill>
                <a:blip r:embed="rId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419C9B7-7973-4A25-805A-2A8D472BA8E2}"/>
                  </a:ext>
                </a:extLst>
              </p:cNvPr>
              <p:cNvSpPr txBox="1"/>
              <p:nvPr/>
            </p:nvSpPr>
            <p:spPr>
              <a:xfrm>
                <a:off x="325942" y="1325775"/>
                <a:ext cx="3304815" cy="970266"/>
              </a:xfrm>
              <a:prstGeom prst="rect">
                <a:avLst/>
              </a:prstGeom>
              <a:noFill/>
            </p:spPr>
            <p:txBody>
              <a:bodyPr wrap="none" lIns="0" tIns="0" rIns="0" bIns="0" rtlCol="0">
                <a:spAutoFit/>
              </a:bodyPr>
              <a:lstStyle/>
              <a:p>
                <a:pPr algn="just">
                  <a:lnSpc>
                    <a:spcPct val="200000"/>
                  </a:lnSpc>
                </a:pPr>
                <a14:m>
                  <m:oMath xmlns:m="http://schemas.openxmlformats.org/officeDocument/2006/math">
                    <m:d>
                      <m:dPr>
                        <m:begChr m:val="⟨"/>
                        <m:endChr m:val="⟩"/>
                        <m:ctrlPr>
                          <a:rPr lang="en-US" altLang="ko-KR" sz="2400" b="1" i="1" smtClean="0">
                            <a:latin typeface="Cambria Math" panose="02040503050406030204" pitchFamily="18" charset="0"/>
                          </a:rPr>
                        </m:ctrlPr>
                      </m:dPr>
                      <m:e>
                        <m:r>
                          <a:rPr lang="en-US" altLang="ko-KR" sz="2400" b="1" i="1" smtClean="0">
                            <a:latin typeface="Cambria Math" panose="02040503050406030204" pitchFamily="18" charset="0"/>
                          </a:rPr>
                          <m:t>𝒇</m:t>
                        </m:r>
                      </m:e>
                      <m:e>
                        <m:r>
                          <a:rPr lang="en-US" altLang="ko-KR" sz="2400" b="1" i="1" smtClean="0">
                            <a:latin typeface="Cambria Math" panose="02040503050406030204" pitchFamily="18" charset="0"/>
                          </a:rPr>
                          <m:t>𝒊</m:t>
                        </m:r>
                      </m:e>
                    </m:d>
                    <m:r>
                      <a:rPr lang="en-US" altLang="ko-KR" sz="2400" b="1" i="1" smtClean="0">
                        <a:latin typeface="Cambria Math" panose="02040503050406030204" pitchFamily="18" charset="0"/>
                      </a:rPr>
                      <m:t>=</m:t>
                    </m:r>
                    <m:nary>
                      <m:naryPr>
                        <m:ctrlPr>
                          <a:rPr lang="en-US" altLang="ko-KR" sz="2400" b="1" i="1" smtClean="0">
                            <a:latin typeface="Cambria Math" panose="02040503050406030204" pitchFamily="18" charset="0"/>
                          </a:rPr>
                        </m:ctrlPr>
                      </m:naryPr>
                      <m:sub>
                        <m:r>
                          <m:rPr>
                            <m:brk m:alnAt="23"/>
                          </m:rPr>
                          <a:rPr lang="en-US" altLang="ko-KR" sz="2400" b="1" i="1" smtClean="0">
                            <a:latin typeface="Cambria Math" panose="02040503050406030204" pitchFamily="18" charset="0"/>
                          </a:rPr>
                          <m:t>𝒊</m:t>
                        </m:r>
                        <m:r>
                          <a:rPr lang="en-US" altLang="ko-KR" sz="2400" b="1" i="1" smtClean="0">
                            <a:latin typeface="Cambria Math" panose="02040503050406030204" pitchFamily="18" charset="0"/>
                            <a:ea typeface="Cambria Math" panose="02040503050406030204" pitchFamily="18" charset="0"/>
                          </a:rPr>
                          <m:t>→</m:t>
                        </m:r>
                        <m:sSup>
                          <m:sSupPr>
                            <m:ctrlPr>
                              <a:rPr lang="en-US" altLang="ko-KR" sz="2400" b="1" i="1" smtClean="0">
                                <a:latin typeface="Cambria Math" panose="02040503050406030204" pitchFamily="18" charset="0"/>
                                <a:ea typeface="Cambria Math" panose="02040503050406030204" pitchFamily="18" charset="0"/>
                              </a:rPr>
                            </m:ctrlPr>
                          </m:sSupPr>
                          <m:e>
                            <m:r>
                              <a:rPr lang="en-US" altLang="ko-KR" sz="2400" b="1" i="1" smtClean="0">
                                <a:latin typeface="Cambria Math" panose="02040503050406030204" pitchFamily="18" charset="0"/>
                                <a:ea typeface="Cambria Math" panose="02040503050406030204" pitchFamily="18" charset="0"/>
                              </a:rPr>
                              <m:t>𝒇</m:t>
                            </m:r>
                          </m:e>
                          <m:sup>
                            <m:r>
                              <a:rPr lang="en-US" altLang="ko-KR" sz="2400" b="1" i="1" smtClean="0">
                                <a:latin typeface="Cambria Math" panose="02040503050406030204" pitchFamily="18" charset="0"/>
                                <a:ea typeface="Cambria Math" panose="02040503050406030204" pitchFamily="18" charset="0"/>
                              </a:rPr>
                              <m:t>𝒋</m:t>
                            </m:r>
                          </m:sup>
                        </m:sSup>
                      </m:sub>
                      <m:sup>
                        <m:r>
                          <a:rPr lang="en-US" altLang="ko-KR" sz="2400" b="1" i="1" smtClean="0">
                            <a:latin typeface="Cambria Math" panose="02040503050406030204" pitchFamily="18" charset="0"/>
                          </a:rPr>
                          <m:t> </m:t>
                        </m:r>
                      </m:sup>
                      <m:e>
                        <m:r>
                          <a:rPr lang="en-US" altLang="ko-KR" sz="2400" b="1" i="1" smtClean="0">
                            <a:latin typeface="Cambria Math" panose="02040503050406030204" pitchFamily="18" charset="0"/>
                          </a:rPr>
                          <m:t>𝑫𝒈𝑫</m:t>
                        </m:r>
                        <m:r>
                          <a:rPr lang="ko-KR" altLang="en-US" sz="2400" b="1" i="1" smtClean="0">
                            <a:latin typeface="Cambria Math" panose="02040503050406030204" pitchFamily="18" charset="0"/>
                          </a:rPr>
                          <m:t>𝝓</m:t>
                        </m:r>
                      </m:e>
                    </m:nary>
                    <m:sSup>
                      <m:sSupPr>
                        <m:ctrlPr>
                          <a:rPr lang="en-US" altLang="ko-KR" sz="2400" b="1" i="1" smtClean="0">
                            <a:latin typeface="Cambria Math" panose="02040503050406030204" pitchFamily="18" charset="0"/>
                          </a:rPr>
                        </m:ctrlPr>
                      </m:sSupPr>
                      <m:e>
                        <m:r>
                          <a:rPr lang="en-US" altLang="ko-KR" sz="2400" b="1" i="1" smtClean="0">
                            <a:latin typeface="Cambria Math" panose="02040503050406030204" pitchFamily="18" charset="0"/>
                          </a:rPr>
                          <m:t>𝒆</m:t>
                        </m:r>
                      </m:e>
                      <m:sup>
                        <m:r>
                          <a:rPr lang="en-US" altLang="ko-KR" sz="2400" b="1" i="1" smtClean="0">
                            <a:solidFill>
                              <a:schemeClr val="tx1"/>
                            </a:solidFill>
                            <a:latin typeface="Cambria Math" panose="02040503050406030204" pitchFamily="18" charset="0"/>
                          </a:rPr>
                          <m:t>−</m:t>
                        </m:r>
                        <m:sSub>
                          <m:sSubPr>
                            <m:ctrlPr>
                              <a:rPr lang="en-US" altLang="ko-KR" sz="2400" b="1" i="1" smtClean="0">
                                <a:solidFill>
                                  <a:schemeClr val="tx1"/>
                                </a:solidFill>
                                <a:latin typeface="Cambria Math" panose="02040503050406030204" pitchFamily="18" charset="0"/>
                              </a:rPr>
                            </m:ctrlPr>
                          </m:sSubPr>
                          <m:e>
                            <m:r>
                              <a:rPr lang="en-US" altLang="ko-KR" sz="2400" b="1" i="1" smtClean="0">
                                <a:solidFill>
                                  <a:schemeClr val="tx1"/>
                                </a:solidFill>
                                <a:latin typeface="Cambria Math" panose="02040503050406030204" pitchFamily="18" charset="0"/>
                              </a:rPr>
                              <m:t>𝑺</m:t>
                            </m:r>
                          </m:e>
                          <m:sub>
                            <m:r>
                              <a:rPr lang="en-US" altLang="ko-KR" sz="2400" b="1" i="1" smtClean="0">
                                <a:solidFill>
                                  <a:schemeClr val="tx1"/>
                                </a:solidFill>
                                <a:latin typeface="Cambria Math" panose="02040503050406030204" pitchFamily="18" charset="0"/>
                              </a:rPr>
                              <m:t>𝑬</m:t>
                            </m:r>
                          </m:sub>
                        </m:sSub>
                      </m:sup>
                    </m:sSup>
                  </m:oMath>
                </a14:m>
                <a:r>
                  <a:rPr lang="ko-KR" altLang="en-US" sz="2000" b="1" dirty="0"/>
                  <a:t> </a:t>
                </a:r>
              </a:p>
            </p:txBody>
          </p:sp>
        </mc:Choice>
        <mc:Fallback xmlns="">
          <p:sp>
            <p:nvSpPr>
              <p:cNvPr id="16" name="TextBox 15">
                <a:extLst>
                  <a:ext uri="{FF2B5EF4-FFF2-40B4-BE49-F238E27FC236}">
                    <a16:creationId xmlns:a16="http://schemas.microsoft.com/office/drawing/2014/main" id="{F419C9B7-7973-4A25-805A-2A8D472BA8E2}"/>
                  </a:ext>
                </a:extLst>
              </p:cNvPr>
              <p:cNvSpPr txBox="1">
                <a:spLocks noRot="1" noChangeAspect="1" noMove="1" noResize="1" noEditPoints="1" noAdjustHandles="1" noChangeArrowheads="1" noChangeShapeType="1" noTextEdit="1"/>
              </p:cNvSpPr>
              <p:nvPr/>
            </p:nvSpPr>
            <p:spPr>
              <a:xfrm>
                <a:off x="325942" y="1325775"/>
                <a:ext cx="3304815" cy="970266"/>
              </a:xfrm>
              <a:prstGeom prst="rect">
                <a:avLst/>
              </a:prstGeom>
              <a:blipFill>
                <a:blip r:embed="rId5"/>
                <a:stretch>
                  <a:fillRect l="-921" t="-42500" b="-94375"/>
                </a:stretch>
              </a:blipFill>
            </p:spPr>
            <p:txBody>
              <a:bodyPr/>
              <a:lstStyle/>
              <a:p>
                <a:r>
                  <a:rPr lang="ko-KR" altLang="en-US">
                    <a:noFill/>
                  </a:rPr>
                  <a:t> </a:t>
                </a:r>
              </a:p>
            </p:txBody>
          </p:sp>
        </mc:Fallback>
      </mc:AlternateContent>
      <p:cxnSp>
        <p:nvCxnSpPr>
          <p:cNvPr id="17" name="직선 연결선 16">
            <a:extLst>
              <a:ext uri="{FF2B5EF4-FFF2-40B4-BE49-F238E27FC236}">
                <a16:creationId xmlns:a16="http://schemas.microsoft.com/office/drawing/2014/main" id="{72F86A0A-0195-4096-99E9-BD04397BB6A5}"/>
              </a:ext>
            </a:extLst>
          </p:cNvPr>
          <p:cNvCxnSpPr/>
          <p:nvPr/>
        </p:nvCxnSpPr>
        <p:spPr>
          <a:xfrm flipV="1">
            <a:off x="4932040" y="3861048"/>
            <a:ext cx="2448272" cy="2232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직선 연결선 17">
            <a:extLst>
              <a:ext uri="{FF2B5EF4-FFF2-40B4-BE49-F238E27FC236}">
                <a16:creationId xmlns:a16="http://schemas.microsoft.com/office/drawing/2014/main" id="{E9705DC8-58EC-4730-9EDD-214D889B8BDE}"/>
              </a:ext>
            </a:extLst>
          </p:cNvPr>
          <p:cNvCxnSpPr/>
          <p:nvPr/>
        </p:nvCxnSpPr>
        <p:spPr>
          <a:xfrm flipH="1">
            <a:off x="6012344" y="1421229"/>
            <a:ext cx="306434" cy="115084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직선 연결선 18">
            <a:extLst>
              <a:ext uri="{FF2B5EF4-FFF2-40B4-BE49-F238E27FC236}">
                <a16:creationId xmlns:a16="http://schemas.microsoft.com/office/drawing/2014/main" id="{585A0847-8C3B-4018-B8FC-5653B72C46BE}"/>
              </a:ext>
            </a:extLst>
          </p:cNvPr>
          <p:cNvCxnSpPr/>
          <p:nvPr/>
        </p:nvCxnSpPr>
        <p:spPr>
          <a:xfrm flipH="1">
            <a:off x="5749478" y="1441911"/>
            <a:ext cx="181050" cy="86183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직선 연결선 19">
            <a:extLst>
              <a:ext uri="{FF2B5EF4-FFF2-40B4-BE49-F238E27FC236}">
                <a16:creationId xmlns:a16="http://schemas.microsoft.com/office/drawing/2014/main" id="{02CDA4BC-DC5B-459B-8B0F-E835BD59245E}"/>
              </a:ext>
            </a:extLst>
          </p:cNvPr>
          <p:cNvCxnSpPr/>
          <p:nvPr/>
        </p:nvCxnSpPr>
        <p:spPr>
          <a:xfrm flipH="1">
            <a:off x="5659967" y="1429682"/>
            <a:ext cx="129738" cy="77897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직선 연결선 20">
            <a:extLst>
              <a:ext uri="{FF2B5EF4-FFF2-40B4-BE49-F238E27FC236}">
                <a16:creationId xmlns:a16="http://schemas.microsoft.com/office/drawing/2014/main" id="{929F02C7-B491-42A1-B803-4629493EBE61}"/>
              </a:ext>
            </a:extLst>
          </p:cNvPr>
          <p:cNvCxnSpPr/>
          <p:nvPr/>
        </p:nvCxnSpPr>
        <p:spPr>
          <a:xfrm flipH="1">
            <a:off x="5508104" y="1412776"/>
            <a:ext cx="113086" cy="72008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그림 21">
            <a:extLst>
              <a:ext uri="{FF2B5EF4-FFF2-40B4-BE49-F238E27FC236}">
                <a16:creationId xmlns:a16="http://schemas.microsoft.com/office/drawing/2014/main" id="{11C3975B-8EB4-49BC-8260-DDE62C425255}"/>
              </a:ext>
            </a:extLst>
          </p:cNvPr>
          <p:cNvPicPr>
            <a:picLocks noChangeAspect="1"/>
          </p:cNvPicPr>
          <p:nvPr/>
        </p:nvPicPr>
        <p:blipFill>
          <a:blip r:embed="rId6"/>
          <a:stretch>
            <a:fillRect/>
          </a:stretch>
        </p:blipFill>
        <p:spPr>
          <a:xfrm>
            <a:off x="457200" y="3847398"/>
            <a:ext cx="1219019" cy="2411252"/>
          </a:xfrm>
          <a:prstGeom prst="rect">
            <a:avLst/>
          </a:prstGeom>
        </p:spPr>
      </p:pic>
      <p:sp>
        <p:nvSpPr>
          <p:cNvPr id="23" name="TextBox 22">
            <a:extLst>
              <a:ext uri="{FF2B5EF4-FFF2-40B4-BE49-F238E27FC236}">
                <a16:creationId xmlns:a16="http://schemas.microsoft.com/office/drawing/2014/main" id="{7CFEDDD9-44E1-41C4-BDA9-CC0CD67340B2}"/>
              </a:ext>
            </a:extLst>
          </p:cNvPr>
          <p:cNvSpPr txBox="1"/>
          <p:nvPr/>
        </p:nvSpPr>
        <p:spPr>
          <a:xfrm>
            <a:off x="991606" y="5871817"/>
            <a:ext cx="1992020" cy="333617"/>
          </a:xfrm>
          <a:prstGeom prst="rect">
            <a:avLst/>
          </a:prstGeom>
          <a:noFill/>
        </p:spPr>
        <p:txBody>
          <a:bodyPr wrap="none" rtlCol="0">
            <a:spAutoFit/>
          </a:bodyPr>
          <a:lstStyle/>
          <a:p>
            <a:pPr algn="just">
              <a:lnSpc>
                <a:spcPct val="150000"/>
              </a:lnSpc>
            </a:pPr>
            <a:r>
              <a:rPr lang="en-US" altLang="ko-KR" sz="1200" b="1" dirty="0" err="1"/>
              <a:t>Hartle</a:t>
            </a:r>
            <a:r>
              <a:rPr lang="en-US" altLang="ko-KR" sz="1200" b="1" dirty="0"/>
              <a:t> and </a:t>
            </a:r>
            <a:r>
              <a:rPr lang="en-US" altLang="ko-KR" sz="1200" b="1" dirty="0" err="1"/>
              <a:t>Hertog</a:t>
            </a:r>
            <a:r>
              <a:rPr lang="en-US" altLang="ko-KR" sz="1200" b="1" dirty="0"/>
              <a:t>, 2015</a:t>
            </a:r>
            <a:endParaRPr lang="ko-KR" altLang="en-US" sz="1200" b="1" dirty="0"/>
          </a:p>
        </p:txBody>
      </p:sp>
      <p:cxnSp>
        <p:nvCxnSpPr>
          <p:cNvPr id="24" name="직선 연결선 23">
            <a:extLst>
              <a:ext uri="{FF2B5EF4-FFF2-40B4-BE49-F238E27FC236}">
                <a16:creationId xmlns:a16="http://schemas.microsoft.com/office/drawing/2014/main" id="{FAFED348-833A-423D-B770-4C062D4FF3A9}"/>
              </a:ext>
            </a:extLst>
          </p:cNvPr>
          <p:cNvCxnSpPr>
            <a:endCxn id="29" idx="0"/>
          </p:cNvCxnSpPr>
          <p:nvPr/>
        </p:nvCxnSpPr>
        <p:spPr>
          <a:xfrm flipH="1" flipV="1">
            <a:off x="5621187" y="1412776"/>
            <a:ext cx="1776222" cy="2434622"/>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직선 연결선 24">
            <a:extLst>
              <a:ext uri="{FF2B5EF4-FFF2-40B4-BE49-F238E27FC236}">
                <a16:creationId xmlns:a16="http://schemas.microsoft.com/office/drawing/2014/main" id="{4B60BB6D-B3DE-42EA-B69C-0355C7CC92A8}"/>
              </a:ext>
            </a:extLst>
          </p:cNvPr>
          <p:cNvCxnSpPr/>
          <p:nvPr/>
        </p:nvCxnSpPr>
        <p:spPr>
          <a:xfrm flipH="1" flipV="1">
            <a:off x="5940152" y="1423898"/>
            <a:ext cx="1457252" cy="24235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직선 연결선 25">
            <a:extLst>
              <a:ext uri="{FF2B5EF4-FFF2-40B4-BE49-F238E27FC236}">
                <a16:creationId xmlns:a16="http://schemas.microsoft.com/office/drawing/2014/main" id="{C9281022-B8BE-4420-917C-9D1F6112E0FB}"/>
              </a:ext>
            </a:extLst>
          </p:cNvPr>
          <p:cNvCxnSpPr/>
          <p:nvPr/>
        </p:nvCxnSpPr>
        <p:spPr>
          <a:xfrm flipH="1" flipV="1">
            <a:off x="5796136" y="1412776"/>
            <a:ext cx="1601268" cy="2448272"/>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직선 연결선 26">
            <a:extLst>
              <a:ext uri="{FF2B5EF4-FFF2-40B4-BE49-F238E27FC236}">
                <a16:creationId xmlns:a16="http://schemas.microsoft.com/office/drawing/2014/main" id="{1E027AFD-C16E-4EE1-8CD0-19BE5DA0DFAB}"/>
              </a:ext>
            </a:extLst>
          </p:cNvPr>
          <p:cNvCxnSpPr/>
          <p:nvPr/>
        </p:nvCxnSpPr>
        <p:spPr>
          <a:xfrm flipH="1" flipV="1">
            <a:off x="6328400" y="1412776"/>
            <a:ext cx="1069004" cy="2448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직선 연결선 27">
            <a:extLst>
              <a:ext uri="{FF2B5EF4-FFF2-40B4-BE49-F238E27FC236}">
                <a16:creationId xmlns:a16="http://schemas.microsoft.com/office/drawing/2014/main" id="{BF91485A-8043-419D-AA23-B2A282C21373}"/>
              </a:ext>
            </a:extLst>
          </p:cNvPr>
          <p:cNvCxnSpPr/>
          <p:nvPr/>
        </p:nvCxnSpPr>
        <p:spPr>
          <a:xfrm flipH="1" flipV="1">
            <a:off x="4932040" y="1556792"/>
            <a:ext cx="2465364" cy="23179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1608BCC-4640-4B2D-94C8-E1C20C793641}"/>
                  </a:ext>
                </a:extLst>
              </p:cNvPr>
              <p:cNvSpPr txBox="1"/>
              <p:nvPr/>
            </p:nvSpPr>
            <p:spPr>
              <a:xfrm>
                <a:off x="5302221" y="1412776"/>
                <a:ext cx="637932" cy="566502"/>
              </a:xfrm>
              <a:prstGeom prst="rect">
                <a:avLst/>
              </a:prstGeom>
              <a:noFill/>
            </p:spPr>
            <p:txBody>
              <a:bodyPr wrap="non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2400" b="1" i="1" smtClean="0">
                          <a:latin typeface="Cambria Math" panose="02040503050406030204" pitchFamily="18" charset="0"/>
                        </a:rPr>
                        <m:t>|</m:t>
                      </m:r>
                      <m:sSup>
                        <m:sSupPr>
                          <m:ctrlPr>
                            <a:rPr lang="en-US" altLang="ko-KR" sz="2400" b="1" i="1" smtClean="0">
                              <a:latin typeface="Cambria Math" panose="02040503050406030204" pitchFamily="18" charset="0"/>
                            </a:rPr>
                          </m:ctrlPr>
                        </m:sSupPr>
                        <m:e>
                          <m:r>
                            <a:rPr lang="en-US" altLang="ko-KR" sz="2400" b="1" i="1" smtClean="0">
                              <a:latin typeface="Cambria Math" panose="02040503050406030204" pitchFamily="18" charset="0"/>
                            </a:rPr>
                            <m:t>𝒇</m:t>
                          </m:r>
                        </m:e>
                        <m:sup>
                          <m:r>
                            <a:rPr lang="en-US" altLang="ko-KR" sz="2400" b="1" i="1" smtClean="0">
                              <a:latin typeface="Cambria Math" panose="02040503050406030204" pitchFamily="18" charset="0"/>
                            </a:rPr>
                            <m:t>𝟏</m:t>
                          </m:r>
                        </m:sup>
                      </m:sSup>
                      <m:r>
                        <a:rPr lang="en-US" altLang="ko-KR" sz="2400" b="1" i="1" smtClean="0">
                          <a:latin typeface="Cambria Math" panose="02040503050406030204" pitchFamily="18" charset="0"/>
                        </a:rPr>
                        <m:t>⟩</m:t>
                      </m:r>
                    </m:oMath>
                  </m:oMathPara>
                </a14:m>
                <a:endParaRPr lang="ko-KR" altLang="en-US" sz="2400" b="1" dirty="0"/>
              </a:p>
            </p:txBody>
          </p:sp>
        </mc:Choice>
        <mc:Fallback xmlns="">
          <p:sp>
            <p:nvSpPr>
              <p:cNvPr id="29" name="TextBox 28">
                <a:extLst>
                  <a:ext uri="{FF2B5EF4-FFF2-40B4-BE49-F238E27FC236}">
                    <a16:creationId xmlns:a16="http://schemas.microsoft.com/office/drawing/2014/main" id="{01608BCC-4640-4B2D-94C8-E1C20C793641}"/>
                  </a:ext>
                </a:extLst>
              </p:cNvPr>
              <p:cNvSpPr txBox="1">
                <a:spLocks noRot="1" noChangeAspect="1" noMove="1" noResize="1" noEditPoints="1" noAdjustHandles="1" noChangeArrowheads="1" noChangeShapeType="1" noTextEdit="1"/>
              </p:cNvSpPr>
              <p:nvPr/>
            </p:nvSpPr>
            <p:spPr>
              <a:xfrm>
                <a:off x="5302221" y="1412776"/>
                <a:ext cx="637932" cy="566502"/>
              </a:xfrm>
              <a:prstGeom prst="rect">
                <a:avLst/>
              </a:prstGeom>
              <a:blipFill>
                <a:blip r:embed="rId7"/>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464370780"/>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직선 연결선 29">
            <a:extLst>
              <a:ext uri="{FF2B5EF4-FFF2-40B4-BE49-F238E27FC236}">
                <a16:creationId xmlns:a16="http://schemas.microsoft.com/office/drawing/2014/main" id="{3423F08F-FF61-4CAF-BE6B-A3E5197405E5}"/>
              </a:ext>
            </a:extLst>
          </p:cNvPr>
          <p:cNvCxnSpPr/>
          <p:nvPr/>
        </p:nvCxnSpPr>
        <p:spPr>
          <a:xfrm flipH="1">
            <a:off x="5508104" y="1412776"/>
            <a:ext cx="113086" cy="72008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C6BF2528-0C46-4D7C-AB39-9BEDCE38839F}"/>
              </a:ext>
            </a:extLst>
          </p:cNvPr>
          <p:cNvCxnSpPr/>
          <p:nvPr/>
        </p:nvCxnSpPr>
        <p:spPr>
          <a:xfrm flipH="1">
            <a:off x="5659967" y="1429682"/>
            <a:ext cx="129738" cy="77897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D153A512-ABB7-4942-94A4-17B5F93306CF}"/>
              </a:ext>
            </a:extLst>
          </p:cNvPr>
          <p:cNvCxnSpPr/>
          <p:nvPr/>
        </p:nvCxnSpPr>
        <p:spPr>
          <a:xfrm flipH="1">
            <a:off x="5749478" y="1441911"/>
            <a:ext cx="181050" cy="86183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32">
            <a:extLst>
              <a:ext uri="{FF2B5EF4-FFF2-40B4-BE49-F238E27FC236}">
                <a16:creationId xmlns:a16="http://schemas.microsoft.com/office/drawing/2014/main" id="{17ACB241-C256-439B-B952-3E9BF1826ADE}"/>
              </a:ext>
            </a:extLst>
          </p:cNvPr>
          <p:cNvCxnSpPr/>
          <p:nvPr/>
        </p:nvCxnSpPr>
        <p:spPr>
          <a:xfrm flipH="1">
            <a:off x="6012344" y="1421229"/>
            <a:ext cx="306434" cy="115084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DAE1700-1E80-4697-BBE7-E597567481D4}"/>
                  </a:ext>
                </a:extLst>
              </p:cNvPr>
              <p:cNvSpPr txBox="1"/>
              <p:nvPr/>
            </p:nvSpPr>
            <p:spPr>
              <a:xfrm>
                <a:off x="6121992" y="4941168"/>
                <a:ext cx="431208" cy="553998"/>
              </a:xfrm>
              <a:prstGeom prst="rect">
                <a:avLst/>
              </a:prstGeom>
              <a:noFill/>
            </p:spPr>
            <p:txBody>
              <a:bodyPr wrap="non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2400" b="1" i="1" smtClean="0">
                          <a:latin typeface="Cambria Math" panose="02040503050406030204" pitchFamily="18" charset="0"/>
                        </a:rPr>
                        <m:t>|</m:t>
                      </m:r>
                      <m:r>
                        <a:rPr lang="en-US" altLang="ko-KR" sz="2400" b="1" i="1" smtClean="0">
                          <a:latin typeface="Cambria Math" panose="02040503050406030204" pitchFamily="18" charset="0"/>
                        </a:rPr>
                        <m:t>𝒊</m:t>
                      </m:r>
                      <m:r>
                        <a:rPr lang="en-US" altLang="ko-KR" sz="2400" b="1" i="1" smtClean="0">
                          <a:latin typeface="Cambria Math" panose="02040503050406030204" pitchFamily="18" charset="0"/>
                        </a:rPr>
                        <m:t>⟩</m:t>
                      </m:r>
                    </m:oMath>
                  </m:oMathPara>
                </a14:m>
                <a:endParaRPr lang="ko-KR" altLang="en-US" sz="2400" b="1" dirty="0"/>
              </a:p>
            </p:txBody>
          </p:sp>
        </mc:Choice>
        <mc:Fallback xmlns="">
          <p:sp>
            <p:nvSpPr>
              <p:cNvPr id="34" name="TextBox 33">
                <a:extLst>
                  <a:ext uri="{FF2B5EF4-FFF2-40B4-BE49-F238E27FC236}">
                    <a16:creationId xmlns:a16="http://schemas.microsoft.com/office/drawing/2014/main" id="{4DAE1700-1E80-4697-BBE7-E597567481D4}"/>
                  </a:ext>
                </a:extLst>
              </p:cNvPr>
              <p:cNvSpPr txBox="1">
                <a:spLocks noRot="1" noChangeAspect="1" noMove="1" noResize="1" noEditPoints="1" noAdjustHandles="1" noChangeArrowheads="1" noChangeShapeType="1" noTextEdit="1"/>
              </p:cNvSpPr>
              <p:nvPr/>
            </p:nvSpPr>
            <p:spPr>
              <a:xfrm>
                <a:off x="6121992" y="4941168"/>
                <a:ext cx="431208" cy="553998"/>
              </a:xfrm>
              <a:prstGeom prst="rect">
                <a:avLst/>
              </a:prstGeom>
              <a:blipFill>
                <a:blip r:embed="rId2"/>
                <a:stretch>
                  <a:fillRect/>
                </a:stretch>
              </a:blipFill>
            </p:spPr>
            <p:txBody>
              <a:bodyPr/>
              <a:lstStyle/>
              <a:p>
                <a:r>
                  <a:rPr lang="ko-KR" altLang="en-US">
                    <a:noFill/>
                  </a:rPr>
                  <a:t> </a:t>
                </a:r>
              </a:p>
            </p:txBody>
          </p:sp>
        </mc:Fallback>
      </mc:AlternateContent>
      <p:cxnSp>
        <p:nvCxnSpPr>
          <p:cNvPr id="35" name="직선 연결선 34">
            <a:extLst>
              <a:ext uri="{FF2B5EF4-FFF2-40B4-BE49-F238E27FC236}">
                <a16:creationId xmlns:a16="http://schemas.microsoft.com/office/drawing/2014/main" id="{EDE1103B-DA53-40B8-B67D-FD98D1CA86E3}"/>
              </a:ext>
            </a:extLst>
          </p:cNvPr>
          <p:cNvCxnSpPr/>
          <p:nvPr/>
        </p:nvCxnSpPr>
        <p:spPr>
          <a:xfrm flipH="1" flipV="1">
            <a:off x="5796136" y="1412776"/>
            <a:ext cx="1601268" cy="2448272"/>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122E79B-E9FC-4A46-B903-B48A1D7B92C5}"/>
                  </a:ext>
                </a:extLst>
              </p:cNvPr>
              <p:cNvSpPr txBox="1"/>
              <p:nvPr/>
            </p:nvSpPr>
            <p:spPr>
              <a:xfrm>
                <a:off x="6549600" y="1407546"/>
                <a:ext cx="591444" cy="568169"/>
              </a:xfrm>
              <a:prstGeom prst="rect">
                <a:avLst/>
              </a:prstGeom>
              <a:noFill/>
            </p:spPr>
            <p:txBody>
              <a:bodyPr wrap="non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2400" b="1" i="1" smtClean="0">
                          <a:latin typeface="Cambria Math" panose="02040503050406030204" pitchFamily="18" charset="0"/>
                        </a:rPr>
                        <m:t>|</m:t>
                      </m:r>
                      <m:sSup>
                        <m:sSupPr>
                          <m:ctrlPr>
                            <a:rPr lang="en-US" altLang="ko-KR" sz="2400" b="1" i="1" smtClean="0">
                              <a:latin typeface="Cambria Math" panose="02040503050406030204" pitchFamily="18" charset="0"/>
                            </a:rPr>
                          </m:ctrlPr>
                        </m:sSupPr>
                        <m:e>
                          <m:r>
                            <a:rPr lang="en-US" altLang="ko-KR" sz="2400" b="1" i="1" smtClean="0">
                              <a:latin typeface="Cambria Math" panose="02040503050406030204" pitchFamily="18" charset="0"/>
                            </a:rPr>
                            <m:t>𝒇</m:t>
                          </m:r>
                        </m:e>
                        <m:sup>
                          <m:r>
                            <a:rPr lang="en-US" altLang="ko-KR" sz="2400" b="1" i="1" smtClean="0">
                              <a:latin typeface="Cambria Math" panose="02040503050406030204" pitchFamily="18" charset="0"/>
                            </a:rPr>
                            <m:t>𝒋</m:t>
                          </m:r>
                        </m:sup>
                      </m:sSup>
                      <m:r>
                        <a:rPr lang="en-US" altLang="ko-KR" sz="2400" b="1" i="1" smtClean="0">
                          <a:latin typeface="Cambria Math" panose="02040503050406030204" pitchFamily="18" charset="0"/>
                        </a:rPr>
                        <m:t>⟩</m:t>
                      </m:r>
                    </m:oMath>
                  </m:oMathPara>
                </a14:m>
                <a:endParaRPr lang="ko-KR" altLang="en-US" sz="2400" b="1" dirty="0"/>
              </a:p>
            </p:txBody>
          </p:sp>
        </mc:Choice>
        <mc:Fallback xmlns="">
          <p:sp>
            <p:nvSpPr>
              <p:cNvPr id="36" name="TextBox 35">
                <a:extLst>
                  <a:ext uri="{FF2B5EF4-FFF2-40B4-BE49-F238E27FC236}">
                    <a16:creationId xmlns:a16="http://schemas.microsoft.com/office/drawing/2014/main" id="{9122E79B-E9FC-4A46-B903-B48A1D7B92C5}"/>
                  </a:ext>
                </a:extLst>
              </p:cNvPr>
              <p:cNvSpPr txBox="1">
                <a:spLocks noRot="1" noChangeAspect="1" noMove="1" noResize="1" noEditPoints="1" noAdjustHandles="1" noChangeArrowheads="1" noChangeShapeType="1" noTextEdit="1"/>
              </p:cNvSpPr>
              <p:nvPr/>
            </p:nvSpPr>
            <p:spPr>
              <a:xfrm>
                <a:off x="6549600" y="1407546"/>
                <a:ext cx="591444" cy="568169"/>
              </a:xfrm>
              <a:prstGeom prst="rect">
                <a:avLst/>
              </a:prstGeom>
              <a:blipFill>
                <a:blip r:embed="rId3"/>
                <a:stretch>
                  <a:fillRect/>
                </a:stretch>
              </a:blipFill>
            </p:spPr>
            <p:txBody>
              <a:bodyPr/>
              <a:lstStyle/>
              <a:p>
                <a:r>
                  <a:rPr lang="ko-KR" altLang="en-US">
                    <a:noFill/>
                  </a:rPr>
                  <a:t> </a:t>
                </a:r>
              </a:p>
            </p:txBody>
          </p:sp>
        </mc:Fallback>
      </mc:AlternateContent>
      <p:sp>
        <p:nvSpPr>
          <p:cNvPr id="37" name="TextBox 36">
            <a:extLst>
              <a:ext uri="{FF2B5EF4-FFF2-40B4-BE49-F238E27FC236}">
                <a16:creationId xmlns:a16="http://schemas.microsoft.com/office/drawing/2014/main" id="{6178453E-DB96-4D22-A39D-73937A7D71F9}"/>
              </a:ext>
            </a:extLst>
          </p:cNvPr>
          <p:cNvSpPr txBox="1"/>
          <p:nvPr/>
        </p:nvSpPr>
        <p:spPr>
          <a:xfrm>
            <a:off x="6012344" y="1196752"/>
            <a:ext cx="388248" cy="454292"/>
          </a:xfrm>
          <a:prstGeom prst="rect">
            <a:avLst/>
          </a:prstGeom>
          <a:noFill/>
        </p:spPr>
        <p:txBody>
          <a:bodyPr wrap="none" rtlCol="0">
            <a:spAutoFit/>
          </a:bodyPr>
          <a:lstStyle/>
          <a:p>
            <a:pPr algn="just">
              <a:lnSpc>
                <a:spcPct val="150000"/>
              </a:lnSpc>
            </a:pPr>
            <a:r>
              <a:rPr lang="en-US" altLang="ko-KR" b="1" dirty="0">
                <a:solidFill>
                  <a:schemeClr val="bg2">
                    <a:lumMod val="75000"/>
                  </a:schemeClr>
                </a:solidFill>
              </a:rPr>
              <a:t>…</a:t>
            </a:r>
            <a:endParaRPr lang="ko-KR" altLang="en-US" b="1" dirty="0">
              <a:solidFill>
                <a:schemeClr val="bg2">
                  <a:lumMod val="75000"/>
                </a:schemeClr>
              </a:solidFill>
            </a:endParaRPr>
          </a:p>
        </p:txBody>
      </p:sp>
      <p:cxnSp>
        <p:nvCxnSpPr>
          <p:cNvPr id="38" name="직선 연결선 37">
            <a:extLst>
              <a:ext uri="{FF2B5EF4-FFF2-40B4-BE49-F238E27FC236}">
                <a16:creationId xmlns:a16="http://schemas.microsoft.com/office/drawing/2014/main" id="{35FAD2AF-81DD-4887-9D8E-72B0B0E76041}"/>
              </a:ext>
            </a:extLst>
          </p:cNvPr>
          <p:cNvCxnSpPr>
            <a:endCxn id="41" idx="0"/>
          </p:cNvCxnSpPr>
          <p:nvPr/>
        </p:nvCxnSpPr>
        <p:spPr>
          <a:xfrm flipH="1" flipV="1">
            <a:off x="5621187" y="1412776"/>
            <a:ext cx="1776222" cy="2434622"/>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직선 연결선 38">
            <a:extLst>
              <a:ext uri="{FF2B5EF4-FFF2-40B4-BE49-F238E27FC236}">
                <a16:creationId xmlns:a16="http://schemas.microsoft.com/office/drawing/2014/main" id="{EEA833F4-A790-4195-B49F-6BAFA6046FA2}"/>
              </a:ext>
            </a:extLst>
          </p:cNvPr>
          <p:cNvCxnSpPr/>
          <p:nvPr/>
        </p:nvCxnSpPr>
        <p:spPr>
          <a:xfrm flipH="1" flipV="1">
            <a:off x="5940152" y="1423898"/>
            <a:ext cx="1457252" cy="24235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직선 연결선 39">
            <a:extLst>
              <a:ext uri="{FF2B5EF4-FFF2-40B4-BE49-F238E27FC236}">
                <a16:creationId xmlns:a16="http://schemas.microsoft.com/office/drawing/2014/main" id="{1F9DB434-2652-4BCA-B303-0C9891F58EA0}"/>
              </a:ext>
            </a:extLst>
          </p:cNvPr>
          <p:cNvCxnSpPr/>
          <p:nvPr/>
        </p:nvCxnSpPr>
        <p:spPr>
          <a:xfrm flipH="1" flipV="1">
            <a:off x="6328400" y="1412776"/>
            <a:ext cx="1069004" cy="2448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AAF713A-72A7-4243-B732-426238E7B4C2}"/>
                  </a:ext>
                </a:extLst>
              </p:cNvPr>
              <p:cNvSpPr txBox="1"/>
              <p:nvPr/>
            </p:nvSpPr>
            <p:spPr>
              <a:xfrm>
                <a:off x="5302221" y="1412776"/>
                <a:ext cx="637932" cy="566502"/>
              </a:xfrm>
              <a:prstGeom prst="rect">
                <a:avLst/>
              </a:prstGeom>
              <a:noFill/>
            </p:spPr>
            <p:txBody>
              <a:bodyPr wrap="non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2400" b="1" i="1" smtClean="0">
                          <a:latin typeface="Cambria Math" panose="02040503050406030204" pitchFamily="18" charset="0"/>
                        </a:rPr>
                        <m:t>|</m:t>
                      </m:r>
                      <m:sSup>
                        <m:sSupPr>
                          <m:ctrlPr>
                            <a:rPr lang="en-US" altLang="ko-KR" sz="2400" b="1" i="1" smtClean="0">
                              <a:latin typeface="Cambria Math" panose="02040503050406030204" pitchFamily="18" charset="0"/>
                            </a:rPr>
                          </m:ctrlPr>
                        </m:sSupPr>
                        <m:e>
                          <m:r>
                            <a:rPr lang="en-US" altLang="ko-KR" sz="2400" b="1" i="1" smtClean="0">
                              <a:latin typeface="Cambria Math" panose="02040503050406030204" pitchFamily="18" charset="0"/>
                            </a:rPr>
                            <m:t>𝒇</m:t>
                          </m:r>
                        </m:e>
                        <m:sup>
                          <m:r>
                            <a:rPr lang="en-US" altLang="ko-KR" sz="2400" b="1" i="1" smtClean="0">
                              <a:latin typeface="Cambria Math" panose="02040503050406030204" pitchFamily="18" charset="0"/>
                            </a:rPr>
                            <m:t>𝟏</m:t>
                          </m:r>
                        </m:sup>
                      </m:sSup>
                      <m:r>
                        <a:rPr lang="en-US" altLang="ko-KR" sz="2400" b="1" i="1" smtClean="0">
                          <a:latin typeface="Cambria Math" panose="02040503050406030204" pitchFamily="18" charset="0"/>
                        </a:rPr>
                        <m:t>⟩</m:t>
                      </m:r>
                    </m:oMath>
                  </m:oMathPara>
                </a14:m>
                <a:endParaRPr lang="ko-KR" altLang="en-US" sz="2400" b="1" dirty="0"/>
              </a:p>
            </p:txBody>
          </p:sp>
        </mc:Choice>
        <mc:Fallback xmlns="">
          <p:sp>
            <p:nvSpPr>
              <p:cNvPr id="41" name="TextBox 40">
                <a:extLst>
                  <a:ext uri="{FF2B5EF4-FFF2-40B4-BE49-F238E27FC236}">
                    <a16:creationId xmlns:a16="http://schemas.microsoft.com/office/drawing/2014/main" id="{6AAF713A-72A7-4243-B732-426238E7B4C2}"/>
                  </a:ext>
                </a:extLst>
              </p:cNvPr>
              <p:cNvSpPr txBox="1">
                <a:spLocks noRot="1" noChangeAspect="1" noMove="1" noResize="1" noEditPoints="1" noAdjustHandles="1" noChangeArrowheads="1" noChangeShapeType="1" noTextEdit="1"/>
              </p:cNvSpPr>
              <p:nvPr/>
            </p:nvSpPr>
            <p:spPr>
              <a:xfrm>
                <a:off x="5302221" y="1412776"/>
                <a:ext cx="637932" cy="566502"/>
              </a:xfrm>
              <a:prstGeom prst="rect">
                <a:avLst/>
              </a:prstGeom>
              <a:blipFill>
                <a:blip r:embed="rId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4272DC2-F76C-4DF0-B0EA-CCB19266DA0B}"/>
                  </a:ext>
                </a:extLst>
              </p:cNvPr>
              <p:cNvSpPr txBox="1"/>
              <p:nvPr/>
            </p:nvSpPr>
            <p:spPr>
              <a:xfrm>
                <a:off x="325942" y="1325775"/>
                <a:ext cx="3304815" cy="970266"/>
              </a:xfrm>
              <a:prstGeom prst="rect">
                <a:avLst/>
              </a:prstGeom>
              <a:noFill/>
            </p:spPr>
            <p:txBody>
              <a:bodyPr wrap="none" lIns="0" tIns="0" rIns="0" bIns="0" rtlCol="0">
                <a:spAutoFit/>
              </a:bodyPr>
              <a:lstStyle/>
              <a:p>
                <a:pPr algn="just">
                  <a:lnSpc>
                    <a:spcPct val="200000"/>
                  </a:lnSpc>
                </a:pPr>
                <a14:m>
                  <m:oMath xmlns:m="http://schemas.openxmlformats.org/officeDocument/2006/math">
                    <m:d>
                      <m:dPr>
                        <m:begChr m:val="⟨"/>
                        <m:endChr m:val="⟩"/>
                        <m:ctrlPr>
                          <a:rPr lang="en-US" altLang="ko-KR" sz="2400" b="1" i="1" smtClean="0">
                            <a:latin typeface="Cambria Math" panose="02040503050406030204" pitchFamily="18" charset="0"/>
                          </a:rPr>
                        </m:ctrlPr>
                      </m:dPr>
                      <m:e>
                        <m:r>
                          <a:rPr lang="en-US" altLang="ko-KR" sz="2400" b="1" i="1" smtClean="0">
                            <a:latin typeface="Cambria Math" panose="02040503050406030204" pitchFamily="18" charset="0"/>
                          </a:rPr>
                          <m:t>𝒇</m:t>
                        </m:r>
                      </m:e>
                      <m:e>
                        <m:r>
                          <a:rPr lang="en-US" altLang="ko-KR" sz="2400" b="1" i="1" smtClean="0">
                            <a:latin typeface="Cambria Math" panose="02040503050406030204" pitchFamily="18" charset="0"/>
                          </a:rPr>
                          <m:t>𝒊</m:t>
                        </m:r>
                      </m:e>
                    </m:d>
                    <m:r>
                      <a:rPr lang="en-US" altLang="ko-KR" sz="2400" b="1" i="1" smtClean="0">
                        <a:latin typeface="Cambria Math" panose="02040503050406030204" pitchFamily="18" charset="0"/>
                      </a:rPr>
                      <m:t>=</m:t>
                    </m:r>
                    <m:nary>
                      <m:naryPr>
                        <m:ctrlPr>
                          <a:rPr lang="en-US" altLang="ko-KR" sz="2400" b="1" i="1" smtClean="0">
                            <a:latin typeface="Cambria Math" panose="02040503050406030204" pitchFamily="18" charset="0"/>
                          </a:rPr>
                        </m:ctrlPr>
                      </m:naryPr>
                      <m:sub>
                        <m:r>
                          <m:rPr>
                            <m:brk m:alnAt="23"/>
                          </m:rPr>
                          <a:rPr lang="en-US" altLang="ko-KR" sz="2400" b="1" i="1" smtClean="0">
                            <a:latin typeface="Cambria Math" panose="02040503050406030204" pitchFamily="18" charset="0"/>
                          </a:rPr>
                          <m:t>𝒊</m:t>
                        </m:r>
                        <m:r>
                          <a:rPr lang="en-US" altLang="ko-KR" sz="2400" b="1" i="1" smtClean="0">
                            <a:latin typeface="Cambria Math" panose="02040503050406030204" pitchFamily="18" charset="0"/>
                            <a:ea typeface="Cambria Math" panose="02040503050406030204" pitchFamily="18" charset="0"/>
                          </a:rPr>
                          <m:t>→</m:t>
                        </m:r>
                        <m:sSup>
                          <m:sSupPr>
                            <m:ctrlPr>
                              <a:rPr lang="en-US" altLang="ko-KR" sz="2400" b="1" i="1" smtClean="0">
                                <a:latin typeface="Cambria Math" panose="02040503050406030204" pitchFamily="18" charset="0"/>
                                <a:ea typeface="Cambria Math" panose="02040503050406030204" pitchFamily="18" charset="0"/>
                              </a:rPr>
                            </m:ctrlPr>
                          </m:sSupPr>
                          <m:e>
                            <m:r>
                              <a:rPr lang="en-US" altLang="ko-KR" sz="2400" b="1" i="1" smtClean="0">
                                <a:latin typeface="Cambria Math" panose="02040503050406030204" pitchFamily="18" charset="0"/>
                                <a:ea typeface="Cambria Math" panose="02040503050406030204" pitchFamily="18" charset="0"/>
                              </a:rPr>
                              <m:t>𝒇</m:t>
                            </m:r>
                          </m:e>
                          <m:sup>
                            <m:r>
                              <a:rPr lang="en-US" altLang="ko-KR" sz="2400" b="1" i="1" smtClean="0">
                                <a:latin typeface="Cambria Math" panose="02040503050406030204" pitchFamily="18" charset="0"/>
                                <a:ea typeface="Cambria Math" panose="02040503050406030204" pitchFamily="18" charset="0"/>
                              </a:rPr>
                              <m:t>𝒋</m:t>
                            </m:r>
                          </m:sup>
                        </m:sSup>
                      </m:sub>
                      <m:sup>
                        <m:r>
                          <a:rPr lang="en-US" altLang="ko-KR" sz="2400" b="1" i="1" smtClean="0">
                            <a:latin typeface="Cambria Math" panose="02040503050406030204" pitchFamily="18" charset="0"/>
                          </a:rPr>
                          <m:t> </m:t>
                        </m:r>
                      </m:sup>
                      <m:e>
                        <m:r>
                          <a:rPr lang="en-US" altLang="ko-KR" sz="2400" b="1" i="1" smtClean="0">
                            <a:latin typeface="Cambria Math" panose="02040503050406030204" pitchFamily="18" charset="0"/>
                          </a:rPr>
                          <m:t>𝑫𝒈𝑫</m:t>
                        </m:r>
                        <m:r>
                          <a:rPr lang="ko-KR" altLang="en-US" sz="2400" b="1" i="1" smtClean="0">
                            <a:latin typeface="Cambria Math" panose="02040503050406030204" pitchFamily="18" charset="0"/>
                          </a:rPr>
                          <m:t>𝝓</m:t>
                        </m:r>
                      </m:e>
                    </m:nary>
                    <m:sSup>
                      <m:sSupPr>
                        <m:ctrlPr>
                          <a:rPr lang="en-US" altLang="ko-KR" sz="2400" b="1" i="1" smtClean="0">
                            <a:latin typeface="Cambria Math" panose="02040503050406030204" pitchFamily="18" charset="0"/>
                          </a:rPr>
                        </m:ctrlPr>
                      </m:sSupPr>
                      <m:e>
                        <m:r>
                          <a:rPr lang="en-US" altLang="ko-KR" sz="2400" b="1" i="1" smtClean="0">
                            <a:latin typeface="Cambria Math" panose="02040503050406030204" pitchFamily="18" charset="0"/>
                          </a:rPr>
                          <m:t>𝒆</m:t>
                        </m:r>
                      </m:e>
                      <m:sup>
                        <m:r>
                          <a:rPr lang="en-US" altLang="ko-KR" sz="2400" b="1" i="1" smtClean="0">
                            <a:solidFill>
                              <a:schemeClr val="tx1"/>
                            </a:solidFill>
                            <a:latin typeface="Cambria Math" panose="02040503050406030204" pitchFamily="18" charset="0"/>
                          </a:rPr>
                          <m:t>−</m:t>
                        </m:r>
                        <m:sSub>
                          <m:sSubPr>
                            <m:ctrlPr>
                              <a:rPr lang="en-US" altLang="ko-KR" sz="2400" b="1" i="1" smtClean="0">
                                <a:solidFill>
                                  <a:schemeClr val="tx1"/>
                                </a:solidFill>
                                <a:latin typeface="Cambria Math" panose="02040503050406030204" pitchFamily="18" charset="0"/>
                              </a:rPr>
                            </m:ctrlPr>
                          </m:sSubPr>
                          <m:e>
                            <m:r>
                              <a:rPr lang="en-US" altLang="ko-KR" sz="2400" b="1" i="1" smtClean="0">
                                <a:solidFill>
                                  <a:schemeClr val="tx1"/>
                                </a:solidFill>
                                <a:latin typeface="Cambria Math" panose="02040503050406030204" pitchFamily="18" charset="0"/>
                              </a:rPr>
                              <m:t>𝑺</m:t>
                            </m:r>
                          </m:e>
                          <m:sub>
                            <m:r>
                              <a:rPr lang="en-US" altLang="ko-KR" sz="2400" b="1" i="1" smtClean="0">
                                <a:solidFill>
                                  <a:schemeClr val="tx1"/>
                                </a:solidFill>
                                <a:latin typeface="Cambria Math" panose="02040503050406030204" pitchFamily="18" charset="0"/>
                              </a:rPr>
                              <m:t>𝑬</m:t>
                            </m:r>
                          </m:sub>
                        </m:sSub>
                      </m:sup>
                    </m:sSup>
                  </m:oMath>
                </a14:m>
                <a:r>
                  <a:rPr lang="ko-KR" altLang="en-US" sz="2000" b="1" dirty="0"/>
                  <a:t> </a:t>
                </a:r>
              </a:p>
            </p:txBody>
          </p:sp>
        </mc:Choice>
        <mc:Fallback xmlns="">
          <p:sp>
            <p:nvSpPr>
              <p:cNvPr id="42" name="TextBox 41">
                <a:extLst>
                  <a:ext uri="{FF2B5EF4-FFF2-40B4-BE49-F238E27FC236}">
                    <a16:creationId xmlns:a16="http://schemas.microsoft.com/office/drawing/2014/main" id="{D4272DC2-F76C-4DF0-B0EA-CCB19266DA0B}"/>
                  </a:ext>
                </a:extLst>
              </p:cNvPr>
              <p:cNvSpPr txBox="1">
                <a:spLocks noRot="1" noChangeAspect="1" noMove="1" noResize="1" noEditPoints="1" noAdjustHandles="1" noChangeArrowheads="1" noChangeShapeType="1" noTextEdit="1"/>
              </p:cNvSpPr>
              <p:nvPr/>
            </p:nvSpPr>
            <p:spPr>
              <a:xfrm>
                <a:off x="325942" y="1325775"/>
                <a:ext cx="3304815" cy="970266"/>
              </a:xfrm>
              <a:prstGeom prst="rect">
                <a:avLst/>
              </a:prstGeom>
              <a:blipFill>
                <a:blip r:embed="rId5"/>
                <a:stretch>
                  <a:fillRect l="-921" t="-42500" b="-9437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04D07A1-7248-437F-9A57-00692915F269}"/>
                  </a:ext>
                </a:extLst>
              </p:cNvPr>
              <p:cNvSpPr txBox="1"/>
              <p:nvPr/>
            </p:nvSpPr>
            <p:spPr>
              <a:xfrm>
                <a:off x="7092280" y="1628800"/>
                <a:ext cx="1440160" cy="943272"/>
              </a:xfrm>
              <a:prstGeom prst="rect">
                <a:avLst/>
              </a:prstGeom>
              <a:noFill/>
            </p:spPr>
            <p:txBody>
              <a:bodyPr wrap="squar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1600" b="1" i="1" smtClean="0">
                          <a:solidFill>
                            <a:schemeClr val="bg2">
                              <a:lumMod val="50000"/>
                            </a:schemeClr>
                          </a:solidFill>
                          <a:latin typeface="Cambria Math" panose="02040503050406030204" pitchFamily="18" charset="0"/>
                        </a:rPr>
                        <m:t> |</m:t>
                      </m:r>
                      <m:r>
                        <a:rPr lang="en-US" altLang="ko-KR" sz="1600" b="1" i="1" smtClean="0">
                          <a:solidFill>
                            <a:schemeClr val="bg2">
                              <a:lumMod val="50000"/>
                            </a:schemeClr>
                          </a:solidFill>
                          <a:latin typeface="Cambria Math" panose="02040503050406030204" pitchFamily="18" charset="0"/>
                        </a:rPr>
                        <m:t>𝒇</m:t>
                      </m:r>
                      <m:r>
                        <a:rPr lang="en-US" altLang="ko-KR" sz="1600" b="1" i="1" smtClean="0">
                          <a:solidFill>
                            <a:schemeClr val="bg2">
                              <a:lumMod val="50000"/>
                            </a:schemeClr>
                          </a:solidFill>
                          <a:latin typeface="Cambria Math" panose="02040503050406030204" pitchFamily="18" charset="0"/>
                        </a:rPr>
                        <m:t>⟩=</m:t>
                      </m:r>
                      <m:nary>
                        <m:naryPr>
                          <m:chr m:val="∑"/>
                          <m:supHide m:val="on"/>
                          <m:ctrlPr>
                            <a:rPr lang="en-US" altLang="ko-KR" sz="1600" b="1" i="1" smtClean="0">
                              <a:solidFill>
                                <a:schemeClr val="bg2">
                                  <a:lumMod val="50000"/>
                                </a:schemeClr>
                              </a:solidFill>
                              <a:latin typeface="Cambria Math" panose="02040503050406030204" pitchFamily="18" charset="0"/>
                            </a:rPr>
                          </m:ctrlPr>
                        </m:naryPr>
                        <m:sub>
                          <m:r>
                            <m:rPr>
                              <m:brk m:alnAt="7"/>
                            </m:rPr>
                            <a:rPr lang="en-US" altLang="ko-KR" sz="1600" b="1" i="1" smtClean="0">
                              <a:solidFill>
                                <a:schemeClr val="bg2">
                                  <a:lumMod val="50000"/>
                                </a:schemeClr>
                              </a:solidFill>
                              <a:latin typeface="Cambria Math" panose="02040503050406030204" pitchFamily="18" charset="0"/>
                            </a:rPr>
                            <m:t>𝒋</m:t>
                          </m:r>
                        </m:sub>
                        <m:sup/>
                        <m:e>
                          <m:sSub>
                            <m:sSubPr>
                              <m:ctrlPr>
                                <a:rPr lang="en-US" altLang="ko-KR" sz="1600" b="1" i="1" smtClean="0">
                                  <a:solidFill>
                                    <a:schemeClr val="bg2">
                                      <a:lumMod val="50000"/>
                                    </a:schemeClr>
                                  </a:solidFill>
                                  <a:latin typeface="Cambria Math" panose="02040503050406030204" pitchFamily="18" charset="0"/>
                                </a:rPr>
                              </m:ctrlPr>
                            </m:sSubPr>
                            <m:e>
                              <m:r>
                                <a:rPr lang="en-US" altLang="ko-KR" sz="1600" b="1" i="1" smtClean="0">
                                  <a:solidFill>
                                    <a:schemeClr val="bg2">
                                      <a:lumMod val="50000"/>
                                    </a:schemeClr>
                                  </a:solidFill>
                                  <a:latin typeface="Cambria Math" panose="02040503050406030204" pitchFamily="18" charset="0"/>
                                </a:rPr>
                                <m:t>𝒂</m:t>
                              </m:r>
                            </m:e>
                            <m:sub>
                              <m:r>
                                <a:rPr lang="en-US" altLang="ko-KR" sz="1600" b="1" i="1" smtClean="0">
                                  <a:solidFill>
                                    <a:schemeClr val="bg2">
                                      <a:lumMod val="50000"/>
                                    </a:schemeClr>
                                  </a:solidFill>
                                  <a:latin typeface="Cambria Math" panose="02040503050406030204" pitchFamily="18" charset="0"/>
                                </a:rPr>
                                <m:t>𝒋</m:t>
                              </m:r>
                            </m:sub>
                          </m:sSub>
                          <m:r>
                            <a:rPr lang="en-US" altLang="ko-KR" sz="1600" b="1" i="1" smtClean="0">
                              <a:solidFill>
                                <a:schemeClr val="bg2">
                                  <a:lumMod val="50000"/>
                                </a:schemeClr>
                              </a:solidFill>
                              <a:latin typeface="Cambria Math" panose="02040503050406030204" pitchFamily="18" charset="0"/>
                            </a:rPr>
                            <m:t>|</m:t>
                          </m:r>
                          <m:sSup>
                            <m:sSupPr>
                              <m:ctrlPr>
                                <a:rPr lang="en-US" altLang="ko-KR" sz="1600" b="1" i="1">
                                  <a:solidFill>
                                    <a:schemeClr val="bg2">
                                      <a:lumMod val="50000"/>
                                    </a:schemeClr>
                                  </a:solidFill>
                                  <a:latin typeface="Cambria Math" panose="02040503050406030204" pitchFamily="18" charset="0"/>
                                </a:rPr>
                              </m:ctrlPr>
                            </m:sSupPr>
                            <m:e>
                              <m:r>
                                <a:rPr lang="en-US" altLang="ko-KR" sz="1600" b="1" i="1">
                                  <a:solidFill>
                                    <a:schemeClr val="bg2">
                                      <a:lumMod val="50000"/>
                                    </a:schemeClr>
                                  </a:solidFill>
                                  <a:latin typeface="Cambria Math" panose="02040503050406030204" pitchFamily="18" charset="0"/>
                                </a:rPr>
                                <m:t>𝒇</m:t>
                              </m:r>
                            </m:e>
                            <m:sup>
                              <m:r>
                                <a:rPr lang="en-US" altLang="ko-KR" sz="1600" b="1" i="1" smtClean="0">
                                  <a:solidFill>
                                    <a:schemeClr val="bg2">
                                      <a:lumMod val="50000"/>
                                    </a:schemeClr>
                                  </a:solidFill>
                                  <a:latin typeface="Cambria Math" panose="02040503050406030204" pitchFamily="18" charset="0"/>
                                </a:rPr>
                                <m:t>𝒋</m:t>
                              </m:r>
                            </m:sup>
                          </m:sSup>
                          <m:r>
                            <a:rPr lang="en-US" altLang="ko-KR" sz="1600" b="1" i="1">
                              <a:solidFill>
                                <a:schemeClr val="bg2">
                                  <a:lumMod val="50000"/>
                                </a:schemeClr>
                              </a:solidFill>
                              <a:latin typeface="Cambria Math" panose="02040503050406030204" pitchFamily="18" charset="0"/>
                            </a:rPr>
                            <m:t>⟩</m:t>
                          </m:r>
                        </m:e>
                      </m:nary>
                    </m:oMath>
                  </m:oMathPara>
                </a14:m>
                <a:endParaRPr lang="ko-KR" altLang="en-US" sz="3200" b="1" dirty="0">
                  <a:solidFill>
                    <a:schemeClr val="bg2">
                      <a:lumMod val="50000"/>
                    </a:schemeClr>
                  </a:solidFill>
                </a:endParaRPr>
              </a:p>
            </p:txBody>
          </p:sp>
        </mc:Choice>
        <mc:Fallback xmlns="">
          <p:sp>
            <p:nvSpPr>
              <p:cNvPr id="43" name="TextBox 42">
                <a:extLst>
                  <a:ext uri="{FF2B5EF4-FFF2-40B4-BE49-F238E27FC236}">
                    <a16:creationId xmlns:a16="http://schemas.microsoft.com/office/drawing/2014/main" id="{704D07A1-7248-437F-9A57-00692915F269}"/>
                  </a:ext>
                </a:extLst>
              </p:cNvPr>
              <p:cNvSpPr txBox="1">
                <a:spLocks noRot="1" noChangeAspect="1" noMove="1" noResize="1" noEditPoints="1" noAdjustHandles="1" noChangeArrowheads="1" noChangeShapeType="1" noTextEdit="1"/>
              </p:cNvSpPr>
              <p:nvPr/>
            </p:nvSpPr>
            <p:spPr>
              <a:xfrm>
                <a:off x="7092280" y="1628800"/>
                <a:ext cx="1440160" cy="943272"/>
              </a:xfrm>
              <a:prstGeom prst="rect">
                <a:avLst/>
              </a:prstGeom>
              <a:blipFill>
                <a:blip r:embed="rId6"/>
                <a:stretch>
                  <a:fillRect/>
                </a:stretch>
              </a:blipFill>
            </p:spPr>
            <p:txBody>
              <a:bodyPr/>
              <a:lstStyle/>
              <a:p>
                <a:r>
                  <a:rPr lang="ko-KR" altLang="en-US">
                    <a:noFill/>
                  </a:rPr>
                  <a:t> </a:t>
                </a:r>
              </a:p>
            </p:txBody>
          </p:sp>
        </mc:Fallback>
      </mc:AlternateContent>
      <p:cxnSp>
        <p:nvCxnSpPr>
          <p:cNvPr id="44" name="직선 연결선 43">
            <a:extLst>
              <a:ext uri="{FF2B5EF4-FFF2-40B4-BE49-F238E27FC236}">
                <a16:creationId xmlns:a16="http://schemas.microsoft.com/office/drawing/2014/main" id="{BD830651-F53E-483F-9BBB-06A768F85B0F}"/>
              </a:ext>
            </a:extLst>
          </p:cNvPr>
          <p:cNvCxnSpPr/>
          <p:nvPr/>
        </p:nvCxnSpPr>
        <p:spPr>
          <a:xfrm flipV="1">
            <a:off x="4932040" y="3861048"/>
            <a:ext cx="2448272" cy="2232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직선 연결선 44">
            <a:extLst>
              <a:ext uri="{FF2B5EF4-FFF2-40B4-BE49-F238E27FC236}">
                <a16:creationId xmlns:a16="http://schemas.microsoft.com/office/drawing/2014/main" id="{54753FEE-95AC-4B4B-B708-71F55A503A06}"/>
              </a:ext>
            </a:extLst>
          </p:cNvPr>
          <p:cNvCxnSpPr/>
          <p:nvPr/>
        </p:nvCxnSpPr>
        <p:spPr>
          <a:xfrm flipH="1" flipV="1">
            <a:off x="4932040" y="1556792"/>
            <a:ext cx="2465364" cy="23179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타원 45">
            <a:extLst>
              <a:ext uri="{FF2B5EF4-FFF2-40B4-BE49-F238E27FC236}">
                <a16:creationId xmlns:a16="http://schemas.microsoft.com/office/drawing/2014/main" id="{BE616199-427C-46B3-8F7C-0FBA60443534}"/>
              </a:ext>
            </a:extLst>
          </p:cNvPr>
          <p:cNvSpPr/>
          <p:nvPr/>
        </p:nvSpPr>
        <p:spPr>
          <a:xfrm>
            <a:off x="4535269" y="1556792"/>
            <a:ext cx="744963" cy="4536504"/>
          </a:xfrm>
          <a:prstGeom prst="ellips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57670302"/>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직선 연결선 18">
            <a:extLst>
              <a:ext uri="{FF2B5EF4-FFF2-40B4-BE49-F238E27FC236}">
                <a16:creationId xmlns:a16="http://schemas.microsoft.com/office/drawing/2014/main" id="{CE16D400-E9C3-4B8D-82CB-9DD2FF92A94A}"/>
              </a:ext>
            </a:extLst>
          </p:cNvPr>
          <p:cNvCxnSpPr/>
          <p:nvPr/>
        </p:nvCxnSpPr>
        <p:spPr>
          <a:xfrm flipH="1">
            <a:off x="5508104" y="1412776"/>
            <a:ext cx="113086" cy="72008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직선 연결선 19">
            <a:extLst>
              <a:ext uri="{FF2B5EF4-FFF2-40B4-BE49-F238E27FC236}">
                <a16:creationId xmlns:a16="http://schemas.microsoft.com/office/drawing/2014/main" id="{D0574560-0A9B-446D-AEB7-F0EE984B9A38}"/>
              </a:ext>
            </a:extLst>
          </p:cNvPr>
          <p:cNvCxnSpPr/>
          <p:nvPr/>
        </p:nvCxnSpPr>
        <p:spPr>
          <a:xfrm flipH="1">
            <a:off x="5659967" y="1429682"/>
            <a:ext cx="129738" cy="77897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직선 연결선 20">
            <a:extLst>
              <a:ext uri="{FF2B5EF4-FFF2-40B4-BE49-F238E27FC236}">
                <a16:creationId xmlns:a16="http://schemas.microsoft.com/office/drawing/2014/main" id="{BC25F8CB-EC26-4C43-BBC0-14039AA2D5CA}"/>
              </a:ext>
            </a:extLst>
          </p:cNvPr>
          <p:cNvCxnSpPr/>
          <p:nvPr/>
        </p:nvCxnSpPr>
        <p:spPr>
          <a:xfrm flipH="1">
            <a:off x="5749478" y="1441911"/>
            <a:ext cx="181050" cy="86183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직선 연결선 21">
            <a:extLst>
              <a:ext uri="{FF2B5EF4-FFF2-40B4-BE49-F238E27FC236}">
                <a16:creationId xmlns:a16="http://schemas.microsoft.com/office/drawing/2014/main" id="{82710411-FF62-42E6-892D-0C7A2F6AD002}"/>
              </a:ext>
            </a:extLst>
          </p:cNvPr>
          <p:cNvCxnSpPr/>
          <p:nvPr/>
        </p:nvCxnSpPr>
        <p:spPr>
          <a:xfrm flipH="1">
            <a:off x="6012344" y="1421229"/>
            <a:ext cx="306434" cy="115084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자유형 21">
            <a:extLst>
              <a:ext uri="{FF2B5EF4-FFF2-40B4-BE49-F238E27FC236}">
                <a16:creationId xmlns:a16="http://schemas.microsoft.com/office/drawing/2014/main" id="{5E892DFA-49C0-4D00-A772-CBCC70ED702C}"/>
              </a:ext>
            </a:extLst>
          </p:cNvPr>
          <p:cNvSpPr/>
          <p:nvPr/>
        </p:nvSpPr>
        <p:spPr>
          <a:xfrm>
            <a:off x="4926844" y="3109497"/>
            <a:ext cx="2449773" cy="1476150"/>
          </a:xfrm>
          <a:custGeom>
            <a:avLst/>
            <a:gdLst>
              <a:gd name="connsiteX0" fmla="*/ 302400 w 2752173"/>
              <a:gd name="connsiteY0" fmla="*/ 16111 h 1506180"/>
              <a:gd name="connsiteX1" fmla="*/ 309224 w 2752173"/>
              <a:gd name="connsiteY1" fmla="*/ 1490069 h 1506180"/>
              <a:gd name="connsiteX2" fmla="*/ 2752173 w 2752173"/>
              <a:gd name="connsiteY2" fmla="*/ 753090 h 1506180"/>
              <a:gd name="connsiteX3" fmla="*/ 302400 w 2752173"/>
              <a:gd name="connsiteY3" fmla="*/ 16111 h 1506180"/>
              <a:gd name="connsiteX0" fmla="*/ 177459 w 2627232"/>
              <a:gd name="connsiteY0" fmla="*/ 76392 h 1566461"/>
              <a:gd name="connsiteX1" fmla="*/ 184283 w 2627232"/>
              <a:gd name="connsiteY1" fmla="*/ 1550350 h 1566461"/>
              <a:gd name="connsiteX2" fmla="*/ 2627232 w 2627232"/>
              <a:gd name="connsiteY2" fmla="*/ 813371 h 1566461"/>
              <a:gd name="connsiteX3" fmla="*/ 177459 w 2627232"/>
              <a:gd name="connsiteY3" fmla="*/ 76392 h 1566461"/>
              <a:gd name="connsiteX0" fmla="*/ 1653 w 2451426"/>
              <a:gd name="connsiteY0" fmla="*/ 76392 h 1566461"/>
              <a:gd name="connsiteX1" fmla="*/ 8477 w 2451426"/>
              <a:gd name="connsiteY1" fmla="*/ 1550350 h 1566461"/>
              <a:gd name="connsiteX2" fmla="*/ 2451426 w 2451426"/>
              <a:gd name="connsiteY2" fmla="*/ 813371 h 1566461"/>
              <a:gd name="connsiteX3" fmla="*/ 1653 w 2451426"/>
              <a:gd name="connsiteY3" fmla="*/ 76392 h 1566461"/>
              <a:gd name="connsiteX0" fmla="*/ 37920 w 2487693"/>
              <a:gd name="connsiteY0" fmla="*/ 71747 h 1561816"/>
              <a:gd name="connsiteX1" fmla="*/ 44744 w 2487693"/>
              <a:gd name="connsiteY1" fmla="*/ 1545705 h 1561816"/>
              <a:gd name="connsiteX2" fmla="*/ 2487693 w 2487693"/>
              <a:gd name="connsiteY2" fmla="*/ 808726 h 1561816"/>
              <a:gd name="connsiteX3" fmla="*/ 37920 w 2487693"/>
              <a:gd name="connsiteY3" fmla="*/ 71747 h 1561816"/>
              <a:gd name="connsiteX0" fmla="*/ 4618 w 2454391"/>
              <a:gd name="connsiteY0" fmla="*/ 64898 h 1554967"/>
              <a:gd name="connsiteX1" fmla="*/ 11442 w 2454391"/>
              <a:gd name="connsiteY1" fmla="*/ 1538856 h 1554967"/>
              <a:gd name="connsiteX2" fmla="*/ 2454391 w 2454391"/>
              <a:gd name="connsiteY2" fmla="*/ 801877 h 1554967"/>
              <a:gd name="connsiteX3" fmla="*/ 4618 w 2454391"/>
              <a:gd name="connsiteY3" fmla="*/ 64898 h 1554967"/>
              <a:gd name="connsiteX0" fmla="*/ 4618 w 2455464"/>
              <a:gd name="connsiteY0" fmla="*/ 68801 h 1560332"/>
              <a:gd name="connsiteX1" fmla="*/ 11442 w 2455464"/>
              <a:gd name="connsiteY1" fmla="*/ 1542759 h 1560332"/>
              <a:gd name="connsiteX2" fmla="*/ 2454391 w 2455464"/>
              <a:gd name="connsiteY2" fmla="*/ 805780 h 1560332"/>
              <a:gd name="connsiteX3" fmla="*/ 4618 w 2455464"/>
              <a:gd name="connsiteY3" fmla="*/ 68801 h 1560332"/>
              <a:gd name="connsiteX0" fmla="*/ 4618 w 2471163"/>
              <a:gd name="connsiteY0" fmla="*/ 61752 h 1550704"/>
              <a:gd name="connsiteX1" fmla="*/ 11442 w 2471163"/>
              <a:gd name="connsiteY1" fmla="*/ 1535710 h 1550704"/>
              <a:gd name="connsiteX2" fmla="*/ 2454391 w 2471163"/>
              <a:gd name="connsiteY2" fmla="*/ 798731 h 1550704"/>
              <a:gd name="connsiteX3" fmla="*/ 4618 w 2471163"/>
              <a:gd name="connsiteY3" fmla="*/ 61752 h 1550704"/>
              <a:gd name="connsiteX0" fmla="*/ 4618 w 2456965"/>
              <a:gd name="connsiteY0" fmla="*/ 59571 h 1547778"/>
              <a:gd name="connsiteX1" fmla="*/ 11442 w 2456965"/>
              <a:gd name="connsiteY1" fmla="*/ 1533529 h 1547778"/>
              <a:gd name="connsiteX2" fmla="*/ 2454391 w 2456965"/>
              <a:gd name="connsiteY2" fmla="*/ 796550 h 1547778"/>
              <a:gd name="connsiteX3" fmla="*/ 4618 w 2456965"/>
              <a:gd name="connsiteY3" fmla="*/ 59571 h 1547778"/>
              <a:gd name="connsiteX0" fmla="*/ 25 w 2452352"/>
              <a:gd name="connsiteY0" fmla="*/ 61714 h 1549921"/>
              <a:gd name="connsiteX1" fmla="*/ 6849 w 2452352"/>
              <a:gd name="connsiteY1" fmla="*/ 1535672 h 1549921"/>
              <a:gd name="connsiteX2" fmla="*/ 2449798 w 2452352"/>
              <a:gd name="connsiteY2" fmla="*/ 798693 h 1549921"/>
              <a:gd name="connsiteX3" fmla="*/ 25 w 2452352"/>
              <a:gd name="connsiteY3" fmla="*/ 61714 h 1549921"/>
              <a:gd name="connsiteX0" fmla="*/ 2 w 2452336"/>
              <a:gd name="connsiteY0" fmla="*/ 63876 h 1552083"/>
              <a:gd name="connsiteX1" fmla="*/ 6826 w 2452336"/>
              <a:gd name="connsiteY1" fmla="*/ 1537834 h 1552083"/>
              <a:gd name="connsiteX2" fmla="*/ 2449775 w 2452336"/>
              <a:gd name="connsiteY2" fmla="*/ 800855 h 1552083"/>
              <a:gd name="connsiteX3" fmla="*/ 2 w 2452336"/>
              <a:gd name="connsiteY3" fmla="*/ 63876 h 1552083"/>
              <a:gd name="connsiteX0" fmla="*/ 2 w 2452336"/>
              <a:gd name="connsiteY0" fmla="*/ 63876 h 1552083"/>
              <a:gd name="connsiteX1" fmla="*/ 6826 w 2452336"/>
              <a:gd name="connsiteY1" fmla="*/ 1537834 h 1552083"/>
              <a:gd name="connsiteX2" fmla="*/ 2449775 w 2452336"/>
              <a:gd name="connsiteY2" fmla="*/ 800855 h 1552083"/>
              <a:gd name="connsiteX3" fmla="*/ 2 w 2452336"/>
              <a:gd name="connsiteY3" fmla="*/ 63876 h 1552083"/>
              <a:gd name="connsiteX0" fmla="*/ 95537 w 2548103"/>
              <a:gd name="connsiteY0" fmla="*/ 30 h 1488237"/>
              <a:gd name="connsiteX1" fmla="*/ 102361 w 2548103"/>
              <a:gd name="connsiteY1" fmla="*/ 1473988 h 1488237"/>
              <a:gd name="connsiteX2" fmla="*/ 2545310 w 2548103"/>
              <a:gd name="connsiteY2" fmla="*/ 737009 h 1488237"/>
              <a:gd name="connsiteX3" fmla="*/ 95537 w 2548103"/>
              <a:gd name="connsiteY3" fmla="*/ 30 h 1488237"/>
              <a:gd name="connsiteX0" fmla="*/ 80375 w 2532902"/>
              <a:gd name="connsiteY0" fmla="*/ 12899 h 1501106"/>
              <a:gd name="connsiteX1" fmla="*/ 87199 w 2532902"/>
              <a:gd name="connsiteY1" fmla="*/ 1486857 h 1501106"/>
              <a:gd name="connsiteX2" fmla="*/ 2530148 w 2532902"/>
              <a:gd name="connsiteY2" fmla="*/ 749878 h 1501106"/>
              <a:gd name="connsiteX3" fmla="*/ 80375 w 2532902"/>
              <a:gd name="connsiteY3" fmla="*/ 12899 h 1501106"/>
              <a:gd name="connsiteX0" fmla="*/ 80375 w 2532902"/>
              <a:gd name="connsiteY0" fmla="*/ 12899 h 1501106"/>
              <a:gd name="connsiteX1" fmla="*/ 87199 w 2532902"/>
              <a:gd name="connsiteY1" fmla="*/ 1486857 h 1501106"/>
              <a:gd name="connsiteX2" fmla="*/ 2530148 w 2532902"/>
              <a:gd name="connsiteY2" fmla="*/ 749878 h 1501106"/>
              <a:gd name="connsiteX3" fmla="*/ 80375 w 2532902"/>
              <a:gd name="connsiteY3" fmla="*/ 12899 h 1501106"/>
              <a:gd name="connsiteX0" fmla="*/ 0 w 2452527"/>
              <a:gd name="connsiteY0" fmla="*/ 12899 h 1501106"/>
              <a:gd name="connsiteX1" fmla="*/ 6824 w 2452527"/>
              <a:gd name="connsiteY1" fmla="*/ 1486857 h 1501106"/>
              <a:gd name="connsiteX2" fmla="*/ 2449773 w 2452527"/>
              <a:gd name="connsiteY2" fmla="*/ 749878 h 1501106"/>
              <a:gd name="connsiteX3" fmla="*/ 0 w 2452527"/>
              <a:gd name="connsiteY3" fmla="*/ 12899 h 1501106"/>
              <a:gd name="connsiteX0" fmla="*/ 0 w 2453047"/>
              <a:gd name="connsiteY0" fmla="*/ 15647 h 1503854"/>
              <a:gd name="connsiteX1" fmla="*/ 6824 w 2453047"/>
              <a:gd name="connsiteY1" fmla="*/ 1489605 h 1503854"/>
              <a:gd name="connsiteX2" fmla="*/ 2449773 w 2453047"/>
              <a:gd name="connsiteY2" fmla="*/ 752626 h 1503854"/>
              <a:gd name="connsiteX3" fmla="*/ 0 w 2453047"/>
              <a:gd name="connsiteY3" fmla="*/ 15647 h 1503854"/>
              <a:gd name="connsiteX0" fmla="*/ 0 w 2453047"/>
              <a:gd name="connsiteY0" fmla="*/ 15647 h 1503854"/>
              <a:gd name="connsiteX1" fmla="*/ 6824 w 2453047"/>
              <a:gd name="connsiteY1" fmla="*/ 1489605 h 1503854"/>
              <a:gd name="connsiteX2" fmla="*/ 2449773 w 2453047"/>
              <a:gd name="connsiteY2" fmla="*/ 752626 h 1503854"/>
              <a:gd name="connsiteX3" fmla="*/ 0 w 2453047"/>
              <a:gd name="connsiteY3" fmla="*/ 15647 h 1503854"/>
              <a:gd name="connsiteX0" fmla="*/ 0 w 2449773"/>
              <a:gd name="connsiteY0" fmla="*/ 17340 h 1505547"/>
              <a:gd name="connsiteX1" fmla="*/ 6824 w 2449773"/>
              <a:gd name="connsiteY1" fmla="*/ 1491298 h 1505547"/>
              <a:gd name="connsiteX2" fmla="*/ 2449773 w 2449773"/>
              <a:gd name="connsiteY2" fmla="*/ 754319 h 1505547"/>
              <a:gd name="connsiteX3" fmla="*/ 0 w 2449773"/>
              <a:gd name="connsiteY3" fmla="*/ 17340 h 1505547"/>
              <a:gd name="connsiteX0" fmla="*/ 0 w 2449773"/>
              <a:gd name="connsiteY0" fmla="*/ 17340 h 1506832"/>
              <a:gd name="connsiteX1" fmla="*/ 6824 w 2449773"/>
              <a:gd name="connsiteY1" fmla="*/ 1491298 h 1506832"/>
              <a:gd name="connsiteX2" fmla="*/ 2449773 w 2449773"/>
              <a:gd name="connsiteY2" fmla="*/ 754319 h 1506832"/>
              <a:gd name="connsiteX3" fmla="*/ 0 w 2449773"/>
              <a:gd name="connsiteY3" fmla="*/ 17340 h 1506832"/>
              <a:gd name="connsiteX0" fmla="*/ 0 w 2449773"/>
              <a:gd name="connsiteY0" fmla="*/ 17340 h 1491298"/>
              <a:gd name="connsiteX1" fmla="*/ 6824 w 2449773"/>
              <a:gd name="connsiteY1" fmla="*/ 1491298 h 1491298"/>
              <a:gd name="connsiteX2" fmla="*/ 2449773 w 2449773"/>
              <a:gd name="connsiteY2" fmla="*/ 754319 h 1491298"/>
              <a:gd name="connsiteX3" fmla="*/ 0 w 2449773"/>
              <a:gd name="connsiteY3" fmla="*/ 17340 h 1491298"/>
              <a:gd name="connsiteX0" fmla="*/ 0 w 2449773"/>
              <a:gd name="connsiteY0" fmla="*/ 2192 h 1476150"/>
              <a:gd name="connsiteX1" fmla="*/ 6824 w 2449773"/>
              <a:gd name="connsiteY1" fmla="*/ 1476150 h 1476150"/>
              <a:gd name="connsiteX2" fmla="*/ 2449773 w 2449773"/>
              <a:gd name="connsiteY2" fmla="*/ 739171 h 1476150"/>
              <a:gd name="connsiteX3" fmla="*/ 0 w 2449773"/>
              <a:gd name="connsiteY3" fmla="*/ 2192 h 1476150"/>
            </a:gdLst>
            <a:ahLst/>
            <a:cxnLst>
              <a:cxn ang="0">
                <a:pos x="connsiteX0" y="connsiteY0"/>
              </a:cxn>
              <a:cxn ang="0">
                <a:pos x="connsiteX1" y="connsiteY1"/>
              </a:cxn>
              <a:cxn ang="0">
                <a:pos x="connsiteX2" y="connsiteY2"/>
              </a:cxn>
              <a:cxn ang="0">
                <a:pos x="connsiteX3" y="connsiteY3"/>
              </a:cxn>
            </a:cxnLst>
            <a:rect l="l" t="t" r="r" b="b"/>
            <a:pathLst>
              <a:path w="2449773" h="1476150">
                <a:moveTo>
                  <a:pt x="0" y="2192"/>
                </a:moveTo>
                <a:cubicBezTo>
                  <a:pt x="2276" y="220558"/>
                  <a:pt x="1138" y="1175899"/>
                  <a:pt x="6824" y="1476150"/>
                </a:cubicBezTo>
                <a:cubicBezTo>
                  <a:pt x="1302223" y="1448854"/>
                  <a:pt x="2287138" y="959810"/>
                  <a:pt x="2449773" y="739171"/>
                </a:cubicBezTo>
                <a:cubicBezTo>
                  <a:pt x="2230272" y="504884"/>
                  <a:pt x="1205551" y="-38754"/>
                  <a:pt x="0" y="2192"/>
                </a:cubicBezTo>
                <a:close/>
              </a:path>
            </a:pathLst>
          </a:cu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자유형 20">
            <a:extLst>
              <a:ext uri="{FF2B5EF4-FFF2-40B4-BE49-F238E27FC236}">
                <a16:creationId xmlns:a16="http://schemas.microsoft.com/office/drawing/2014/main" id="{DCE3A410-3C6A-4F22-85FD-5A7EE426FCBD}"/>
              </a:ext>
            </a:extLst>
          </p:cNvPr>
          <p:cNvSpPr/>
          <p:nvPr/>
        </p:nvSpPr>
        <p:spPr>
          <a:xfrm>
            <a:off x="4933950" y="3105150"/>
            <a:ext cx="2447925" cy="733425"/>
          </a:xfrm>
          <a:custGeom>
            <a:avLst/>
            <a:gdLst>
              <a:gd name="connsiteX0" fmla="*/ 0 w 2447925"/>
              <a:gd name="connsiteY0" fmla="*/ 0 h 733425"/>
              <a:gd name="connsiteX1" fmla="*/ 2447925 w 2447925"/>
              <a:gd name="connsiteY1" fmla="*/ 733425 h 733425"/>
              <a:gd name="connsiteX0" fmla="*/ 0 w 2447925"/>
              <a:gd name="connsiteY0" fmla="*/ 0 h 733425"/>
              <a:gd name="connsiteX1" fmla="*/ 2447925 w 2447925"/>
              <a:gd name="connsiteY1" fmla="*/ 733425 h 733425"/>
              <a:gd name="connsiteX0" fmla="*/ 0 w 2447925"/>
              <a:gd name="connsiteY0" fmla="*/ 0 h 733425"/>
              <a:gd name="connsiteX1" fmla="*/ 2447925 w 2447925"/>
              <a:gd name="connsiteY1" fmla="*/ 733425 h 733425"/>
              <a:gd name="connsiteX0" fmla="*/ 0 w 2447925"/>
              <a:gd name="connsiteY0" fmla="*/ 0 h 733425"/>
              <a:gd name="connsiteX1" fmla="*/ 2447925 w 2447925"/>
              <a:gd name="connsiteY1" fmla="*/ 733425 h 733425"/>
              <a:gd name="connsiteX0" fmla="*/ 0 w 2447925"/>
              <a:gd name="connsiteY0" fmla="*/ 0 h 733425"/>
              <a:gd name="connsiteX1" fmla="*/ 2447925 w 2447925"/>
              <a:gd name="connsiteY1" fmla="*/ 733425 h 733425"/>
            </a:gdLst>
            <a:ahLst/>
            <a:cxnLst>
              <a:cxn ang="0">
                <a:pos x="connsiteX0" y="connsiteY0"/>
              </a:cxn>
              <a:cxn ang="0">
                <a:pos x="connsiteX1" y="connsiteY1"/>
              </a:cxn>
            </a:cxnLst>
            <a:rect l="l" t="t" r="r" b="b"/>
            <a:pathLst>
              <a:path w="2447925" h="733425">
                <a:moveTo>
                  <a:pt x="0" y="0"/>
                </a:moveTo>
                <a:cubicBezTo>
                  <a:pt x="1520825" y="34925"/>
                  <a:pt x="1993900" y="450850"/>
                  <a:pt x="2447925" y="733425"/>
                </a:cubicBez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자유형 23">
            <a:extLst>
              <a:ext uri="{FF2B5EF4-FFF2-40B4-BE49-F238E27FC236}">
                <a16:creationId xmlns:a16="http://schemas.microsoft.com/office/drawing/2014/main" id="{54A05D11-ED74-4A79-804E-245D0984550D}"/>
              </a:ext>
            </a:extLst>
          </p:cNvPr>
          <p:cNvSpPr/>
          <p:nvPr/>
        </p:nvSpPr>
        <p:spPr>
          <a:xfrm flipV="1">
            <a:off x="4932040" y="3847703"/>
            <a:ext cx="2447925" cy="733425"/>
          </a:xfrm>
          <a:custGeom>
            <a:avLst/>
            <a:gdLst>
              <a:gd name="connsiteX0" fmla="*/ 0 w 2447925"/>
              <a:gd name="connsiteY0" fmla="*/ 0 h 733425"/>
              <a:gd name="connsiteX1" fmla="*/ 2447925 w 2447925"/>
              <a:gd name="connsiteY1" fmla="*/ 733425 h 733425"/>
              <a:gd name="connsiteX0" fmla="*/ 0 w 2447925"/>
              <a:gd name="connsiteY0" fmla="*/ 0 h 733425"/>
              <a:gd name="connsiteX1" fmla="*/ 2447925 w 2447925"/>
              <a:gd name="connsiteY1" fmla="*/ 733425 h 733425"/>
              <a:gd name="connsiteX0" fmla="*/ 0 w 2447925"/>
              <a:gd name="connsiteY0" fmla="*/ 0 h 733425"/>
              <a:gd name="connsiteX1" fmla="*/ 2447925 w 2447925"/>
              <a:gd name="connsiteY1" fmla="*/ 733425 h 733425"/>
              <a:gd name="connsiteX0" fmla="*/ 0 w 2447925"/>
              <a:gd name="connsiteY0" fmla="*/ 0 h 733425"/>
              <a:gd name="connsiteX1" fmla="*/ 2447925 w 2447925"/>
              <a:gd name="connsiteY1" fmla="*/ 733425 h 733425"/>
              <a:gd name="connsiteX0" fmla="*/ 0 w 2447925"/>
              <a:gd name="connsiteY0" fmla="*/ 0 h 733425"/>
              <a:gd name="connsiteX1" fmla="*/ 2447925 w 2447925"/>
              <a:gd name="connsiteY1" fmla="*/ 733425 h 733425"/>
            </a:gdLst>
            <a:ahLst/>
            <a:cxnLst>
              <a:cxn ang="0">
                <a:pos x="connsiteX0" y="connsiteY0"/>
              </a:cxn>
              <a:cxn ang="0">
                <a:pos x="connsiteX1" y="connsiteY1"/>
              </a:cxn>
            </a:cxnLst>
            <a:rect l="l" t="t" r="r" b="b"/>
            <a:pathLst>
              <a:path w="2447925" h="733425">
                <a:moveTo>
                  <a:pt x="0" y="0"/>
                </a:moveTo>
                <a:cubicBezTo>
                  <a:pt x="1520825" y="34925"/>
                  <a:pt x="1993900" y="450850"/>
                  <a:pt x="2447925" y="733425"/>
                </a:cubicBez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연결선 25">
            <a:extLst>
              <a:ext uri="{FF2B5EF4-FFF2-40B4-BE49-F238E27FC236}">
                <a16:creationId xmlns:a16="http://schemas.microsoft.com/office/drawing/2014/main" id="{D90347B0-D3C9-4BFE-B692-6C331DD2CDC4}"/>
              </a:ext>
            </a:extLst>
          </p:cNvPr>
          <p:cNvCxnSpPr/>
          <p:nvPr/>
        </p:nvCxnSpPr>
        <p:spPr>
          <a:xfrm flipV="1">
            <a:off x="4932040" y="3861048"/>
            <a:ext cx="2448272" cy="2232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0961CF1-FB9F-46EE-A965-E72EB748F83A}"/>
                  </a:ext>
                </a:extLst>
              </p:cNvPr>
              <p:cNvSpPr txBox="1"/>
              <p:nvPr/>
            </p:nvSpPr>
            <p:spPr>
              <a:xfrm>
                <a:off x="6121992" y="4941168"/>
                <a:ext cx="431208" cy="553998"/>
              </a:xfrm>
              <a:prstGeom prst="rect">
                <a:avLst/>
              </a:prstGeom>
              <a:noFill/>
            </p:spPr>
            <p:txBody>
              <a:bodyPr wrap="non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2400" b="1" i="1" smtClean="0">
                          <a:latin typeface="Cambria Math" panose="02040503050406030204" pitchFamily="18" charset="0"/>
                        </a:rPr>
                        <m:t>|</m:t>
                      </m:r>
                      <m:r>
                        <a:rPr lang="en-US" altLang="ko-KR" sz="2400" b="1" i="1" smtClean="0">
                          <a:latin typeface="Cambria Math" panose="02040503050406030204" pitchFamily="18" charset="0"/>
                        </a:rPr>
                        <m:t>𝒊</m:t>
                      </m:r>
                      <m:r>
                        <a:rPr lang="en-US" altLang="ko-KR" sz="2400" b="1" i="1" smtClean="0">
                          <a:latin typeface="Cambria Math" panose="02040503050406030204" pitchFamily="18" charset="0"/>
                        </a:rPr>
                        <m:t>⟩</m:t>
                      </m:r>
                    </m:oMath>
                  </m:oMathPara>
                </a14:m>
                <a:endParaRPr lang="ko-KR" altLang="en-US" sz="2400" b="1" dirty="0"/>
              </a:p>
            </p:txBody>
          </p:sp>
        </mc:Choice>
        <mc:Fallback xmlns="">
          <p:sp>
            <p:nvSpPr>
              <p:cNvPr id="27" name="TextBox 26">
                <a:extLst>
                  <a:ext uri="{FF2B5EF4-FFF2-40B4-BE49-F238E27FC236}">
                    <a16:creationId xmlns:a16="http://schemas.microsoft.com/office/drawing/2014/main" id="{20961CF1-FB9F-46EE-A965-E72EB748F83A}"/>
                  </a:ext>
                </a:extLst>
              </p:cNvPr>
              <p:cNvSpPr txBox="1">
                <a:spLocks noRot="1" noChangeAspect="1" noMove="1" noResize="1" noEditPoints="1" noAdjustHandles="1" noChangeArrowheads="1" noChangeShapeType="1" noTextEdit="1"/>
              </p:cNvSpPr>
              <p:nvPr/>
            </p:nvSpPr>
            <p:spPr>
              <a:xfrm>
                <a:off x="6121992" y="4941168"/>
                <a:ext cx="431208" cy="553998"/>
              </a:xfrm>
              <a:prstGeom prst="rect">
                <a:avLst/>
              </a:prstGeom>
              <a:blipFill>
                <a:blip r:embed="rId2"/>
                <a:stretch>
                  <a:fillRect/>
                </a:stretch>
              </a:blipFill>
            </p:spPr>
            <p:txBody>
              <a:bodyPr/>
              <a:lstStyle/>
              <a:p>
                <a:r>
                  <a:rPr lang="ko-KR" altLang="en-US">
                    <a:noFill/>
                  </a:rPr>
                  <a:t> </a:t>
                </a:r>
              </a:p>
            </p:txBody>
          </p:sp>
        </mc:Fallback>
      </mc:AlternateContent>
      <p:cxnSp>
        <p:nvCxnSpPr>
          <p:cNvPr id="28" name="직선 연결선 27">
            <a:extLst>
              <a:ext uri="{FF2B5EF4-FFF2-40B4-BE49-F238E27FC236}">
                <a16:creationId xmlns:a16="http://schemas.microsoft.com/office/drawing/2014/main" id="{E7688F0A-ED89-46BC-B323-CBA0A6160841}"/>
              </a:ext>
            </a:extLst>
          </p:cNvPr>
          <p:cNvCxnSpPr/>
          <p:nvPr/>
        </p:nvCxnSpPr>
        <p:spPr>
          <a:xfrm flipH="1" flipV="1">
            <a:off x="5796136" y="1412776"/>
            <a:ext cx="1601268" cy="2448272"/>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812C0CA-C7D5-4681-A574-E99AF90ECA9C}"/>
                  </a:ext>
                </a:extLst>
              </p:cNvPr>
              <p:cNvSpPr txBox="1"/>
              <p:nvPr/>
            </p:nvSpPr>
            <p:spPr>
              <a:xfrm>
                <a:off x="6549600" y="1407546"/>
                <a:ext cx="591444" cy="568169"/>
              </a:xfrm>
              <a:prstGeom prst="rect">
                <a:avLst/>
              </a:prstGeom>
              <a:noFill/>
            </p:spPr>
            <p:txBody>
              <a:bodyPr wrap="non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2400" b="1" i="1" smtClean="0">
                          <a:latin typeface="Cambria Math" panose="02040503050406030204" pitchFamily="18" charset="0"/>
                        </a:rPr>
                        <m:t>|</m:t>
                      </m:r>
                      <m:sSup>
                        <m:sSupPr>
                          <m:ctrlPr>
                            <a:rPr lang="en-US" altLang="ko-KR" sz="2400" b="1" i="1" smtClean="0">
                              <a:latin typeface="Cambria Math" panose="02040503050406030204" pitchFamily="18" charset="0"/>
                            </a:rPr>
                          </m:ctrlPr>
                        </m:sSupPr>
                        <m:e>
                          <m:r>
                            <a:rPr lang="en-US" altLang="ko-KR" sz="2400" b="1" i="1" smtClean="0">
                              <a:latin typeface="Cambria Math" panose="02040503050406030204" pitchFamily="18" charset="0"/>
                            </a:rPr>
                            <m:t>𝒇</m:t>
                          </m:r>
                        </m:e>
                        <m:sup>
                          <m:r>
                            <a:rPr lang="en-US" altLang="ko-KR" sz="2400" b="1" i="1" smtClean="0">
                              <a:latin typeface="Cambria Math" panose="02040503050406030204" pitchFamily="18" charset="0"/>
                            </a:rPr>
                            <m:t>𝒋</m:t>
                          </m:r>
                        </m:sup>
                      </m:sSup>
                      <m:r>
                        <a:rPr lang="en-US" altLang="ko-KR" sz="2400" b="1" i="1" smtClean="0">
                          <a:latin typeface="Cambria Math" panose="02040503050406030204" pitchFamily="18" charset="0"/>
                        </a:rPr>
                        <m:t>⟩</m:t>
                      </m:r>
                    </m:oMath>
                  </m:oMathPara>
                </a14:m>
                <a:endParaRPr lang="ko-KR" altLang="en-US" sz="2400" b="1" dirty="0"/>
              </a:p>
            </p:txBody>
          </p:sp>
        </mc:Choice>
        <mc:Fallback xmlns="">
          <p:sp>
            <p:nvSpPr>
              <p:cNvPr id="29" name="TextBox 28">
                <a:extLst>
                  <a:ext uri="{FF2B5EF4-FFF2-40B4-BE49-F238E27FC236}">
                    <a16:creationId xmlns:a16="http://schemas.microsoft.com/office/drawing/2014/main" id="{E812C0CA-C7D5-4681-A574-E99AF90ECA9C}"/>
                  </a:ext>
                </a:extLst>
              </p:cNvPr>
              <p:cNvSpPr txBox="1">
                <a:spLocks noRot="1" noChangeAspect="1" noMove="1" noResize="1" noEditPoints="1" noAdjustHandles="1" noChangeArrowheads="1" noChangeShapeType="1" noTextEdit="1"/>
              </p:cNvSpPr>
              <p:nvPr/>
            </p:nvSpPr>
            <p:spPr>
              <a:xfrm>
                <a:off x="6549600" y="1407546"/>
                <a:ext cx="591444" cy="568169"/>
              </a:xfrm>
              <a:prstGeom prst="rect">
                <a:avLst/>
              </a:prstGeom>
              <a:blipFill>
                <a:blip r:embed="rId3"/>
                <a:stretch>
                  <a:fillRect/>
                </a:stretch>
              </a:blipFill>
            </p:spPr>
            <p:txBody>
              <a:bodyPr/>
              <a:lstStyle/>
              <a:p>
                <a:r>
                  <a:rPr lang="ko-KR" altLang="en-US">
                    <a:noFill/>
                  </a:rPr>
                  <a:t> </a:t>
                </a:r>
              </a:p>
            </p:txBody>
          </p:sp>
        </mc:Fallback>
      </mc:AlternateContent>
      <p:cxnSp>
        <p:nvCxnSpPr>
          <p:cNvPr id="47" name="직선 연결선 46">
            <a:extLst>
              <a:ext uri="{FF2B5EF4-FFF2-40B4-BE49-F238E27FC236}">
                <a16:creationId xmlns:a16="http://schemas.microsoft.com/office/drawing/2014/main" id="{DDDCF3A2-7032-46A4-B0D5-178693BD8377}"/>
              </a:ext>
            </a:extLst>
          </p:cNvPr>
          <p:cNvCxnSpPr>
            <a:endCxn id="50" idx="0"/>
          </p:cNvCxnSpPr>
          <p:nvPr/>
        </p:nvCxnSpPr>
        <p:spPr>
          <a:xfrm flipH="1" flipV="1">
            <a:off x="5621187" y="1412776"/>
            <a:ext cx="1776222" cy="2434622"/>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직선 연결선 47">
            <a:extLst>
              <a:ext uri="{FF2B5EF4-FFF2-40B4-BE49-F238E27FC236}">
                <a16:creationId xmlns:a16="http://schemas.microsoft.com/office/drawing/2014/main" id="{C3111137-2D4B-40AC-A061-8EB54AA23CFB}"/>
              </a:ext>
            </a:extLst>
          </p:cNvPr>
          <p:cNvCxnSpPr/>
          <p:nvPr/>
        </p:nvCxnSpPr>
        <p:spPr>
          <a:xfrm flipH="1" flipV="1">
            <a:off x="5940152" y="1423898"/>
            <a:ext cx="1457252" cy="24235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직선 연결선 48">
            <a:extLst>
              <a:ext uri="{FF2B5EF4-FFF2-40B4-BE49-F238E27FC236}">
                <a16:creationId xmlns:a16="http://schemas.microsoft.com/office/drawing/2014/main" id="{36BFBD5D-A428-4D97-B87E-0F49F8DDA621}"/>
              </a:ext>
            </a:extLst>
          </p:cNvPr>
          <p:cNvCxnSpPr/>
          <p:nvPr/>
        </p:nvCxnSpPr>
        <p:spPr>
          <a:xfrm flipH="1" flipV="1">
            <a:off x="6328400" y="1412776"/>
            <a:ext cx="1069004" cy="2448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984C0AE-AE0A-4DDB-8542-5E2B92A62C3C}"/>
                  </a:ext>
                </a:extLst>
              </p:cNvPr>
              <p:cNvSpPr txBox="1"/>
              <p:nvPr/>
            </p:nvSpPr>
            <p:spPr>
              <a:xfrm>
                <a:off x="5302221" y="1412776"/>
                <a:ext cx="637932" cy="566502"/>
              </a:xfrm>
              <a:prstGeom prst="rect">
                <a:avLst/>
              </a:prstGeom>
              <a:noFill/>
            </p:spPr>
            <p:txBody>
              <a:bodyPr wrap="non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2400" b="1" i="1" smtClean="0">
                          <a:latin typeface="Cambria Math" panose="02040503050406030204" pitchFamily="18" charset="0"/>
                        </a:rPr>
                        <m:t>|</m:t>
                      </m:r>
                      <m:sSup>
                        <m:sSupPr>
                          <m:ctrlPr>
                            <a:rPr lang="en-US" altLang="ko-KR" sz="2400" b="1" i="1" smtClean="0">
                              <a:latin typeface="Cambria Math" panose="02040503050406030204" pitchFamily="18" charset="0"/>
                            </a:rPr>
                          </m:ctrlPr>
                        </m:sSupPr>
                        <m:e>
                          <m:r>
                            <a:rPr lang="en-US" altLang="ko-KR" sz="2400" b="1" i="1" smtClean="0">
                              <a:latin typeface="Cambria Math" panose="02040503050406030204" pitchFamily="18" charset="0"/>
                            </a:rPr>
                            <m:t>𝒇</m:t>
                          </m:r>
                        </m:e>
                        <m:sup>
                          <m:r>
                            <a:rPr lang="en-US" altLang="ko-KR" sz="2400" b="1" i="1" smtClean="0">
                              <a:latin typeface="Cambria Math" panose="02040503050406030204" pitchFamily="18" charset="0"/>
                            </a:rPr>
                            <m:t>𝟏</m:t>
                          </m:r>
                        </m:sup>
                      </m:sSup>
                      <m:r>
                        <a:rPr lang="en-US" altLang="ko-KR" sz="2400" b="1" i="1" smtClean="0">
                          <a:latin typeface="Cambria Math" panose="02040503050406030204" pitchFamily="18" charset="0"/>
                        </a:rPr>
                        <m:t>⟩</m:t>
                      </m:r>
                    </m:oMath>
                  </m:oMathPara>
                </a14:m>
                <a:endParaRPr lang="ko-KR" altLang="en-US" sz="2400" b="1" dirty="0"/>
              </a:p>
            </p:txBody>
          </p:sp>
        </mc:Choice>
        <mc:Fallback xmlns="">
          <p:sp>
            <p:nvSpPr>
              <p:cNvPr id="50" name="TextBox 49">
                <a:extLst>
                  <a:ext uri="{FF2B5EF4-FFF2-40B4-BE49-F238E27FC236}">
                    <a16:creationId xmlns:a16="http://schemas.microsoft.com/office/drawing/2014/main" id="{1984C0AE-AE0A-4DDB-8542-5E2B92A62C3C}"/>
                  </a:ext>
                </a:extLst>
              </p:cNvPr>
              <p:cNvSpPr txBox="1">
                <a:spLocks noRot="1" noChangeAspect="1" noMove="1" noResize="1" noEditPoints="1" noAdjustHandles="1" noChangeArrowheads="1" noChangeShapeType="1" noTextEdit="1"/>
              </p:cNvSpPr>
              <p:nvPr/>
            </p:nvSpPr>
            <p:spPr>
              <a:xfrm>
                <a:off x="5302221" y="1412776"/>
                <a:ext cx="637932" cy="566502"/>
              </a:xfrm>
              <a:prstGeom prst="rect">
                <a:avLst/>
              </a:prstGeom>
              <a:blipFill>
                <a:blip r:embed="rId4"/>
                <a:stretch>
                  <a:fillRect/>
                </a:stretch>
              </a:blipFill>
            </p:spPr>
            <p:txBody>
              <a:bodyPr/>
              <a:lstStyle/>
              <a:p>
                <a:r>
                  <a:rPr lang="ko-KR" altLang="en-US">
                    <a:noFill/>
                  </a:rPr>
                  <a:t> </a:t>
                </a:r>
              </a:p>
            </p:txBody>
          </p:sp>
        </mc:Fallback>
      </mc:AlternateContent>
      <p:cxnSp>
        <p:nvCxnSpPr>
          <p:cNvPr id="51" name="직선 연결선 50">
            <a:extLst>
              <a:ext uri="{FF2B5EF4-FFF2-40B4-BE49-F238E27FC236}">
                <a16:creationId xmlns:a16="http://schemas.microsoft.com/office/drawing/2014/main" id="{A7D71447-F7F5-4B9A-B6E8-A5ED34EAA3DF}"/>
              </a:ext>
            </a:extLst>
          </p:cNvPr>
          <p:cNvCxnSpPr/>
          <p:nvPr/>
        </p:nvCxnSpPr>
        <p:spPr>
          <a:xfrm>
            <a:off x="4932040" y="1556792"/>
            <a:ext cx="0" cy="453650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D4064A9-1AF8-4AA2-AC0E-2F674043167F}"/>
              </a:ext>
            </a:extLst>
          </p:cNvPr>
          <p:cNvSpPr txBox="1"/>
          <p:nvPr/>
        </p:nvSpPr>
        <p:spPr>
          <a:xfrm>
            <a:off x="5076056" y="3597080"/>
            <a:ext cx="995785" cy="373885"/>
          </a:xfrm>
          <a:prstGeom prst="rect">
            <a:avLst/>
          </a:prstGeom>
          <a:noFill/>
        </p:spPr>
        <p:txBody>
          <a:bodyPr wrap="none" rtlCol="0">
            <a:spAutoFit/>
          </a:bodyPr>
          <a:lstStyle/>
          <a:p>
            <a:pPr algn="just">
              <a:lnSpc>
                <a:spcPct val="150000"/>
              </a:lnSpc>
            </a:pPr>
            <a:r>
              <a:rPr lang="en-US" altLang="ko-KR" sz="1400" b="1" dirty="0">
                <a:solidFill>
                  <a:schemeClr val="accent6">
                    <a:lumMod val="50000"/>
                  </a:schemeClr>
                </a:solidFill>
              </a:rPr>
              <a:t>Euclidean</a:t>
            </a:r>
            <a:endParaRPr lang="ko-KR" altLang="en-US" sz="1400" b="1" dirty="0">
              <a:solidFill>
                <a:schemeClr val="accent6">
                  <a:lumMod val="50000"/>
                </a:schemeClr>
              </a:solidFill>
            </a:endParaRPr>
          </a:p>
        </p:txBody>
      </p:sp>
      <p:sp>
        <p:nvSpPr>
          <p:cNvPr id="53" name="TextBox 52">
            <a:extLst>
              <a:ext uri="{FF2B5EF4-FFF2-40B4-BE49-F238E27FC236}">
                <a16:creationId xmlns:a16="http://schemas.microsoft.com/office/drawing/2014/main" id="{08DED283-9067-49DE-8B98-21EB2A6980E1}"/>
              </a:ext>
            </a:extLst>
          </p:cNvPr>
          <p:cNvSpPr txBox="1"/>
          <p:nvPr/>
        </p:nvSpPr>
        <p:spPr>
          <a:xfrm>
            <a:off x="5052176" y="4639291"/>
            <a:ext cx="1076641" cy="373885"/>
          </a:xfrm>
          <a:prstGeom prst="rect">
            <a:avLst/>
          </a:prstGeom>
          <a:noFill/>
        </p:spPr>
        <p:txBody>
          <a:bodyPr wrap="none" rtlCol="0">
            <a:spAutoFit/>
          </a:bodyPr>
          <a:lstStyle/>
          <a:p>
            <a:pPr algn="just">
              <a:lnSpc>
                <a:spcPct val="150000"/>
              </a:lnSpc>
            </a:pPr>
            <a:r>
              <a:rPr lang="en-US" altLang="ko-KR" sz="1400" b="1" dirty="0"/>
              <a:t>Lorentzian</a:t>
            </a:r>
            <a:endParaRPr lang="ko-KR" altLang="en-US" sz="1400" b="1" dirty="0"/>
          </a:p>
        </p:txBody>
      </p:sp>
      <p:sp>
        <p:nvSpPr>
          <p:cNvPr id="54" name="TextBox 53">
            <a:extLst>
              <a:ext uri="{FF2B5EF4-FFF2-40B4-BE49-F238E27FC236}">
                <a16:creationId xmlns:a16="http://schemas.microsoft.com/office/drawing/2014/main" id="{B9CDC694-0255-4F55-BC63-6068D98EC508}"/>
              </a:ext>
            </a:extLst>
          </p:cNvPr>
          <p:cNvSpPr txBox="1"/>
          <p:nvPr/>
        </p:nvSpPr>
        <p:spPr>
          <a:xfrm>
            <a:off x="5055471" y="2623067"/>
            <a:ext cx="1076641" cy="373885"/>
          </a:xfrm>
          <a:prstGeom prst="rect">
            <a:avLst/>
          </a:prstGeom>
          <a:noFill/>
        </p:spPr>
        <p:txBody>
          <a:bodyPr wrap="none" rtlCol="0">
            <a:spAutoFit/>
          </a:bodyPr>
          <a:lstStyle/>
          <a:p>
            <a:pPr algn="just">
              <a:lnSpc>
                <a:spcPct val="150000"/>
              </a:lnSpc>
            </a:pPr>
            <a:r>
              <a:rPr lang="en-US" altLang="ko-KR" sz="1400" b="1" dirty="0"/>
              <a:t>Lorentzian</a:t>
            </a:r>
            <a:endParaRPr lang="ko-KR" altLang="en-US" sz="1400" b="1" dirty="0"/>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00D9DB2-4DE5-43EF-A493-287BF59E96D4}"/>
                  </a:ext>
                </a:extLst>
              </p:cNvPr>
              <p:cNvSpPr txBox="1"/>
              <p:nvPr/>
            </p:nvSpPr>
            <p:spPr>
              <a:xfrm>
                <a:off x="7092280" y="1628800"/>
                <a:ext cx="1440160" cy="943272"/>
              </a:xfrm>
              <a:prstGeom prst="rect">
                <a:avLst/>
              </a:prstGeom>
              <a:noFill/>
            </p:spPr>
            <p:txBody>
              <a:bodyPr wrap="squar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1600" b="1" i="1" smtClean="0">
                          <a:solidFill>
                            <a:schemeClr val="bg2">
                              <a:lumMod val="50000"/>
                            </a:schemeClr>
                          </a:solidFill>
                          <a:latin typeface="Cambria Math" panose="02040503050406030204" pitchFamily="18" charset="0"/>
                        </a:rPr>
                        <m:t> |</m:t>
                      </m:r>
                      <m:r>
                        <a:rPr lang="en-US" altLang="ko-KR" sz="1600" b="1" i="1" smtClean="0">
                          <a:solidFill>
                            <a:schemeClr val="bg2">
                              <a:lumMod val="50000"/>
                            </a:schemeClr>
                          </a:solidFill>
                          <a:latin typeface="Cambria Math" panose="02040503050406030204" pitchFamily="18" charset="0"/>
                        </a:rPr>
                        <m:t>𝒇</m:t>
                      </m:r>
                      <m:r>
                        <a:rPr lang="en-US" altLang="ko-KR" sz="1600" b="1" i="1" smtClean="0">
                          <a:solidFill>
                            <a:schemeClr val="bg2">
                              <a:lumMod val="50000"/>
                            </a:schemeClr>
                          </a:solidFill>
                          <a:latin typeface="Cambria Math" panose="02040503050406030204" pitchFamily="18" charset="0"/>
                        </a:rPr>
                        <m:t>⟩=</m:t>
                      </m:r>
                      <m:nary>
                        <m:naryPr>
                          <m:chr m:val="∑"/>
                          <m:supHide m:val="on"/>
                          <m:ctrlPr>
                            <a:rPr lang="en-US" altLang="ko-KR" sz="1600" b="1" i="1" smtClean="0">
                              <a:solidFill>
                                <a:schemeClr val="bg2">
                                  <a:lumMod val="50000"/>
                                </a:schemeClr>
                              </a:solidFill>
                              <a:latin typeface="Cambria Math" panose="02040503050406030204" pitchFamily="18" charset="0"/>
                            </a:rPr>
                          </m:ctrlPr>
                        </m:naryPr>
                        <m:sub>
                          <m:r>
                            <m:rPr>
                              <m:brk m:alnAt="7"/>
                            </m:rPr>
                            <a:rPr lang="en-US" altLang="ko-KR" sz="1600" b="1" i="1" smtClean="0">
                              <a:solidFill>
                                <a:schemeClr val="bg2">
                                  <a:lumMod val="50000"/>
                                </a:schemeClr>
                              </a:solidFill>
                              <a:latin typeface="Cambria Math" panose="02040503050406030204" pitchFamily="18" charset="0"/>
                            </a:rPr>
                            <m:t>𝒋</m:t>
                          </m:r>
                        </m:sub>
                        <m:sup/>
                        <m:e>
                          <m:sSub>
                            <m:sSubPr>
                              <m:ctrlPr>
                                <a:rPr lang="en-US" altLang="ko-KR" sz="1600" b="1" i="1" smtClean="0">
                                  <a:solidFill>
                                    <a:schemeClr val="bg2">
                                      <a:lumMod val="50000"/>
                                    </a:schemeClr>
                                  </a:solidFill>
                                  <a:latin typeface="Cambria Math" panose="02040503050406030204" pitchFamily="18" charset="0"/>
                                </a:rPr>
                              </m:ctrlPr>
                            </m:sSubPr>
                            <m:e>
                              <m:r>
                                <a:rPr lang="en-US" altLang="ko-KR" sz="1600" b="1" i="1" smtClean="0">
                                  <a:solidFill>
                                    <a:schemeClr val="bg2">
                                      <a:lumMod val="50000"/>
                                    </a:schemeClr>
                                  </a:solidFill>
                                  <a:latin typeface="Cambria Math" panose="02040503050406030204" pitchFamily="18" charset="0"/>
                                </a:rPr>
                                <m:t>𝒂</m:t>
                              </m:r>
                            </m:e>
                            <m:sub>
                              <m:r>
                                <a:rPr lang="en-US" altLang="ko-KR" sz="1600" b="1" i="1" smtClean="0">
                                  <a:solidFill>
                                    <a:schemeClr val="bg2">
                                      <a:lumMod val="50000"/>
                                    </a:schemeClr>
                                  </a:solidFill>
                                  <a:latin typeface="Cambria Math" panose="02040503050406030204" pitchFamily="18" charset="0"/>
                                </a:rPr>
                                <m:t>𝒋</m:t>
                              </m:r>
                            </m:sub>
                          </m:sSub>
                          <m:r>
                            <a:rPr lang="en-US" altLang="ko-KR" sz="1600" b="1" i="1" smtClean="0">
                              <a:solidFill>
                                <a:schemeClr val="bg2">
                                  <a:lumMod val="50000"/>
                                </a:schemeClr>
                              </a:solidFill>
                              <a:latin typeface="Cambria Math" panose="02040503050406030204" pitchFamily="18" charset="0"/>
                            </a:rPr>
                            <m:t>|</m:t>
                          </m:r>
                          <m:sSup>
                            <m:sSupPr>
                              <m:ctrlPr>
                                <a:rPr lang="en-US" altLang="ko-KR" sz="1600" b="1" i="1">
                                  <a:solidFill>
                                    <a:schemeClr val="bg2">
                                      <a:lumMod val="50000"/>
                                    </a:schemeClr>
                                  </a:solidFill>
                                  <a:latin typeface="Cambria Math" panose="02040503050406030204" pitchFamily="18" charset="0"/>
                                </a:rPr>
                              </m:ctrlPr>
                            </m:sSupPr>
                            <m:e>
                              <m:r>
                                <a:rPr lang="en-US" altLang="ko-KR" sz="1600" b="1" i="1">
                                  <a:solidFill>
                                    <a:schemeClr val="bg2">
                                      <a:lumMod val="50000"/>
                                    </a:schemeClr>
                                  </a:solidFill>
                                  <a:latin typeface="Cambria Math" panose="02040503050406030204" pitchFamily="18" charset="0"/>
                                </a:rPr>
                                <m:t>𝒇</m:t>
                              </m:r>
                            </m:e>
                            <m:sup>
                              <m:r>
                                <a:rPr lang="en-US" altLang="ko-KR" sz="1600" b="1" i="1" smtClean="0">
                                  <a:solidFill>
                                    <a:schemeClr val="bg2">
                                      <a:lumMod val="50000"/>
                                    </a:schemeClr>
                                  </a:solidFill>
                                  <a:latin typeface="Cambria Math" panose="02040503050406030204" pitchFamily="18" charset="0"/>
                                </a:rPr>
                                <m:t>𝒋</m:t>
                              </m:r>
                            </m:sup>
                          </m:sSup>
                          <m:r>
                            <a:rPr lang="en-US" altLang="ko-KR" sz="1600" b="1" i="1">
                              <a:solidFill>
                                <a:schemeClr val="bg2">
                                  <a:lumMod val="50000"/>
                                </a:schemeClr>
                              </a:solidFill>
                              <a:latin typeface="Cambria Math" panose="02040503050406030204" pitchFamily="18" charset="0"/>
                            </a:rPr>
                            <m:t>⟩</m:t>
                          </m:r>
                        </m:e>
                      </m:nary>
                    </m:oMath>
                  </m:oMathPara>
                </a14:m>
                <a:endParaRPr lang="ko-KR" altLang="en-US" sz="3200" b="1" dirty="0">
                  <a:solidFill>
                    <a:schemeClr val="bg2">
                      <a:lumMod val="50000"/>
                    </a:schemeClr>
                  </a:solidFill>
                </a:endParaRPr>
              </a:p>
            </p:txBody>
          </p:sp>
        </mc:Choice>
        <mc:Fallback xmlns="">
          <p:sp>
            <p:nvSpPr>
              <p:cNvPr id="55" name="TextBox 54">
                <a:extLst>
                  <a:ext uri="{FF2B5EF4-FFF2-40B4-BE49-F238E27FC236}">
                    <a16:creationId xmlns:a16="http://schemas.microsoft.com/office/drawing/2014/main" id="{F00D9DB2-4DE5-43EF-A493-287BF59E96D4}"/>
                  </a:ext>
                </a:extLst>
              </p:cNvPr>
              <p:cNvSpPr txBox="1">
                <a:spLocks noRot="1" noChangeAspect="1" noMove="1" noResize="1" noEditPoints="1" noAdjustHandles="1" noChangeArrowheads="1" noChangeShapeType="1" noTextEdit="1"/>
              </p:cNvSpPr>
              <p:nvPr/>
            </p:nvSpPr>
            <p:spPr>
              <a:xfrm>
                <a:off x="7092280" y="1628800"/>
                <a:ext cx="1440160" cy="943272"/>
              </a:xfrm>
              <a:prstGeom prst="rect">
                <a:avLst/>
              </a:prstGeom>
              <a:blipFill>
                <a:blip r:embed="rId5"/>
                <a:stretch>
                  <a:fillRect/>
                </a:stretch>
              </a:blipFill>
            </p:spPr>
            <p:txBody>
              <a:bodyPr/>
              <a:lstStyle/>
              <a:p>
                <a:r>
                  <a:rPr lang="ko-KR" altLang="en-US">
                    <a:noFill/>
                  </a:rPr>
                  <a:t> </a:t>
                </a:r>
              </a:p>
            </p:txBody>
          </p:sp>
        </mc:Fallback>
      </mc:AlternateContent>
      <p:cxnSp>
        <p:nvCxnSpPr>
          <p:cNvPr id="56" name="직선 연결선 55">
            <a:extLst>
              <a:ext uri="{FF2B5EF4-FFF2-40B4-BE49-F238E27FC236}">
                <a16:creationId xmlns:a16="http://schemas.microsoft.com/office/drawing/2014/main" id="{D6427FDE-8015-46D3-9842-D1A2E67303D9}"/>
              </a:ext>
            </a:extLst>
          </p:cNvPr>
          <p:cNvCxnSpPr/>
          <p:nvPr/>
        </p:nvCxnSpPr>
        <p:spPr>
          <a:xfrm flipH="1" flipV="1">
            <a:off x="4932040" y="1556792"/>
            <a:ext cx="2465364" cy="23179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07D395F-2074-4D1A-BE4F-351966B5E0D8}"/>
                  </a:ext>
                </a:extLst>
              </p:cNvPr>
              <p:cNvSpPr txBox="1"/>
              <p:nvPr/>
            </p:nvSpPr>
            <p:spPr>
              <a:xfrm>
                <a:off x="323528" y="1214422"/>
                <a:ext cx="3693319" cy="1069652"/>
              </a:xfrm>
              <a:prstGeom prst="rect">
                <a:avLst/>
              </a:prstGeom>
              <a:noFill/>
            </p:spPr>
            <p:txBody>
              <a:bodyPr wrap="none" lIns="0" tIns="0" rIns="0" bIns="0" rtlCol="0">
                <a:spAutoFit/>
              </a:bodyPr>
              <a:lstStyle/>
              <a:p>
                <a:pPr algn="just">
                  <a:lnSpc>
                    <a:spcPct val="200000"/>
                  </a:lnSpc>
                </a:pPr>
                <a14:m>
                  <m:oMath xmlns:m="http://schemas.openxmlformats.org/officeDocument/2006/math">
                    <m:d>
                      <m:dPr>
                        <m:begChr m:val="⟨"/>
                        <m:endChr m:val="⟩"/>
                        <m:ctrlPr>
                          <a:rPr lang="en-US" altLang="ko-KR" sz="2400" b="1" i="1" smtClean="0">
                            <a:latin typeface="Cambria Math" panose="02040503050406030204" pitchFamily="18" charset="0"/>
                          </a:rPr>
                        </m:ctrlPr>
                      </m:dPr>
                      <m:e>
                        <m:r>
                          <a:rPr lang="en-US" altLang="ko-KR" sz="2400" b="1" i="1">
                            <a:latin typeface="Cambria Math" panose="02040503050406030204" pitchFamily="18" charset="0"/>
                          </a:rPr>
                          <m:t>𝒇</m:t>
                        </m:r>
                      </m:e>
                      <m:e>
                        <m:r>
                          <a:rPr lang="en-US" altLang="ko-KR" sz="2400" b="1" i="1">
                            <a:latin typeface="Cambria Math" panose="02040503050406030204" pitchFamily="18" charset="0"/>
                          </a:rPr>
                          <m:t>𝒊</m:t>
                        </m:r>
                      </m:e>
                    </m:d>
                    <m:r>
                      <a:rPr lang="en-US" altLang="ko-KR" sz="2400" b="1" i="1">
                        <a:solidFill>
                          <a:prstClr val="black"/>
                        </a:solidFill>
                        <a:latin typeface="Cambria Math" panose="02040503050406030204" pitchFamily="18" charset="0"/>
                        <a:ea typeface="Cambria Math" panose="02040503050406030204" pitchFamily="18" charset="0"/>
                      </a:rPr>
                      <m:t>≅</m:t>
                    </m:r>
                    <m:nary>
                      <m:naryPr>
                        <m:chr m:val="∑"/>
                        <m:ctrlPr>
                          <a:rPr lang="en-US" altLang="ko-KR" sz="2400" b="1" i="1">
                            <a:solidFill>
                              <a:prstClr val="black"/>
                            </a:solidFill>
                            <a:latin typeface="Cambria Math" panose="02040503050406030204" pitchFamily="18" charset="0"/>
                            <a:ea typeface="Cambria Math" panose="02040503050406030204" pitchFamily="18" charset="0"/>
                          </a:rPr>
                        </m:ctrlPr>
                      </m:naryPr>
                      <m:sub>
                        <m:r>
                          <m:rPr>
                            <m:brk m:alnAt="23"/>
                          </m:rPr>
                          <a:rPr lang="en-US" altLang="ko-KR" sz="2400" b="1" i="1">
                            <a:solidFill>
                              <a:prstClr val="black"/>
                            </a:solidFill>
                            <a:latin typeface="Cambria Math" panose="02040503050406030204" pitchFamily="18" charset="0"/>
                            <a:ea typeface="Cambria Math" panose="02040503050406030204" pitchFamily="18" charset="0"/>
                          </a:rPr>
                          <m:t>𝒊</m:t>
                        </m:r>
                        <m:r>
                          <a:rPr lang="en-US" altLang="ko-KR" sz="2400" b="1" i="1">
                            <a:solidFill>
                              <a:prstClr val="black"/>
                            </a:solidFill>
                            <a:latin typeface="Cambria Math" panose="02040503050406030204" pitchFamily="18" charset="0"/>
                            <a:ea typeface="Cambria Math" panose="02040503050406030204" pitchFamily="18" charset="0"/>
                          </a:rPr>
                          <m:t>→</m:t>
                        </m:r>
                        <m:sSup>
                          <m:sSupPr>
                            <m:ctrlPr>
                              <a:rPr lang="en-US" altLang="ko-KR" sz="2400" b="1" i="1" smtClean="0">
                                <a:solidFill>
                                  <a:prstClr val="black"/>
                                </a:solidFill>
                                <a:latin typeface="Cambria Math" panose="02040503050406030204" pitchFamily="18" charset="0"/>
                                <a:ea typeface="Cambria Math" panose="02040503050406030204" pitchFamily="18" charset="0"/>
                              </a:rPr>
                            </m:ctrlPr>
                          </m:sSupPr>
                          <m:e>
                            <m:r>
                              <a:rPr lang="en-US" altLang="ko-KR" sz="2400" b="1" i="1" smtClean="0">
                                <a:solidFill>
                                  <a:prstClr val="black"/>
                                </a:solidFill>
                                <a:latin typeface="Cambria Math" panose="02040503050406030204" pitchFamily="18" charset="0"/>
                                <a:ea typeface="Cambria Math" panose="02040503050406030204" pitchFamily="18" charset="0"/>
                              </a:rPr>
                              <m:t>𝒇</m:t>
                            </m:r>
                          </m:e>
                          <m:sup>
                            <m:r>
                              <a:rPr lang="en-US" altLang="ko-KR" sz="2400" b="1" i="1" smtClean="0">
                                <a:solidFill>
                                  <a:prstClr val="black"/>
                                </a:solidFill>
                                <a:latin typeface="Cambria Math" panose="02040503050406030204" pitchFamily="18" charset="0"/>
                                <a:ea typeface="Cambria Math" panose="02040503050406030204" pitchFamily="18" charset="0"/>
                              </a:rPr>
                              <m:t>𝒋</m:t>
                            </m:r>
                          </m:sup>
                        </m:sSup>
                      </m:sub>
                      <m:sup>
                        <m:r>
                          <a:rPr lang="en-US" altLang="ko-KR" sz="2400" b="1" i="1">
                            <a:solidFill>
                              <a:prstClr val="black"/>
                            </a:solidFill>
                            <a:latin typeface="Cambria Math" panose="02040503050406030204" pitchFamily="18" charset="0"/>
                            <a:ea typeface="Cambria Math" panose="02040503050406030204" pitchFamily="18" charset="0"/>
                          </a:rPr>
                          <m:t> </m:t>
                        </m:r>
                      </m:sup>
                      <m:e>
                        <m:sSup>
                          <m:sSupPr>
                            <m:ctrlPr>
                              <a:rPr lang="en-US" altLang="ko-KR" sz="2400" b="1" i="1">
                                <a:solidFill>
                                  <a:prstClr val="black"/>
                                </a:solidFill>
                                <a:latin typeface="Cambria Math" panose="02040503050406030204" pitchFamily="18" charset="0"/>
                                <a:ea typeface="Cambria Math" panose="02040503050406030204" pitchFamily="18" charset="0"/>
                              </a:rPr>
                            </m:ctrlPr>
                          </m:sSupPr>
                          <m:e>
                            <m:r>
                              <a:rPr lang="en-US" altLang="ko-KR" sz="2400" b="1" i="1">
                                <a:solidFill>
                                  <a:prstClr val="black"/>
                                </a:solidFill>
                                <a:latin typeface="Cambria Math" panose="02040503050406030204" pitchFamily="18" charset="0"/>
                                <a:ea typeface="Cambria Math" panose="02040503050406030204" pitchFamily="18" charset="0"/>
                              </a:rPr>
                              <m:t>𝒆</m:t>
                            </m:r>
                          </m:e>
                          <m:sup>
                            <m:r>
                              <a:rPr lang="en-US" altLang="ko-KR" sz="2400" b="1" i="1">
                                <a:solidFill>
                                  <a:prstClr val="black"/>
                                </a:solidFill>
                                <a:latin typeface="Cambria Math" panose="02040503050406030204" pitchFamily="18" charset="0"/>
                                <a:ea typeface="Cambria Math" panose="02040503050406030204" pitchFamily="18" charset="0"/>
                              </a:rPr>
                              <m:t>−</m:t>
                            </m:r>
                            <m:sSubSup>
                              <m:sSubSupPr>
                                <m:ctrlPr>
                                  <a:rPr lang="en-US" altLang="ko-KR" sz="2400" b="1" i="1" smtClean="0">
                                    <a:solidFill>
                                      <a:schemeClr val="tx1"/>
                                    </a:solidFill>
                                    <a:latin typeface="Cambria Math" panose="02040503050406030204" pitchFamily="18" charset="0"/>
                                    <a:ea typeface="Cambria Math" panose="02040503050406030204" pitchFamily="18" charset="0"/>
                                  </a:rPr>
                                </m:ctrlPr>
                              </m:sSubSupPr>
                              <m:e>
                                <m:r>
                                  <a:rPr lang="en-US" altLang="ko-KR" sz="2400" b="1" i="1">
                                    <a:solidFill>
                                      <a:schemeClr val="tx1"/>
                                    </a:solidFill>
                                    <a:latin typeface="Cambria Math" panose="02040503050406030204" pitchFamily="18" charset="0"/>
                                    <a:ea typeface="Cambria Math" panose="02040503050406030204" pitchFamily="18" charset="0"/>
                                  </a:rPr>
                                  <m:t>𝑺</m:t>
                                </m:r>
                              </m:e>
                              <m:sub>
                                <m:r>
                                  <a:rPr lang="en-US" altLang="ko-KR" sz="2400" b="1" i="1">
                                    <a:solidFill>
                                      <a:schemeClr val="tx1"/>
                                    </a:solidFill>
                                    <a:latin typeface="Cambria Math" panose="02040503050406030204" pitchFamily="18" charset="0"/>
                                    <a:ea typeface="Cambria Math" panose="02040503050406030204" pitchFamily="18" charset="0"/>
                                  </a:rPr>
                                  <m:t>𝑬</m:t>
                                </m:r>
                              </m:sub>
                              <m:sup>
                                <m:r>
                                  <a:rPr lang="en-US" altLang="ko-KR" sz="2400" b="1" smtClean="0">
                                    <a:solidFill>
                                      <a:srgbClr val="FF0000"/>
                                    </a:solidFill>
                                    <a:latin typeface="Cambria Math" panose="02040503050406030204" pitchFamily="18" charset="0"/>
                                    <a:ea typeface="Cambria Math" panose="02040503050406030204" pitchFamily="18" charset="0"/>
                                  </a:rPr>
                                  <m:t>𝐨𝐧</m:t>
                                </m:r>
                                <m:r>
                                  <a:rPr lang="en-US" altLang="ko-KR" sz="2400" b="1" smtClean="0">
                                    <a:solidFill>
                                      <a:srgbClr val="FF0000"/>
                                    </a:solidFill>
                                    <a:latin typeface="Cambria Math" panose="02040503050406030204" pitchFamily="18" charset="0"/>
                                    <a:ea typeface="Cambria Math" panose="02040503050406030204" pitchFamily="18" charset="0"/>
                                  </a:rPr>
                                  <m:t>−</m:t>
                                </m:r>
                                <m:r>
                                  <a:rPr lang="en-US" altLang="ko-KR" sz="2400" b="1" smtClean="0">
                                    <a:solidFill>
                                      <a:srgbClr val="FF0000"/>
                                    </a:solidFill>
                                    <a:latin typeface="Cambria Math" panose="02040503050406030204" pitchFamily="18" charset="0"/>
                                    <a:ea typeface="Cambria Math" panose="02040503050406030204" pitchFamily="18" charset="0"/>
                                  </a:rPr>
                                  <m:t>𝐬𝐡𝐞𝐥𝐥</m:t>
                                </m:r>
                              </m:sup>
                            </m:sSubSup>
                          </m:sup>
                        </m:sSup>
                      </m:e>
                    </m:nary>
                  </m:oMath>
                </a14:m>
                <a:r>
                  <a:rPr lang="en-US" altLang="ko-KR" b="1" dirty="0">
                    <a:solidFill>
                      <a:prstClr val="black"/>
                    </a:solidFill>
                  </a:rPr>
                  <a:t> 	</a:t>
                </a:r>
                <a:endParaRPr lang="ko-KR" altLang="en-US" b="1" dirty="0"/>
              </a:p>
            </p:txBody>
          </p:sp>
        </mc:Choice>
        <mc:Fallback xmlns="">
          <p:sp>
            <p:nvSpPr>
              <p:cNvPr id="57" name="TextBox 56">
                <a:extLst>
                  <a:ext uri="{FF2B5EF4-FFF2-40B4-BE49-F238E27FC236}">
                    <a16:creationId xmlns:a16="http://schemas.microsoft.com/office/drawing/2014/main" id="{E07D395F-2074-4D1A-BE4F-351966B5E0D8}"/>
                  </a:ext>
                </a:extLst>
              </p:cNvPr>
              <p:cNvSpPr txBox="1">
                <a:spLocks noRot="1" noChangeAspect="1" noMove="1" noResize="1" noEditPoints="1" noAdjustHandles="1" noChangeArrowheads="1" noChangeShapeType="1" noTextEdit="1"/>
              </p:cNvSpPr>
              <p:nvPr/>
            </p:nvSpPr>
            <p:spPr>
              <a:xfrm>
                <a:off x="323528" y="1214422"/>
                <a:ext cx="3693319" cy="1069652"/>
              </a:xfrm>
              <a:prstGeom prst="rect">
                <a:avLst/>
              </a:prstGeom>
              <a:blipFill>
                <a:blip r:embed="rId6"/>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426257883"/>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2291" y="2708920"/>
            <a:ext cx="7411003" cy="1082797"/>
          </a:xfrm>
          <a:prstGeom prst="rect">
            <a:avLst/>
          </a:prstGeom>
          <a:noFill/>
        </p:spPr>
        <p:txBody>
          <a:bodyPr wrap="none" rtlCol="0">
            <a:spAutoFit/>
          </a:bodyPr>
          <a:lstStyle/>
          <a:p>
            <a:pPr algn="ctr">
              <a:lnSpc>
                <a:spcPct val="120000"/>
              </a:lnSpc>
            </a:pPr>
            <a:r>
              <a:rPr lang="en-US" altLang="ko-KR" sz="2800" dirty="0">
                <a:latin typeface="+mj-ea"/>
                <a:ea typeface="+mj-ea"/>
              </a:rPr>
              <a:t>Can we explain the </a:t>
            </a:r>
            <a:r>
              <a:rPr lang="en-US" altLang="ko-KR" sz="2800" dirty="0">
                <a:solidFill>
                  <a:srgbClr val="FF0000"/>
                </a:solidFill>
                <a:latin typeface="+mj-ea"/>
                <a:ea typeface="+mj-ea"/>
              </a:rPr>
              <a:t>Page curve</a:t>
            </a:r>
          </a:p>
          <a:p>
            <a:pPr algn="ctr">
              <a:lnSpc>
                <a:spcPct val="120000"/>
              </a:lnSpc>
            </a:pPr>
            <a:r>
              <a:rPr lang="en-US" altLang="ko-KR" sz="2800" dirty="0">
                <a:latin typeface="+mj-ea"/>
                <a:ea typeface="+mj-ea"/>
              </a:rPr>
              <a:t>using the Euclidean path-integral approach?</a:t>
            </a:r>
            <a:endParaRPr lang="en-US" altLang="ko-KR" sz="2800" b="1" dirty="0">
              <a:latin typeface="+mj-ea"/>
              <a:ea typeface="+mj-ea"/>
            </a:endParaRPr>
          </a:p>
        </p:txBody>
      </p:sp>
    </p:spTree>
    <p:extLst>
      <p:ext uri="{BB962C8B-B14F-4D97-AF65-F5344CB8AC3E}">
        <p14:creationId xmlns:p14="http://schemas.microsoft.com/office/powerpoint/2010/main" val="1316519781"/>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1674" y="836712"/>
            <a:ext cx="7632218" cy="941925"/>
          </a:xfrm>
          <a:prstGeom prst="rect">
            <a:avLst/>
          </a:prstGeom>
          <a:noFill/>
        </p:spPr>
        <p:txBody>
          <a:bodyPr wrap="none" rtlCol="0">
            <a:spAutoFit/>
          </a:bodyPr>
          <a:lstStyle/>
          <a:p>
            <a:pPr algn="ctr">
              <a:lnSpc>
                <a:spcPct val="120000"/>
              </a:lnSpc>
            </a:pPr>
            <a:r>
              <a:rPr lang="en-US" altLang="ko-KR" sz="2400" dirty="0">
                <a:latin typeface="+mj-ea"/>
                <a:ea typeface="+mj-ea"/>
              </a:rPr>
              <a:t>Indeed, the computations of the Page curve are justified</a:t>
            </a:r>
          </a:p>
          <a:p>
            <a:pPr algn="ctr">
              <a:lnSpc>
                <a:spcPct val="120000"/>
              </a:lnSpc>
            </a:pPr>
            <a:r>
              <a:rPr lang="en-US" altLang="ko-KR" sz="2400" dirty="0">
                <a:latin typeface="+mj-ea"/>
                <a:ea typeface="+mj-ea"/>
              </a:rPr>
              <a:t>by the following </a:t>
            </a:r>
            <a:r>
              <a:rPr lang="en-US" altLang="ko-KR" sz="2400" dirty="0">
                <a:solidFill>
                  <a:srgbClr val="FF0000"/>
                </a:solidFill>
                <a:latin typeface="+mj-ea"/>
                <a:ea typeface="+mj-ea"/>
              </a:rPr>
              <a:t>two steps</a:t>
            </a:r>
            <a:r>
              <a:rPr lang="en-US" altLang="ko-KR" sz="2400" dirty="0">
                <a:latin typeface="+mj-ea"/>
                <a:ea typeface="+mj-ea"/>
              </a:rPr>
              <a:t>.</a:t>
            </a:r>
          </a:p>
        </p:txBody>
      </p:sp>
    </p:spTree>
    <p:extLst>
      <p:ext uri="{BB962C8B-B14F-4D97-AF65-F5344CB8AC3E}">
        <p14:creationId xmlns:p14="http://schemas.microsoft.com/office/powerpoint/2010/main" val="24305482"/>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1674" y="836712"/>
            <a:ext cx="7632218" cy="941925"/>
          </a:xfrm>
          <a:prstGeom prst="rect">
            <a:avLst/>
          </a:prstGeom>
          <a:noFill/>
        </p:spPr>
        <p:txBody>
          <a:bodyPr wrap="none" rtlCol="0">
            <a:spAutoFit/>
          </a:bodyPr>
          <a:lstStyle/>
          <a:p>
            <a:pPr algn="ctr">
              <a:lnSpc>
                <a:spcPct val="120000"/>
              </a:lnSpc>
            </a:pPr>
            <a:r>
              <a:rPr lang="en-US" altLang="ko-KR" sz="2400" dirty="0">
                <a:solidFill>
                  <a:schemeClr val="bg2">
                    <a:lumMod val="75000"/>
                  </a:schemeClr>
                </a:solidFill>
                <a:latin typeface="+mj-ea"/>
                <a:ea typeface="+mj-ea"/>
              </a:rPr>
              <a:t>Indeed, the computations of the Page curve are justified</a:t>
            </a:r>
          </a:p>
          <a:p>
            <a:pPr algn="ctr">
              <a:lnSpc>
                <a:spcPct val="120000"/>
              </a:lnSpc>
            </a:pPr>
            <a:r>
              <a:rPr lang="en-US" altLang="ko-KR" sz="2400" dirty="0">
                <a:solidFill>
                  <a:schemeClr val="bg2">
                    <a:lumMod val="75000"/>
                  </a:schemeClr>
                </a:solidFill>
                <a:latin typeface="+mj-ea"/>
                <a:ea typeface="+mj-ea"/>
              </a:rPr>
              <a:t>by the following two steps.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E9C57C5-64B3-454D-83FE-01D148DF3829}"/>
                  </a:ext>
                </a:extLst>
              </p:cNvPr>
              <p:cNvSpPr txBox="1"/>
              <p:nvPr/>
            </p:nvSpPr>
            <p:spPr>
              <a:xfrm>
                <a:off x="901867" y="2060848"/>
                <a:ext cx="7431842" cy="1828321"/>
              </a:xfrm>
              <a:prstGeom prst="rect">
                <a:avLst/>
              </a:prstGeom>
              <a:noFill/>
            </p:spPr>
            <p:txBody>
              <a:bodyPr wrap="none" rtlCol="0">
                <a:spAutoFit/>
              </a:bodyPr>
              <a:lstStyle/>
              <a:p>
                <a:pPr algn="ctr">
                  <a:lnSpc>
                    <a:spcPct val="120000"/>
                  </a:lnSpc>
                </a:pPr>
                <a:r>
                  <a:rPr lang="en-US" altLang="ko-KR" sz="2400" dirty="0">
                    <a:latin typeface="+mj-ea"/>
                    <a:ea typeface="+mj-ea"/>
                  </a:rPr>
                  <a:t>First, there are at least </a:t>
                </a:r>
                <a:r>
                  <a:rPr lang="en-US" altLang="ko-KR" sz="2400" dirty="0">
                    <a:solidFill>
                      <a:srgbClr val="FF0000"/>
                    </a:solidFill>
                    <a:latin typeface="+mj-ea"/>
                    <a:ea typeface="+mj-ea"/>
                  </a:rPr>
                  <a:t>two histories</a:t>
                </a:r>
                <a:r>
                  <a:rPr lang="en-US" altLang="ko-KR" sz="2400" dirty="0">
                    <a:latin typeface="+mj-ea"/>
                    <a:ea typeface="+mj-ea"/>
                  </a:rPr>
                  <a:t> that contribute to</a:t>
                </a:r>
              </a:p>
              <a:p>
                <a:pPr algn="ctr">
                  <a:lnSpc>
                    <a:spcPct val="120000"/>
                  </a:lnSpc>
                </a:pPr>
                <a:r>
                  <a:rPr lang="en-US" altLang="ko-KR" sz="2400" dirty="0">
                    <a:latin typeface="+mj-ea"/>
                    <a:ea typeface="+mj-ea"/>
                  </a:rPr>
                  <a:t>the entanglement entropy,</a:t>
                </a:r>
              </a:p>
              <a:p>
                <a:pPr algn="ctr">
                  <a:lnSpc>
                    <a:spcPct val="120000"/>
                  </a:lnSpc>
                </a:pPr>
                <a:r>
                  <a:rPr lang="en-US" altLang="ko-KR" sz="2400" dirty="0">
                    <a:latin typeface="+mj-ea"/>
                    <a:ea typeface="+mj-ea"/>
                  </a:rPr>
                  <a:t>where one </a:t>
                </a:r>
                <a:r>
                  <a:rPr lang="en-US" altLang="ko-KR" dirty="0">
                    <a:latin typeface="+mj-ea"/>
                    <a:ea typeface="+mj-ea"/>
                  </a:rPr>
                  <a:t>(say, </a:t>
                </a:r>
                <a14:m>
                  <m:oMath xmlns:m="http://schemas.openxmlformats.org/officeDocument/2006/math">
                    <m:sSub>
                      <m:sSubPr>
                        <m:ctrlPr>
                          <a:rPr lang="en-US" altLang="ko-KR" b="0" i="1" smtClean="0">
                            <a:latin typeface="Cambria Math" panose="02040503050406030204" pitchFamily="18" charset="0"/>
                            <a:ea typeface="+mj-ea"/>
                          </a:rPr>
                        </m:ctrlPr>
                      </m:sSubPr>
                      <m:e>
                        <m:r>
                          <a:rPr lang="en-US" altLang="ko-KR" b="0" i="1" smtClean="0">
                            <a:latin typeface="Cambria Math" panose="02040503050406030204" pitchFamily="18" charset="0"/>
                            <a:ea typeface="+mj-ea"/>
                          </a:rPr>
                          <m:t>h</m:t>
                        </m:r>
                      </m:e>
                      <m:sub>
                        <m:r>
                          <a:rPr lang="en-US" altLang="ko-KR" b="0" i="1" smtClean="0">
                            <a:latin typeface="Cambria Math" panose="02040503050406030204" pitchFamily="18" charset="0"/>
                            <a:ea typeface="+mj-ea"/>
                          </a:rPr>
                          <m:t>1</m:t>
                        </m:r>
                      </m:sub>
                    </m:sSub>
                  </m:oMath>
                </a14:m>
                <a:r>
                  <a:rPr lang="en-US" altLang="ko-KR" dirty="0">
                    <a:latin typeface="+mj-ea"/>
                    <a:ea typeface="+mj-ea"/>
                  </a:rPr>
                  <a:t>)</a:t>
                </a:r>
                <a:r>
                  <a:rPr lang="en-US" altLang="ko-KR" sz="2400" dirty="0">
                    <a:latin typeface="+mj-ea"/>
                    <a:ea typeface="+mj-ea"/>
                  </a:rPr>
                  <a:t> is information-losing while</a:t>
                </a:r>
              </a:p>
              <a:p>
                <a:pPr algn="ctr">
                  <a:lnSpc>
                    <a:spcPct val="120000"/>
                  </a:lnSpc>
                </a:pPr>
                <a:r>
                  <a:rPr lang="en-US" altLang="ko-KR" sz="2400" dirty="0">
                    <a:latin typeface="+mj-ea"/>
                    <a:ea typeface="+mj-ea"/>
                  </a:rPr>
                  <a:t>the other </a:t>
                </a:r>
                <a:r>
                  <a:rPr lang="en-US" altLang="ko-KR" dirty="0">
                    <a:latin typeface="+mj-ea"/>
                    <a:ea typeface="+mj-ea"/>
                  </a:rPr>
                  <a:t>(say, </a:t>
                </a:r>
                <a14:m>
                  <m:oMath xmlns:m="http://schemas.openxmlformats.org/officeDocument/2006/math">
                    <m:sSub>
                      <m:sSubPr>
                        <m:ctrlPr>
                          <a:rPr lang="en-US" altLang="ko-KR" b="0" i="1" smtClean="0">
                            <a:latin typeface="Cambria Math" panose="02040503050406030204" pitchFamily="18" charset="0"/>
                            <a:ea typeface="+mj-ea"/>
                          </a:rPr>
                        </m:ctrlPr>
                      </m:sSubPr>
                      <m:e>
                        <m:r>
                          <a:rPr lang="en-US" altLang="ko-KR" b="0" i="1" smtClean="0">
                            <a:latin typeface="Cambria Math" panose="02040503050406030204" pitchFamily="18" charset="0"/>
                            <a:ea typeface="+mj-ea"/>
                          </a:rPr>
                          <m:t>h</m:t>
                        </m:r>
                      </m:e>
                      <m:sub>
                        <m:r>
                          <a:rPr lang="en-US" altLang="ko-KR" b="0" i="1" smtClean="0">
                            <a:latin typeface="Cambria Math" panose="02040503050406030204" pitchFamily="18" charset="0"/>
                            <a:ea typeface="+mj-ea"/>
                          </a:rPr>
                          <m:t>2</m:t>
                        </m:r>
                      </m:sub>
                    </m:sSub>
                  </m:oMath>
                </a14:m>
                <a:r>
                  <a:rPr lang="en-US" altLang="ko-KR" dirty="0">
                    <a:latin typeface="+mj-ea"/>
                    <a:ea typeface="+mj-ea"/>
                  </a:rPr>
                  <a:t>)</a:t>
                </a:r>
                <a:r>
                  <a:rPr lang="en-US" altLang="ko-KR" sz="2400" dirty="0">
                    <a:latin typeface="+mj-ea"/>
                    <a:ea typeface="+mj-ea"/>
                  </a:rPr>
                  <a:t> is information-preserving.</a:t>
                </a:r>
              </a:p>
            </p:txBody>
          </p:sp>
        </mc:Choice>
        <mc:Fallback xmlns="">
          <p:sp>
            <p:nvSpPr>
              <p:cNvPr id="3" name="TextBox 2">
                <a:extLst>
                  <a:ext uri="{FF2B5EF4-FFF2-40B4-BE49-F238E27FC236}">
                    <a16:creationId xmlns:a16="http://schemas.microsoft.com/office/drawing/2014/main" id="{AE9C57C5-64B3-454D-83FE-01D148DF3829}"/>
                  </a:ext>
                </a:extLst>
              </p:cNvPr>
              <p:cNvSpPr txBox="1">
                <a:spLocks noRot="1" noChangeAspect="1" noMove="1" noResize="1" noEditPoints="1" noAdjustHandles="1" noChangeArrowheads="1" noChangeShapeType="1" noTextEdit="1"/>
              </p:cNvSpPr>
              <p:nvPr/>
            </p:nvSpPr>
            <p:spPr>
              <a:xfrm>
                <a:off x="901867" y="2060848"/>
                <a:ext cx="7431842" cy="1828321"/>
              </a:xfrm>
              <a:prstGeom prst="rect">
                <a:avLst/>
              </a:prstGeom>
              <a:blipFill>
                <a:blip r:embed="rId3"/>
                <a:stretch>
                  <a:fillRect l="-820" t="-667" r="-738" b="-6667"/>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171909042"/>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1674" y="836712"/>
            <a:ext cx="7632218" cy="941925"/>
          </a:xfrm>
          <a:prstGeom prst="rect">
            <a:avLst/>
          </a:prstGeom>
          <a:noFill/>
        </p:spPr>
        <p:txBody>
          <a:bodyPr wrap="none" rtlCol="0">
            <a:spAutoFit/>
          </a:bodyPr>
          <a:lstStyle/>
          <a:p>
            <a:pPr algn="ctr">
              <a:lnSpc>
                <a:spcPct val="120000"/>
              </a:lnSpc>
            </a:pPr>
            <a:r>
              <a:rPr lang="en-US" altLang="ko-KR" sz="2400" dirty="0">
                <a:solidFill>
                  <a:schemeClr val="bg2">
                    <a:lumMod val="75000"/>
                  </a:schemeClr>
                </a:solidFill>
                <a:latin typeface="+mj-ea"/>
                <a:ea typeface="+mj-ea"/>
              </a:rPr>
              <a:t>Indeed, the computations of the Page curve are justified</a:t>
            </a:r>
          </a:p>
          <a:p>
            <a:pPr algn="ctr">
              <a:lnSpc>
                <a:spcPct val="120000"/>
              </a:lnSpc>
            </a:pPr>
            <a:r>
              <a:rPr lang="en-US" altLang="ko-KR" sz="2400" dirty="0">
                <a:solidFill>
                  <a:schemeClr val="bg2">
                    <a:lumMod val="75000"/>
                  </a:schemeClr>
                </a:solidFill>
                <a:latin typeface="+mj-ea"/>
                <a:ea typeface="+mj-ea"/>
              </a:rPr>
              <a:t>by the following two steps.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E9C57C5-64B3-454D-83FE-01D148DF3829}"/>
                  </a:ext>
                </a:extLst>
              </p:cNvPr>
              <p:cNvSpPr txBox="1"/>
              <p:nvPr/>
            </p:nvSpPr>
            <p:spPr>
              <a:xfrm>
                <a:off x="901867" y="2060848"/>
                <a:ext cx="7431842" cy="1828321"/>
              </a:xfrm>
              <a:prstGeom prst="rect">
                <a:avLst/>
              </a:prstGeom>
              <a:noFill/>
            </p:spPr>
            <p:txBody>
              <a:bodyPr wrap="none" rtlCol="0">
                <a:spAutoFit/>
              </a:bodyPr>
              <a:lstStyle/>
              <a:p>
                <a:pPr algn="ctr">
                  <a:lnSpc>
                    <a:spcPct val="120000"/>
                  </a:lnSpc>
                </a:pPr>
                <a:r>
                  <a:rPr lang="en-US" altLang="ko-KR" sz="2400" dirty="0">
                    <a:latin typeface="+mj-ea"/>
                    <a:ea typeface="+mj-ea"/>
                  </a:rPr>
                  <a:t>First, there are at least </a:t>
                </a:r>
                <a:r>
                  <a:rPr lang="en-US" altLang="ko-KR" sz="2400" dirty="0">
                    <a:solidFill>
                      <a:srgbClr val="FF0000"/>
                    </a:solidFill>
                    <a:latin typeface="+mj-ea"/>
                    <a:ea typeface="+mj-ea"/>
                  </a:rPr>
                  <a:t>two histories</a:t>
                </a:r>
                <a:r>
                  <a:rPr lang="en-US" altLang="ko-KR" sz="2400" dirty="0">
                    <a:latin typeface="+mj-ea"/>
                    <a:ea typeface="+mj-ea"/>
                  </a:rPr>
                  <a:t> that contribute to</a:t>
                </a:r>
              </a:p>
              <a:p>
                <a:pPr algn="ctr">
                  <a:lnSpc>
                    <a:spcPct val="120000"/>
                  </a:lnSpc>
                </a:pPr>
                <a:r>
                  <a:rPr lang="en-US" altLang="ko-KR" sz="2400" dirty="0">
                    <a:latin typeface="+mj-ea"/>
                    <a:ea typeface="+mj-ea"/>
                  </a:rPr>
                  <a:t>the entanglement entropy,</a:t>
                </a:r>
              </a:p>
              <a:p>
                <a:pPr algn="ctr">
                  <a:lnSpc>
                    <a:spcPct val="120000"/>
                  </a:lnSpc>
                </a:pPr>
                <a:r>
                  <a:rPr lang="en-US" altLang="ko-KR" sz="2400" dirty="0">
                    <a:latin typeface="+mj-ea"/>
                    <a:ea typeface="+mj-ea"/>
                  </a:rPr>
                  <a:t>where one </a:t>
                </a:r>
                <a:r>
                  <a:rPr lang="en-US" altLang="ko-KR" dirty="0">
                    <a:latin typeface="+mj-ea"/>
                    <a:ea typeface="+mj-ea"/>
                  </a:rPr>
                  <a:t>(say, </a:t>
                </a:r>
                <a14:m>
                  <m:oMath xmlns:m="http://schemas.openxmlformats.org/officeDocument/2006/math">
                    <m:sSub>
                      <m:sSubPr>
                        <m:ctrlPr>
                          <a:rPr lang="en-US" altLang="ko-KR" b="0" i="1" smtClean="0">
                            <a:latin typeface="Cambria Math" panose="02040503050406030204" pitchFamily="18" charset="0"/>
                            <a:ea typeface="+mj-ea"/>
                          </a:rPr>
                        </m:ctrlPr>
                      </m:sSubPr>
                      <m:e>
                        <m:r>
                          <a:rPr lang="en-US" altLang="ko-KR" b="0" i="1" smtClean="0">
                            <a:latin typeface="Cambria Math" panose="02040503050406030204" pitchFamily="18" charset="0"/>
                            <a:ea typeface="+mj-ea"/>
                          </a:rPr>
                          <m:t>h</m:t>
                        </m:r>
                      </m:e>
                      <m:sub>
                        <m:r>
                          <a:rPr lang="en-US" altLang="ko-KR" b="0" i="1" smtClean="0">
                            <a:latin typeface="Cambria Math" panose="02040503050406030204" pitchFamily="18" charset="0"/>
                            <a:ea typeface="+mj-ea"/>
                          </a:rPr>
                          <m:t>1</m:t>
                        </m:r>
                      </m:sub>
                    </m:sSub>
                  </m:oMath>
                </a14:m>
                <a:r>
                  <a:rPr lang="en-US" altLang="ko-KR" dirty="0">
                    <a:latin typeface="+mj-ea"/>
                    <a:ea typeface="+mj-ea"/>
                  </a:rPr>
                  <a:t>)</a:t>
                </a:r>
                <a:r>
                  <a:rPr lang="en-US" altLang="ko-KR" sz="2400" dirty="0">
                    <a:latin typeface="+mj-ea"/>
                    <a:ea typeface="+mj-ea"/>
                  </a:rPr>
                  <a:t> is </a:t>
                </a:r>
                <a:r>
                  <a:rPr lang="en-US" altLang="ko-KR" sz="2400" dirty="0">
                    <a:solidFill>
                      <a:schemeClr val="accent5">
                        <a:lumMod val="50000"/>
                      </a:schemeClr>
                    </a:solidFill>
                    <a:latin typeface="+mj-ea"/>
                    <a:ea typeface="+mj-ea"/>
                  </a:rPr>
                  <a:t>information-losing</a:t>
                </a:r>
                <a:r>
                  <a:rPr lang="en-US" altLang="ko-KR" sz="2400" dirty="0">
                    <a:latin typeface="+mj-ea"/>
                    <a:ea typeface="+mj-ea"/>
                  </a:rPr>
                  <a:t> while</a:t>
                </a:r>
              </a:p>
              <a:p>
                <a:pPr algn="ctr">
                  <a:lnSpc>
                    <a:spcPct val="120000"/>
                  </a:lnSpc>
                </a:pPr>
                <a:r>
                  <a:rPr lang="en-US" altLang="ko-KR" sz="2400" dirty="0">
                    <a:latin typeface="+mj-ea"/>
                    <a:ea typeface="+mj-ea"/>
                  </a:rPr>
                  <a:t>the other </a:t>
                </a:r>
                <a:r>
                  <a:rPr lang="en-US" altLang="ko-KR" dirty="0">
                    <a:latin typeface="+mj-ea"/>
                    <a:ea typeface="+mj-ea"/>
                  </a:rPr>
                  <a:t>(say, </a:t>
                </a:r>
                <a14:m>
                  <m:oMath xmlns:m="http://schemas.openxmlformats.org/officeDocument/2006/math">
                    <m:sSub>
                      <m:sSubPr>
                        <m:ctrlPr>
                          <a:rPr lang="en-US" altLang="ko-KR" b="0" i="1" smtClean="0">
                            <a:latin typeface="Cambria Math" panose="02040503050406030204" pitchFamily="18" charset="0"/>
                            <a:ea typeface="+mj-ea"/>
                          </a:rPr>
                        </m:ctrlPr>
                      </m:sSubPr>
                      <m:e>
                        <m:r>
                          <a:rPr lang="en-US" altLang="ko-KR" b="0" i="1" smtClean="0">
                            <a:latin typeface="Cambria Math" panose="02040503050406030204" pitchFamily="18" charset="0"/>
                            <a:ea typeface="+mj-ea"/>
                          </a:rPr>
                          <m:t>h</m:t>
                        </m:r>
                      </m:e>
                      <m:sub>
                        <m:r>
                          <a:rPr lang="en-US" altLang="ko-KR" b="0" i="1" smtClean="0">
                            <a:latin typeface="Cambria Math" panose="02040503050406030204" pitchFamily="18" charset="0"/>
                            <a:ea typeface="+mj-ea"/>
                          </a:rPr>
                          <m:t>2</m:t>
                        </m:r>
                      </m:sub>
                    </m:sSub>
                  </m:oMath>
                </a14:m>
                <a:r>
                  <a:rPr lang="en-US" altLang="ko-KR" dirty="0">
                    <a:latin typeface="+mj-ea"/>
                    <a:ea typeface="+mj-ea"/>
                  </a:rPr>
                  <a:t>)</a:t>
                </a:r>
                <a:r>
                  <a:rPr lang="en-US" altLang="ko-KR" sz="2400" dirty="0">
                    <a:latin typeface="+mj-ea"/>
                    <a:ea typeface="+mj-ea"/>
                  </a:rPr>
                  <a:t> is </a:t>
                </a:r>
                <a:r>
                  <a:rPr lang="en-US" altLang="ko-KR" sz="2400" dirty="0">
                    <a:solidFill>
                      <a:schemeClr val="accent6">
                        <a:lumMod val="75000"/>
                      </a:schemeClr>
                    </a:solidFill>
                    <a:latin typeface="+mj-ea"/>
                    <a:ea typeface="+mj-ea"/>
                  </a:rPr>
                  <a:t>information-preserving</a:t>
                </a:r>
                <a:r>
                  <a:rPr lang="en-US" altLang="ko-KR" sz="2400" dirty="0">
                    <a:latin typeface="+mj-ea"/>
                    <a:ea typeface="+mj-ea"/>
                  </a:rPr>
                  <a:t>.</a:t>
                </a:r>
              </a:p>
            </p:txBody>
          </p:sp>
        </mc:Choice>
        <mc:Fallback xmlns="">
          <p:sp>
            <p:nvSpPr>
              <p:cNvPr id="3" name="TextBox 2">
                <a:extLst>
                  <a:ext uri="{FF2B5EF4-FFF2-40B4-BE49-F238E27FC236}">
                    <a16:creationId xmlns:a16="http://schemas.microsoft.com/office/drawing/2014/main" id="{AE9C57C5-64B3-454D-83FE-01D148DF3829}"/>
                  </a:ext>
                </a:extLst>
              </p:cNvPr>
              <p:cNvSpPr txBox="1">
                <a:spLocks noRot="1" noChangeAspect="1" noMove="1" noResize="1" noEditPoints="1" noAdjustHandles="1" noChangeArrowheads="1" noChangeShapeType="1" noTextEdit="1"/>
              </p:cNvSpPr>
              <p:nvPr/>
            </p:nvSpPr>
            <p:spPr>
              <a:xfrm>
                <a:off x="901867" y="2060848"/>
                <a:ext cx="7431842" cy="1828321"/>
              </a:xfrm>
              <a:prstGeom prst="rect">
                <a:avLst/>
              </a:prstGeom>
              <a:blipFill>
                <a:blip r:embed="rId3"/>
                <a:stretch>
                  <a:fillRect l="-820" t="-667" r="-738" b="-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CC14BEE-57D8-4752-8BF2-2DEBCE929879}"/>
                  </a:ext>
                </a:extLst>
              </p:cNvPr>
              <p:cNvSpPr txBox="1"/>
              <p:nvPr/>
            </p:nvSpPr>
            <p:spPr>
              <a:xfrm>
                <a:off x="2843808" y="4653136"/>
                <a:ext cx="331263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3600" b="0" i="1" smtClean="0">
                          <a:latin typeface="Cambria Math" panose="02040503050406030204" pitchFamily="18" charset="0"/>
                        </a:rPr>
                        <m:t>𝑆</m:t>
                      </m:r>
                      <m:r>
                        <a:rPr lang="en-US" altLang="ko-KR" sz="3600" b="0" i="1" smtClean="0">
                          <a:latin typeface="Cambria Math" panose="02040503050406030204" pitchFamily="18" charset="0"/>
                        </a:rPr>
                        <m:t>≃</m:t>
                      </m:r>
                      <m:sSub>
                        <m:sSubPr>
                          <m:ctrlPr>
                            <a:rPr lang="en-US" altLang="ko-KR" sz="3600" b="0" i="1" smtClean="0">
                              <a:latin typeface="Cambria Math" panose="02040503050406030204" pitchFamily="18" charset="0"/>
                            </a:rPr>
                          </m:ctrlPr>
                        </m:sSubPr>
                        <m:e>
                          <m:r>
                            <a:rPr lang="en-US" altLang="ko-KR" sz="3600" b="0" i="1" smtClean="0">
                              <a:latin typeface="Cambria Math" panose="02040503050406030204" pitchFamily="18" charset="0"/>
                            </a:rPr>
                            <m:t>𝑝</m:t>
                          </m:r>
                        </m:e>
                        <m:sub>
                          <m:r>
                            <a:rPr lang="en-US" altLang="ko-KR" sz="3600" b="0" i="1" smtClean="0">
                              <a:latin typeface="Cambria Math" panose="02040503050406030204" pitchFamily="18" charset="0"/>
                            </a:rPr>
                            <m:t>1</m:t>
                          </m:r>
                        </m:sub>
                      </m:sSub>
                      <m:sSub>
                        <m:sSubPr>
                          <m:ctrlPr>
                            <a:rPr lang="en-US" altLang="ko-KR" sz="3600" b="0" i="1" smtClean="0">
                              <a:solidFill>
                                <a:schemeClr val="accent5">
                                  <a:lumMod val="50000"/>
                                </a:schemeClr>
                              </a:solidFill>
                              <a:latin typeface="Cambria Math" panose="02040503050406030204" pitchFamily="18" charset="0"/>
                            </a:rPr>
                          </m:ctrlPr>
                        </m:sSubPr>
                        <m:e>
                          <m:r>
                            <a:rPr lang="en-US" altLang="ko-KR" sz="3600" b="0" i="1" smtClean="0">
                              <a:solidFill>
                                <a:schemeClr val="accent5">
                                  <a:lumMod val="50000"/>
                                </a:schemeClr>
                              </a:solidFill>
                              <a:latin typeface="Cambria Math" panose="02040503050406030204" pitchFamily="18" charset="0"/>
                            </a:rPr>
                            <m:t>𝑆</m:t>
                          </m:r>
                        </m:e>
                        <m:sub>
                          <m:r>
                            <a:rPr lang="en-US" altLang="ko-KR" sz="3600" b="0" i="1" smtClean="0">
                              <a:solidFill>
                                <a:schemeClr val="accent5">
                                  <a:lumMod val="50000"/>
                                </a:schemeClr>
                              </a:solidFill>
                              <a:latin typeface="Cambria Math" panose="02040503050406030204" pitchFamily="18" charset="0"/>
                            </a:rPr>
                            <m:t>1</m:t>
                          </m:r>
                        </m:sub>
                      </m:sSub>
                      <m:r>
                        <a:rPr lang="en-US" altLang="ko-KR" sz="3600" b="0" i="1" smtClean="0">
                          <a:latin typeface="Cambria Math" panose="02040503050406030204" pitchFamily="18" charset="0"/>
                        </a:rPr>
                        <m:t>+</m:t>
                      </m:r>
                      <m:sSub>
                        <m:sSubPr>
                          <m:ctrlPr>
                            <a:rPr lang="en-US" altLang="ko-KR" sz="3600" b="0" i="1" smtClean="0">
                              <a:latin typeface="Cambria Math" panose="02040503050406030204" pitchFamily="18" charset="0"/>
                            </a:rPr>
                          </m:ctrlPr>
                        </m:sSubPr>
                        <m:e>
                          <m:r>
                            <a:rPr lang="en-US" altLang="ko-KR" sz="3600" b="0" i="1" smtClean="0">
                              <a:latin typeface="Cambria Math" panose="02040503050406030204" pitchFamily="18" charset="0"/>
                            </a:rPr>
                            <m:t>𝑝</m:t>
                          </m:r>
                        </m:e>
                        <m:sub>
                          <m:r>
                            <a:rPr lang="en-US" altLang="ko-KR" sz="3600" b="0" i="1" smtClean="0">
                              <a:latin typeface="Cambria Math" panose="02040503050406030204" pitchFamily="18" charset="0"/>
                            </a:rPr>
                            <m:t>2</m:t>
                          </m:r>
                        </m:sub>
                      </m:sSub>
                      <m:sSub>
                        <m:sSubPr>
                          <m:ctrlPr>
                            <a:rPr lang="en-US" altLang="ko-KR" sz="3600" b="0" i="1" smtClean="0">
                              <a:solidFill>
                                <a:schemeClr val="accent6">
                                  <a:lumMod val="75000"/>
                                </a:schemeClr>
                              </a:solidFill>
                              <a:latin typeface="Cambria Math" panose="02040503050406030204" pitchFamily="18" charset="0"/>
                            </a:rPr>
                          </m:ctrlPr>
                        </m:sSubPr>
                        <m:e>
                          <m:r>
                            <a:rPr lang="en-US" altLang="ko-KR" sz="3600" b="0" i="1" smtClean="0">
                              <a:solidFill>
                                <a:schemeClr val="accent6">
                                  <a:lumMod val="75000"/>
                                </a:schemeClr>
                              </a:solidFill>
                              <a:latin typeface="Cambria Math" panose="02040503050406030204" pitchFamily="18" charset="0"/>
                            </a:rPr>
                            <m:t>𝑆</m:t>
                          </m:r>
                        </m:e>
                        <m:sub>
                          <m:r>
                            <a:rPr lang="en-US" altLang="ko-KR" sz="3600" b="0" i="1" smtClean="0">
                              <a:solidFill>
                                <a:schemeClr val="accent6">
                                  <a:lumMod val="75000"/>
                                </a:schemeClr>
                              </a:solidFill>
                              <a:latin typeface="Cambria Math" panose="02040503050406030204" pitchFamily="18" charset="0"/>
                            </a:rPr>
                            <m:t>2</m:t>
                          </m:r>
                        </m:sub>
                      </m:sSub>
                    </m:oMath>
                  </m:oMathPara>
                </a14:m>
                <a:endParaRPr lang="ko-KR" altLang="en-US" sz="3600" dirty="0"/>
              </a:p>
            </p:txBody>
          </p:sp>
        </mc:Choice>
        <mc:Fallback xmlns="">
          <p:sp>
            <p:nvSpPr>
              <p:cNvPr id="2" name="TextBox 1">
                <a:extLst>
                  <a:ext uri="{FF2B5EF4-FFF2-40B4-BE49-F238E27FC236}">
                    <a16:creationId xmlns:a16="http://schemas.microsoft.com/office/drawing/2014/main" id="{FCC14BEE-57D8-4752-8BF2-2DEBCE929879}"/>
                  </a:ext>
                </a:extLst>
              </p:cNvPr>
              <p:cNvSpPr txBox="1">
                <a:spLocks noRot="1" noChangeAspect="1" noMove="1" noResize="1" noEditPoints="1" noAdjustHandles="1" noChangeArrowheads="1" noChangeShapeType="1" noTextEdit="1"/>
              </p:cNvSpPr>
              <p:nvPr/>
            </p:nvSpPr>
            <p:spPr>
              <a:xfrm>
                <a:off x="2843808" y="4653136"/>
                <a:ext cx="3312638" cy="553998"/>
              </a:xfrm>
              <a:prstGeom prst="rect">
                <a:avLst/>
              </a:prstGeom>
              <a:blipFill>
                <a:blip r:embed="rId4"/>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40270144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1674" y="836712"/>
            <a:ext cx="7632218" cy="941925"/>
          </a:xfrm>
          <a:prstGeom prst="rect">
            <a:avLst/>
          </a:prstGeom>
          <a:noFill/>
        </p:spPr>
        <p:txBody>
          <a:bodyPr wrap="none" rtlCol="0">
            <a:spAutoFit/>
          </a:bodyPr>
          <a:lstStyle/>
          <a:p>
            <a:pPr algn="ctr">
              <a:lnSpc>
                <a:spcPct val="120000"/>
              </a:lnSpc>
            </a:pPr>
            <a:r>
              <a:rPr lang="en-US" altLang="ko-KR" sz="2400" dirty="0">
                <a:solidFill>
                  <a:schemeClr val="bg2">
                    <a:lumMod val="75000"/>
                  </a:schemeClr>
                </a:solidFill>
                <a:latin typeface="+mj-ea"/>
                <a:ea typeface="+mj-ea"/>
              </a:rPr>
              <a:t>Indeed, the computations of the Page curve are justified</a:t>
            </a:r>
          </a:p>
          <a:p>
            <a:pPr algn="ctr">
              <a:lnSpc>
                <a:spcPct val="120000"/>
              </a:lnSpc>
            </a:pPr>
            <a:r>
              <a:rPr lang="en-US" altLang="ko-KR" sz="2400" dirty="0">
                <a:solidFill>
                  <a:schemeClr val="bg2">
                    <a:lumMod val="75000"/>
                  </a:schemeClr>
                </a:solidFill>
                <a:latin typeface="+mj-ea"/>
                <a:ea typeface="+mj-ea"/>
              </a:rPr>
              <a:t>by the following two steps.</a:t>
            </a:r>
          </a:p>
        </p:txBody>
      </p:sp>
      <p:sp>
        <p:nvSpPr>
          <p:cNvPr id="3" name="TextBox 2">
            <a:extLst>
              <a:ext uri="{FF2B5EF4-FFF2-40B4-BE49-F238E27FC236}">
                <a16:creationId xmlns:a16="http://schemas.microsoft.com/office/drawing/2014/main" id="{AE9C57C5-64B3-454D-83FE-01D148DF3829}"/>
              </a:ext>
            </a:extLst>
          </p:cNvPr>
          <p:cNvSpPr txBox="1"/>
          <p:nvPr/>
        </p:nvSpPr>
        <p:spPr>
          <a:xfrm>
            <a:off x="252648" y="2060848"/>
            <a:ext cx="8730275" cy="1828321"/>
          </a:xfrm>
          <a:prstGeom prst="rect">
            <a:avLst/>
          </a:prstGeom>
          <a:noFill/>
        </p:spPr>
        <p:txBody>
          <a:bodyPr wrap="none" rtlCol="0">
            <a:spAutoFit/>
          </a:bodyPr>
          <a:lstStyle/>
          <a:p>
            <a:pPr algn="ctr">
              <a:lnSpc>
                <a:spcPct val="120000"/>
              </a:lnSpc>
            </a:pPr>
            <a:r>
              <a:rPr lang="en-US" altLang="ko-KR" sz="2400" dirty="0">
                <a:latin typeface="+mj-ea"/>
                <a:ea typeface="+mj-ea"/>
              </a:rPr>
              <a:t>Second, the probability of the information-preserving history is</a:t>
            </a:r>
          </a:p>
          <a:p>
            <a:pPr algn="ctr">
              <a:lnSpc>
                <a:spcPct val="120000"/>
              </a:lnSpc>
            </a:pPr>
            <a:r>
              <a:rPr lang="en-US" altLang="ko-KR" sz="2400" dirty="0">
                <a:solidFill>
                  <a:srgbClr val="FF0000"/>
                </a:solidFill>
                <a:latin typeface="+mj-ea"/>
                <a:ea typeface="+mj-ea"/>
              </a:rPr>
              <a:t>dominant at the late time</a:t>
            </a:r>
            <a:r>
              <a:rPr lang="en-US" altLang="ko-KR" sz="2400" dirty="0">
                <a:latin typeface="+mj-ea"/>
                <a:ea typeface="+mj-ea"/>
              </a:rPr>
              <a:t>.</a:t>
            </a:r>
          </a:p>
          <a:p>
            <a:pPr algn="ctr">
              <a:lnSpc>
                <a:spcPct val="120000"/>
              </a:lnSpc>
            </a:pPr>
            <a:endParaRPr lang="en-US" altLang="ko-KR" sz="2400" dirty="0">
              <a:latin typeface="+mj-ea"/>
              <a:ea typeface="+mj-ea"/>
            </a:endParaRPr>
          </a:p>
          <a:p>
            <a:pPr algn="ctr">
              <a:lnSpc>
                <a:spcPct val="120000"/>
              </a:lnSpc>
            </a:pPr>
            <a:r>
              <a:rPr lang="en-US" altLang="ko-KR" sz="2400" dirty="0">
                <a:latin typeface="+mj-ea"/>
                <a:ea typeface="+mj-ea"/>
              </a:rPr>
              <a:t>Then, one can reproduce the Page curve that we wanted.</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CC14BEE-57D8-4752-8BF2-2DEBCE929879}"/>
                  </a:ext>
                </a:extLst>
              </p:cNvPr>
              <p:cNvSpPr txBox="1"/>
              <p:nvPr/>
            </p:nvSpPr>
            <p:spPr>
              <a:xfrm>
                <a:off x="2843808" y="4653136"/>
                <a:ext cx="331263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3600" b="0" i="1" smtClean="0">
                          <a:latin typeface="Cambria Math" panose="02040503050406030204" pitchFamily="18" charset="0"/>
                        </a:rPr>
                        <m:t>𝑆</m:t>
                      </m:r>
                      <m:r>
                        <a:rPr lang="en-US" altLang="ko-KR" sz="3600" b="0" i="1" smtClean="0">
                          <a:latin typeface="Cambria Math" panose="02040503050406030204" pitchFamily="18" charset="0"/>
                        </a:rPr>
                        <m:t>≃</m:t>
                      </m:r>
                      <m:sSub>
                        <m:sSubPr>
                          <m:ctrlPr>
                            <a:rPr lang="en-US" altLang="ko-KR" sz="3600" b="0" i="1" smtClean="0">
                              <a:solidFill>
                                <a:schemeClr val="bg2">
                                  <a:lumMod val="75000"/>
                                </a:schemeClr>
                              </a:solidFill>
                              <a:latin typeface="Cambria Math" panose="02040503050406030204" pitchFamily="18" charset="0"/>
                            </a:rPr>
                          </m:ctrlPr>
                        </m:sSubPr>
                        <m:e>
                          <m:r>
                            <a:rPr lang="en-US" altLang="ko-KR" sz="3600" b="0" i="1" smtClean="0">
                              <a:solidFill>
                                <a:schemeClr val="bg2">
                                  <a:lumMod val="75000"/>
                                </a:schemeClr>
                              </a:solidFill>
                              <a:latin typeface="Cambria Math" panose="02040503050406030204" pitchFamily="18" charset="0"/>
                            </a:rPr>
                            <m:t>𝑝</m:t>
                          </m:r>
                        </m:e>
                        <m:sub>
                          <m:r>
                            <a:rPr lang="en-US" altLang="ko-KR" sz="3600" b="0" i="1" smtClean="0">
                              <a:solidFill>
                                <a:schemeClr val="bg2">
                                  <a:lumMod val="75000"/>
                                </a:schemeClr>
                              </a:solidFill>
                              <a:latin typeface="Cambria Math" panose="02040503050406030204" pitchFamily="18" charset="0"/>
                            </a:rPr>
                            <m:t>1</m:t>
                          </m:r>
                        </m:sub>
                      </m:sSub>
                      <m:sSub>
                        <m:sSubPr>
                          <m:ctrlPr>
                            <a:rPr lang="en-US" altLang="ko-KR" sz="3600" b="0" i="1" smtClean="0">
                              <a:solidFill>
                                <a:schemeClr val="bg2">
                                  <a:lumMod val="75000"/>
                                </a:schemeClr>
                              </a:solidFill>
                              <a:latin typeface="Cambria Math" panose="02040503050406030204" pitchFamily="18" charset="0"/>
                            </a:rPr>
                          </m:ctrlPr>
                        </m:sSubPr>
                        <m:e>
                          <m:r>
                            <a:rPr lang="en-US" altLang="ko-KR" sz="3600" b="0" i="1" smtClean="0">
                              <a:solidFill>
                                <a:schemeClr val="bg2">
                                  <a:lumMod val="75000"/>
                                </a:schemeClr>
                              </a:solidFill>
                              <a:latin typeface="Cambria Math" panose="02040503050406030204" pitchFamily="18" charset="0"/>
                            </a:rPr>
                            <m:t>𝑆</m:t>
                          </m:r>
                        </m:e>
                        <m:sub>
                          <m:r>
                            <a:rPr lang="en-US" altLang="ko-KR" sz="3600" b="0" i="1" smtClean="0">
                              <a:solidFill>
                                <a:schemeClr val="bg2">
                                  <a:lumMod val="75000"/>
                                </a:schemeClr>
                              </a:solidFill>
                              <a:latin typeface="Cambria Math" panose="02040503050406030204" pitchFamily="18" charset="0"/>
                            </a:rPr>
                            <m:t>1</m:t>
                          </m:r>
                        </m:sub>
                      </m:sSub>
                      <m:r>
                        <a:rPr lang="en-US" altLang="ko-KR" sz="3600" b="0" i="1" smtClean="0">
                          <a:solidFill>
                            <a:schemeClr val="bg2">
                              <a:lumMod val="75000"/>
                            </a:schemeClr>
                          </a:solidFill>
                          <a:latin typeface="Cambria Math" panose="02040503050406030204" pitchFamily="18" charset="0"/>
                        </a:rPr>
                        <m:t>+</m:t>
                      </m:r>
                      <m:sSub>
                        <m:sSubPr>
                          <m:ctrlPr>
                            <a:rPr lang="en-US" altLang="ko-KR" sz="3600" b="0" i="1" smtClean="0">
                              <a:latin typeface="Cambria Math" panose="02040503050406030204" pitchFamily="18" charset="0"/>
                            </a:rPr>
                          </m:ctrlPr>
                        </m:sSubPr>
                        <m:e>
                          <m:r>
                            <a:rPr lang="en-US" altLang="ko-KR" sz="3600" b="0" i="1" smtClean="0">
                              <a:latin typeface="Cambria Math" panose="02040503050406030204" pitchFamily="18" charset="0"/>
                            </a:rPr>
                            <m:t>𝑝</m:t>
                          </m:r>
                        </m:e>
                        <m:sub>
                          <m:r>
                            <a:rPr lang="en-US" altLang="ko-KR" sz="3600" b="0" i="1" smtClean="0">
                              <a:latin typeface="Cambria Math" panose="02040503050406030204" pitchFamily="18" charset="0"/>
                            </a:rPr>
                            <m:t>2</m:t>
                          </m:r>
                        </m:sub>
                      </m:sSub>
                      <m:sSub>
                        <m:sSubPr>
                          <m:ctrlPr>
                            <a:rPr lang="en-US" altLang="ko-KR" sz="3600" b="0" i="1" smtClean="0">
                              <a:solidFill>
                                <a:schemeClr val="accent6">
                                  <a:lumMod val="75000"/>
                                </a:schemeClr>
                              </a:solidFill>
                              <a:latin typeface="Cambria Math" panose="02040503050406030204" pitchFamily="18" charset="0"/>
                            </a:rPr>
                          </m:ctrlPr>
                        </m:sSubPr>
                        <m:e>
                          <m:r>
                            <a:rPr lang="en-US" altLang="ko-KR" sz="3600" b="0" i="1" smtClean="0">
                              <a:solidFill>
                                <a:schemeClr val="accent6">
                                  <a:lumMod val="75000"/>
                                </a:schemeClr>
                              </a:solidFill>
                              <a:latin typeface="Cambria Math" panose="02040503050406030204" pitchFamily="18" charset="0"/>
                            </a:rPr>
                            <m:t>𝑆</m:t>
                          </m:r>
                        </m:e>
                        <m:sub>
                          <m:r>
                            <a:rPr lang="en-US" altLang="ko-KR" sz="3600" b="0" i="1" smtClean="0">
                              <a:solidFill>
                                <a:schemeClr val="accent6">
                                  <a:lumMod val="75000"/>
                                </a:schemeClr>
                              </a:solidFill>
                              <a:latin typeface="Cambria Math" panose="02040503050406030204" pitchFamily="18" charset="0"/>
                            </a:rPr>
                            <m:t>2</m:t>
                          </m:r>
                        </m:sub>
                      </m:sSub>
                    </m:oMath>
                  </m:oMathPara>
                </a14:m>
                <a:endParaRPr lang="ko-KR" altLang="en-US" sz="3600" dirty="0"/>
              </a:p>
            </p:txBody>
          </p:sp>
        </mc:Choice>
        <mc:Fallback xmlns="">
          <p:sp>
            <p:nvSpPr>
              <p:cNvPr id="2" name="TextBox 1">
                <a:extLst>
                  <a:ext uri="{FF2B5EF4-FFF2-40B4-BE49-F238E27FC236}">
                    <a16:creationId xmlns:a16="http://schemas.microsoft.com/office/drawing/2014/main" id="{FCC14BEE-57D8-4752-8BF2-2DEBCE929879}"/>
                  </a:ext>
                </a:extLst>
              </p:cNvPr>
              <p:cNvSpPr txBox="1">
                <a:spLocks noRot="1" noChangeAspect="1" noMove="1" noResize="1" noEditPoints="1" noAdjustHandles="1" noChangeArrowheads="1" noChangeShapeType="1" noTextEdit="1"/>
              </p:cNvSpPr>
              <p:nvPr/>
            </p:nvSpPr>
            <p:spPr>
              <a:xfrm>
                <a:off x="2843808" y="4653136"/>
                <a:ext cx="3312638" cy="553998"/>
              </a:xfrm>
              <a:prstGeom prst="rect">
                <a:avLst/>
              </a:prstGeom>
              <a:blipFill>
                <a:blip r:embed="rId3"/>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911685475"/>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7E6D8BC7-3B6A-4324-A735-AFF645082230}"/>
              </a:ext>
            </a:extLst>
          </p:cNvPr>
          <p:cNvPicPr>
            <a:picLocks noChangeAspect="1"/>
          </p:cNvPicPr>
          <p:nvPr/>
        </p:nvPicPr>
        <p:blipFill>
          <a:blip r:embed="rId3"/>
          <a:stretch>
            <a:fillRect/>
          </a:stretch>
        </p:blipFill>
        <p:spPr>
          <a:xfrm>
            <a:off x="2627784" y="260648"/>
            <a:ext cx="3744416" cy="6046467"/>
          </a:xfrm>
          <a:prstGeom prst="rect">
            <a:avLst/>
          </a:prstGeom>
        </p:spPr>
      </p:pic>
    </p:spTree>
    <p:extLst>
      <p:ext uri="{BB962C8B-B14F-4D97-AF65-F5344CB8AC3E}">
        <p14:creationId xmlns:p14="http://schemas.microsoft.com/office/powerpoint/2010/main" val="41182532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9651" y="5085184"/>
            <a:ext cx="5516254" cy="941283"/>
          </a:xfrm>
          <a:prstGeom prst="rect">
            <a:avLst/>
          </a:prstGeom>
          <a:noFill/>
        </p:spPr>
        <p:txBody>
          <a:bodyPr wrap="none" rtlCol="0">
            <a:spAutoFit/>
          </a:bodyPr>
          <a:lstStyle/>
          <a:p>
            <a:pPr algn="ctr">
              <a:lnSpc>
                <a:spcPct val="120000"/>
              </a:lnSpc>
            </a:pPr>
            <a:r>
              <a:rPr lang="en-US" altLang="ko-KR" sz="2400" dirty="0">
                <a:latin typeface="+mj-ea"/>
                <a:ea typeface="+mj-ea"/>
              </a:rPr>
              <a:t>How can a black hole emit information</a:t>
            </a:r>
          </a:p>
          <a:p>
            <a:pPr algn="ctr">
              <a:lnSpc>
                <a:spcPct val="120000"/>
              </a:lnSpc>
            </a:pPr>
            <a:r>
              <a:rPr lang="en-US" altLang="ko-KR" sz="2400" dirty="0">
                <a:latin typeface="+mj-ea"/>
                <a:ea typeface="+mj-ea"/>
              </a:rPr>
              <a:t>via </a:t>
            </a:r>
            <a:r>
              <a:rPr lang="en-US" altLang="ko-KR" sz="2400" b="1" dirty="0">
                <a:latin typeface="+mj-ea"/>
                <a:ea typeface="+mj-ea"/>
              </a:rPr>
              <a:t>quantum extremal surfaces?</a:t>
            </a:r>
          </a:p>
        </p:txBody>
      </p:sp>
      <p:pic>
        <p:nvPicPr>
          <p:cNvPr id="3" name="그림 2">
            <a:extLst>
              <a:ext uri="{FF2B5EF4-FFF2-40B4-BE49-F238E27FC236}">
                <a16:creationId xmlns:a16="http://schemas.microsoft.com/office/drawing/2014/main" id="{1A7A21F0-BCEF-472A-9B0D-8154FE64446D}"/>
              </a:ext>
            </a:extLst>
          </p:cNvPr>
          <p:cNvPicPr>
            <a:picLocks noChangeAspect="1"/>
          </p:cNvPicPr>
          <p:nvPr/>
        </p:nvPicPr>
        <p:blipFill>
          <a:blip r:embed="rId3"/>
          <a:stretch>
            <a:fillRect/>
          </a:stretch>
        </p:blipFill>
        <p:spPr>
          <a:xfrm>
            <a:off x="281381" y="908720"/>
            <a:ext cx="8581237" cy="3853088"/>
          </a:xfrm>
          <a:prstGeom prst="rect">
            <a:avLst/>
          </a:prstGeom>
        </p:spPr>
      </p:pic>
    </p:spTree>
    <p:extLst>
      <p:ext uri="{BB962C8B-B14F-4D97-AF65-F5344CB8AC3E}">
        <p14:creationId xmlns:p14="http://schemas.microsoft.com/office/powerpoint/2010/main" val="2466388053"/>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7E6D8BC7-3B6A-4324-A735-AFF645082230}"/>
              </a:ext>
            </a:extLst>
          </p:cNvPr>
          <p:cNvPicPr>
            <a:picLocks noChangeAspect="1"/>
          </p:cNvPicPr>
          <p:nvPr/>
        </p:nvPicPr>
        <p:blipFill>
          <a:blip r:embed="rId3"/>
          <a:stretch>
            <a:fillRect/>
          </a:stretch>
        </p:blipFill>
        <p:spPr>
          <a:xfrm>
            <a:off x="2627784" y="260648"/>
            <a:ext cx="3744416" cy="6046467"/>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F5797E8-C799-4214-81C6-83B82E5C9CB8}"/>
                  </a:ext>
                </a:extLst>
              </p:cNvPr>
              <p:cNvSpPr txBox="1"/>
              <p:nvPr/>
            </p:nvSpPr>
            <p:spPr>
              <a:xfrm>
                <a:off x="683568" y="2914549"/>
                <a:ext cx="2700804" cy="369332"/>
              </a:xfrm>
              <a:prstGeom prst="rect">
                <a:avLst/>
              </a:prstGeom>
              <a:noFill/>
            </p:spPr>
            <p:txBody>
              <a:bodyPr wrap="none" rtlCol="0">
                <a:spAutoFit/>
              </a:bodyPr>
              <a:lstStyle/>
              <a:p>
                <a14:m>
                  <m:oMath xmlns:m="http://schemas.openxmlformats.org/officeDocument/2006/math">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h</m:t>
                        </m:r>
                      </m:e>
                      <m:sub>
                        <m:r>
                          <a:rPr lang="en-US" altLang="ko-KR" b="0" i="1" smtClean="0">
                            <a:solidFill>
                              <a:srgbClr val="FF0000"/>
                            </a:solidFill>
                            <a:latin typeface="Cambria Math" panose="02040503050406030204" pitchFamily="18" charset="0"/>
                          </a:rPr>
                          <m:t>1</m:t>
                        </m:r>
                      </m:sub>
                    </m:sSub>
                  </m:oMath>
                </a14:m>
                <a:r>
                  <a:rPr lang="ko-KR" altLang="en-US" dirty="0">
                    <a:solidFill>
                      <a:srgbClr val="FF0000"/>
                    </a:solidFill>
                  </a:rPr>
                  <a:t> </a:t>
                </a:r>
                <a:r>
                  <a:rPr lang="en-US" altLang="ko-KR" dirty="0">
                    <a:solidFill>
                      <a:srgbClr val="FF0000"/>
                    </a:solidFill>
                  </a:rPr>
                  <a:t>is</a:t>
                </a:r>
                <a:r>
                  <a:rPr lang="ko-KR" altLang="en-US" dirty="0">
                    <a:solidFill>
                      <a:srgbClr val="FF0000"/>
                    </a:solidFill>
                  </a:rPr>
                  <a:t> </a:t>
                </a:r>
                <a:r>
                  <a:rPr lang="en-US" altLang="ko-KR" dirty="0">
                    <a:solidFill>
                      <a:srgbClr val="FF0000"/>
                    </a:solidFill>
                  </a:rPr>
                  <a:t>information-losing.</a:t>
                </a:r>
                <a:endParaRPr lang="ko-KR" altLang="en-US" dirty="0">
                  <a:solidFill>
                    <a:srgbClr val="FF0000"/>
                  </a:solidFill>
                </a:endParaRPr>
              </a:p>
            </p:txBody>
          </p:sp>
        </mc:Choice>
        <mc:Fallback xmlns="">
          <p:sp>
            <p:nvSpPr>
              <p:cNvPr id="2" name="TextBox 1">
                <a:extLst>
                  <a:ext uri="{FF2B5EF4-FFF2-40B4-BE49-F238E27FC236}">
                    <a16:creationId xmlns:a16="http://schemas.microsoft.com/office/drawing/2014/main" id="{4F5797E8-C799-4214-81C6-83B82E5C9CB8}"/>
                  </a:ext>
                </a:extLst>
              </p:cNvPr>
              <p:cNvSpPr txBox="1">
                <a:spLocks noRot="1" noChangeAspect="1" noMove="1" noResize="1" noEditPoints="1" noAdjustHandles="1" noChangeArrowheads="1" noChangeShapeType="1" noTextEdit="1"/>
              </p:cNvSpPr>
              <p:nvPr/>
            </p:nvSpPr>
            <p:spPr>
              <a:xfrm>
                <a:off x="683568" y="2914549"/>
                <a:ext cx="2700804" cy="369332"/>
              </a:xfrm>
              <a:prstGeom prst="rect">
                <a:avLst/>
              </a:prstGeom>
              <a:blipFill>
                <a:blip r:embed="rId4"/>
                <a:stretch>
                  <a:fillRect t="-8197" r="-903" b="-24590"/>
                </a:stretch>
              </a:blipFill>
            </p:spPr>
            <p:txBody>
              <a:bodyPr/>
              <a:lstStyle/>
              <a:p>
                <a:r>
                  <a:rPr lang="ko-KR" altLang="en-US">
                    <a:noFill/>
                  </a:rPr>
                  <a:t> </a:t>
                </a:r>
              </a:p>
            </p:txBody>
          </p:sp>
        </mc:Fallback>
      </mc:AlternateContent>
      <p:sp>
        <p:nvSpPr>
          <p:cNvPr id="3" name="타원 2">
            <a:extLst>
              <a:ext uri="{FF2B5EF4-FFF2-40B4-BE49-F238E27FC236}">
                <a16:creationId xmlns:a16="http://schemas.microsoft.com/office/drawing/2014/main" id="{3F08079A-2E9B-41B8-BDC7-67906D127721}"/>
              </a:ext>
            </a:extLst>
          </p:cNvPr>
          <p:cNvSpPr/>
          <p:nvPr/>
        </p:nvSpPr>
        <p:spPr>
          <a:xfrm>
            <a:off x="3115062" y="3187809"/>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188283399"/>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7E6D8BC7-3B6A-4324-A735-AFF645082230}"/>
              </a:ext>
            </a:extLst>
          </p:cNvPr>
          <p:cNvPicPr>
            <a:picLocks noChangeAspect="1"/>
          </p:cNvPicPr>
          <p:nvPr/>
        </p:nvPicPr>
        <p:blipFill>
          <a:blip r:embed="rId3"/>
          <a:stretch>
            <a:fillRect/>
          </a:stretch>
        </p:blipFill>
        <p:spPr>
          <a:xfrm>
            <a:off x="2627784" y="260648"/>
            <a:ext cx="3744416" cy="6046467"/>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F5797E8-C799-4214-81C6-83B82E5C9CB8}"/>
                  </a:ext>
                </a:extLst>
              </p:cNvPr>
              <p:cNvSpPr txBox="1"/>
              <p:nvPr/>
            </p:nvSpPr>
            <p:spPr>
              <a:xfrm>
                <a:off x="683568" y="2914549"/>
                <a:ext cx="2700804" cy="369332"/>
              </a:xfrm>
              <a:prstGeom prst="rect">
                <a:avLst/>
              </a:prstGeom>
              <a:noFill/>
            </p:spPr>
            <p:txBody>
              <a:bodyPr wrap="none" rtlCol="0">
                <a:spAutoFit/>
              </a:bodyPr>
              <a:lstStyle/>
              <a:p>
                <a14:m>
                  <m:oMath xmlns:m="http://schemas.openxmlformats.org/officeDocument/2006/math">
                    <m:sSub>
                      <m:sSubPr>
                        <m:ctrlPr>
                          <a:rPr lang="en-US" altLang="ko-KR" b="0" i="1" smtClean="0">
                            <a:solidFill>
                              <a:schemeClr val="bg1">
                                <a:lumMod val="65000"/>
                              </a:schemeClr>
                            </a:solidFill>
                            <a:latin typeface="Cambria Math" panose="02040503050406030204" pitchFamily="18" charset="0"/>
                          </a:rPr>
                        </m:ctrlPr>
                      </m:sSubPr>
                      <m:e>
                        <m:r>
                          <a:rPr lang="en-US" altLang="ko-KR" b="0" i="1" smtClean="0">
                            <a:solidFill>
                              <a:schemeClr val="bg1">
                                <a:lumMod val="65000"/>
                              </a:schemeClr>
                            </a:solidFill>
                            <a:latin typeface="Cambria Math" panose="02040503050406030204" pitchFamily="18" charset="0"/>
                          </a:rPr>
                          <m:t>h</m:t>
                        </m:r>
                      </m:e>
                      <m:sub>
                        <m:r>
                          <a:rPr lang="en-US" altLang="ko-KR" b="0" i="1" smtClean="0">
                            <a:solidFill>
                              <a:schemeClr val="bg1">
                                <a:lumMod val="65000"/>
                              </a:schemeClr>
                            </a:solidFill>
                            <a:latin typeface="Cambria Math" panose="02040503050406030204" pitchFamily="18" charset="0"/>
                          </a:rPr>
                          <m:t>1</m:t>
                        </m:r>
                      </m:sub>
                    </m:sSub>
                  </m:oMath>
                </a14:m>
                <a:r>
                  <a:rPr lang="ko-KR" altLang="en-US" dirty="0">
                    <a:solidFill>
                      <a:schemeClr val="bg1">
                        <a:lumMod val="65000"/>
                      </a:schemeClr>
                    </a:solidFill>
                  </a:rPr>
                  <a:t> </a:t>
                </a:r>
                <a:r>
                  <a:rPr lang="en-US" altLang="ko-KR" dirty="0">
                    <a:solidFill>
                      <a:schemeClr val="bg1">
                        <a:lumMod val="65000"/>
                      </a:schemeClr>
                    </a:solidFill>
                  </a:rPr>
                  <a:t>is</a:t>
                </a:r>
                <a:r>
                  <a:rPr lang="ko-KR" altLang="en-US" dirty="0">
                    <a:solidFill>
                      <a:schemeClr val="bg1">
                        <a:lumMod val="65000"/>
                      </a:schemeClr>
                    </a:solidFill>
                  </a:rPr>
                  <a:t> </a:t>
                </a:r>
                <a:r>
                  <a:rPr lang="en-US" altLang="ko-KR" dirty="0">
                    <a:solidFill>
                      <a:schemeClr val="bg1">
                        <a:lumMod val="65000"/>
                      </a:schemeClr>
                    </a:solidFill>
                  </a:rPr>
                  <a:t>information-losing.</a:t>
                </a:r>
                <a:endParaRPr lang="ko-KR" altLang="en-US" dirty="0">
                  <a:solidFill>
                    <a:schemeClr val="bg1">
                      <a:lumMod val="65000"/>
                    </a:schemeClr>
                  </a:solidFill>
                </a:endParaRPr>
              </a:p>
            </p:txBody>
          </p:sp>
        </mc:Choice>
        <mc:Fallback xmlns="">
          <p:sp>
            <p:nvSpPr>
              <p:cNvPr id="2" name="TextBox 1">
                <a:extLst>
                  <a:ext uri="{FF2B5EF4-FFF2-40B4-BE49-F238E27FC236}">
                    <a16:creationId xmlns:a16="http://schemas.microsoft.com/office/drawing/2014/main" id="{4F5797E8-C799-4214-81C6-83B82E5C9CB8}"/>
                  </a:ext>
                </a:extLst>
              </p:cNvPr>
              <p:cNvSpPr txBox="1">
                <a:spLocks noRot="1" noChangeAspect="1" noMove="1" noResize="1" noEditPoints="1" noAdjustHandles="1" noChangeArrowheads="1" noChangeShapeType="1" noTextEdit="1"/>
              </p:cNvSpPr>
              <p:nvPr/>
            </p:nvSpPr>
            <p:spPr>
              <a:xfrm>
                <a:off x="683568" y="2914549"/>
                <a:ext cx="2700804" cy="369332"/>
              </a:xfrm>
              <a:prstGeom prst="rect">
                <a:avLst/>
              </a:prstGeom>
              <a:blipFill>
                <a:blip r:embed="rId4"/>
                <a:stretch>
                  <a:fillRect t="-8197" r="-903" b="-24590"/>
                </a:stretch>
              </a:blipFill>
            </p:spPr>
            <p:txBody>
              <a:bodyPr/>
              <a:lstStyle/>
              <a:p>
                <a:r>
                  <a:rPr lang="ko-KR" altLang="en-US">
                    <a:noFill/>
                  </a:rPr>
                  <a:t> </a:t>
                </a:r>
              </a:p>
            </p:txBody>
          </p:sp>
        </mc:Fallback>
      </mc:AlternateContent>
      <p:sp>
        <p:nvSpPr>
          <p:cNvPr id="4" name="TextBox 3">
            <a:extLst>
              <a:ext uri="{FF2B5EF4-FFF2-40B4-BE49-F238E27FC236}">
                <a16:creationId xmlns:a16="http://schemas.microsoft.com/office/drawing/2014/main" id="{642EEA33-812B-45DF-8CC7-4CA6F663363E}"/>
              </a:ext>
            </a:extLst>
          </p:cNvPr>
          <p:cNvSpPr txBox="1"/>
          <p:nvPr/>
        </p:nvSpPr>
        <p:spPr>
          <a:xfrm>
            <a:off x="4860032" y="4581128"/>
            <a:ext cx="3171061" cy="646331"/>
          </a:xfrm>
          <a:prstGeom prst="rect">
            <a:avLst/>
          </a:prstGeom>
          <a:noFill/>
        </p:spPr>
        <p:txBody>
          <a:bodyPr wrap="none" rtlCol="0">
            <a:spAutoFit/>
          </a:bodyPr>
          <a:lstStyle/>
          <a:p>
            <a:r>
              <a:rPr lang="en-US" altLang="ko-KR" b="0" dirty="0">
                <a:solidFill>
                  <a:srgbClr val="FF0000"/>
                </a:solidFill>
              </a:rPr>
              <a:t>A and B denote tunneling:</a:t>
            </a:r>
          </a:p>
          <a:p>
            <a:r>
              <a:rPr lang="en-US" altLang="ko-KR" dirty="0">
                <a:solidFill>
                  <a:srgbClr val="FF0000"/>
                </a:solidFill>
              </a:rPr>
              <a:t>they can happen at any time.</a:t>
            </a:r>
            <a:endParaRPr lang="ko-KR" altLang="en-US" dirty="0">
              <a:solidFill>
                <a:srgbClr val="FF0000"/>
              </a:solidFill>
            </a:endParaRPr>
          </a:p>
        </p:txBody>
      </p:sp>
      <p:sp>
        <p:nvSpPr>
          <p:cNvPr id="5" name="타원 4">
            <a:extLst>
              <a:ext uri="{FF2B5EF4-FFF2-40B4-BE49-F238E27FC236}">
                <a16:creationId xmlns:a16="http://schemas.microsoft.com/office/drawing/2014/main" id="{EF88F88A-2C6C-41E2-8C80-E1B314C01B97}"/>
              </a:ext>
            </a:extLst>
          </p:cNvPr>
          <p:cNvSpPr/>
          <p:nvPr/>
        </p:nvSpPr>
        <p:spPr>
          <a:xfrm>
            <a:off x="3779913" y="4293096"/>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a:extLst>
              <a:ext uri="{FF2B5EF4-FFF2-40B4-BE49-F238E27FC236}">
                <a16:creationId xmlns:a16="http://schemas.microsoft.com/office/drawing/2014/main" id="{D717549D-522A-499B-B7D6-23EE841B2E4F}"/>
              </a:ext>
            </a:extLst>
          </p:cNvPr>
          <p:cNvSpPr/>
          <p:nvPr/>
        </p:nvSpPr>
        <p:spPr>
          <a:xfrm>
            <a:off x="3771524" y="2179697"/>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409310159"/>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7E6D8BC7-3B6A-4324-A735-AFF645082230}"/>
              </a:ext>
            </a:extLst>
          </p:cNvPr>
          <p:cNvPicPr>
            <a:picLocks noChangeAspect="1"/>
          </p:cNvPicPr>
          <p:nvPr/>
        </p:nvPicPr>
        <p:blipFill>
          <a:blip r:embed="rId3"/>
          <a:stretch>
            <a:fillRect/>
          </a:stretch>
        </p:blipFill>
        <p:spPr>
          <a:xfrm>
            <a:off x="2627784" y="260648"/>
            <a:ext cx="3744416" cy="6046467"/>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F5797E8-C799-4214-81C6-83B82E5C9CB8}"/>
                  </a:ext>
                </a:extLst>
              </p:cNvPr>
              <p:cNvSpPr txBox="1"/>
              <p:nvPr/>
            </p:nvSpPr>
            <p:spPr>
              <a:xfrm>
                <a:off x="683568" y="2914549"/>
                <a:ext cx="2700804" cy="369332"/>
              </a:xfrm>
              <a:prstGeom prst="rect">
                <a:avLst/>
              </a:prstGeom>
              <a:noFill/>
            </p:spPr>
            <p:txBody>
              <a:bodyPr wrap="none" rtlCol="0">
                <a:spAutoFit/>
              </a:bodyPr>
              <a:lstStyle/>
              <a:p>
                <a14:m>
                  <m:oMath xmlns:m="http://schemas.openxmlformats.org/officeDocument/2006/math">
                    <m:sSub>
                      <m:sSubPr>
                        <m:ctrlPr>
                          <a:rPr lang="en-US" altLang="ko-KR" b="0" i="1" smtClean="0">
                            <a:solidFill>
                              <a:schemeClr val="bg1">
                                <a:lumMod val="65000"/>
                              </a:schemeClr>
                            </a:solidFill>
                            <a:latin typeface="Cambria Math" panose="02040503050406030204" pitchFamily="18" charset="0"/>
                          </a:rPr>
                        </m:ctrlPr>
                      </m:sSubPr>
                      <m:e>
                        <m:r>
                          <a:rPr lang="en-US" altLang="ko-KR" b="0" i="1" smtClean="0">
                            <a:solidFill>
                              <a:schemeClr val="bg1">
                                <a:lumMod val="65000"/>
                              </a:schemeClr>
                            </a:solidFill>
                            <a:latin typeface="Cambria Math" panose="02040503050406030204" pitchFamily="18" charset="0"/>
                          </a:rPr>
                          <m:t>h</m:t>
                        </m:r>
                      </m:e>
                      <m:sub>
                        <m:r>
                          <a:rPr lang="en-US" altLang="ko-KR" b="0" i="1" smtClean="0">
                            <a:solidFill>
                              <a:schemeClr val="bg1">
                                <a:lumMod val="65000"/>
                              </a:schemeClr>
                            </a:solidFill>
                            <a:latin typeface="Cambria Math" panose="02040503050406030204" pitchFamily="18" charset="0"/>
                          </a:rPr>
                          <m:t>1</m:t>
                        </m:r>
                      </m:sub>
                    </m:sSub>
                  </m:oMath>
                </a14:m>
                <a:r>
                  <a:rPr lang="ko-KR" altLang="en-US" dirty="0">
                    <a:solidFill>
                      <a:schemeClr val="bg1">
                        <a:lumMod val="65000"/>
                      </a:schemeClr>
                    </a:solidFill>
                  </a:rPr>
                  <a:t> </a:t>
                </a:r>
                <a:r>
                  <a:rPr lang="en-US" altLang="ko-KR" dirty="0">
                    <a:solidFill>
                      <a:schemeClr val="bg1">
                        <a:lumMod val="65000"/>
                      </a:schemeClr>
                    </a:solidFill>
                  </a:rPr>
                  <a:t>is</a:t>
                </a:r>
                <a:r>
                  <a:rPr lang="ko-KR" altLang="en-US" dirty="0">
                    <a:solidFill>
                      <a:schemeClr val="bg1">
                        <a:lumMod val="65000"/>
                      </a:schemeClr>
                    </a:solidFill>
                  </a:rPr>
                  <a:t> </a:t>
                </a:r>
                <a:r>
                  <a:rPr lang="en-US" altLang="ko-KR" dirty="0">
                    <a:solidFill>
                      <a:schemeClr val="bg1">
                        <a:lumMod val="65000"/>
                      </a:schemeClr>
                    </a:solidFill>
                  </a:rPr>
                  <a:t>information-losing.</a:t>
                </a:r>
                <a:endParaRPr lang="ko-KR" altLang="en-US" dirty="0">
                  <a:solidFill>
                    <a:schemeClr val="bg1">
                      <a:lumMod val="65000"/>
                    </a:schemeClr>
                  </a:solidFill>
                </a:endParaRPr>
              </a:p>
            </p:txBody>
          </p:sp>
        </mc:Choice>
        <mc:Fallback xmlns="">
          <p:sp>
            <p:nvSpPr>
              <p:cNvPr id="2" name="TextBox 1">
                <a:extLst>
                  <a:ext uri="{FF2B5EF4-FFF2-40B4-BE49-F238E27FC236}">
                    <a16:creationId xmlns:a16="http://schemas.microsoft.com/office/drawing/2014/main" id="{4F5797E8-C799-4214-81C6-83B82E5C9CB8}"/>
                  </a:ext>
                </a:extLst>
              </p:cNvPr>
              <p:cNvSpPr txBox="1">
                <a:spLocks noRot="1" noChangeAspect="1" noMove="1" noResize="1" noEditPoints="1" noAdjustHandles="1" noChangeArrowheads="1" noChangeShapeType="1" noTextEdit="1"/>
              </p:cNvSpPr>
              <p:nvPr/>
            </p:nvSpPr>
            <p:spPr>
              <a:xfrm>
                <a:off x="683568" y="2914549"/>
                <a:ext cx="2700804" cy="369332"/>
              </a:xfrm>
              <a:prstGeom prst="rect">
                <a:avLst/>
              </a:prstGeom>
              <a:blipFill>
                <a:blip r:embed="rId4"/>
                <a:stretch>
                  <a:fillRect t="-8197" r="-903" b="-2459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2A6CCC2-1AA1-4B09-8FA2-DD8ACAA641BF}"/>
                  </a:ext>
                </a:extLst>
              </p:cNvPr>
              <p:cNvSpPr txBox="1"/>
              <p:nvPr/>
            </p:nvSpPr>
            <p:spPr>
              <a:xfrm>
                <a:off x="5330199" y="2545217"/>
                <a:ext cx="3813801" cy="369332"/>
              </a:xfrm>
              <a:prstGeom prst="rect">
                <a:avLst/>
              </a:prstGeom>
              <a:noFill/>
            </p:spPr>
            <p:txBody>
              <a:bodyPr wrap="none" rtlCol="0">
                <a:spAutoFit/>
              </a:bodyPr>
              <a:lstStyle/>
              <a:p>
                <a14:m>
                  <m:oMath xmlns:m="http://schemas.openxmlformats.org/officeDocument/2006/math">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h</m:t>
                        </m:r>
                      </m:e>
                      <m:sub>
                        <m:r>
                          <a:rPr lang="en-US" altLang="ko-KR" b="0" i="1" smtClean="0">
                            <a:solidFill>
                              <a:srgbClr val="FF0000"/>
                            </a:solidFill>
                            <a:latin typeface="Cambria Math" panose="02040503050406030204" pitchFamily="18" charset="0"/>
                          </a:rPr>
                          <m:t>2</m:t>
                        </m:r>
                      </m:sub>
                    </m:sSub>
                  </m:oMath>
                </a14:m>
                <a:r>
                  <a:rPr lang="en-US" altLang="ko-KR" dirty="0">
                    <a:solidFill>
                      <a:srgbClr val="FF0000"/>
                    </a:solidFill>
                  </a:rPr>
                  <a:t>s are all information-preserving.</a:t>
                </a:r>
                <a:endParaRPr lang="ko-KR" altLang="en-US" dirty="0">
                  <a:solidFill>
                    <a:srgbClr val="FF0000"/>
                  </a:solidFill>
                </a:endParaRPr>
              </a:p>
            </p:txBody>
          </p:sp>
        </mc:Choice>
        <mc:Fallback xmlns="">
          <p:sp>
            <p:nvSpPr>
              <p:cNvPr id="4" name="TextBox 3">
                <a:extLst>
                  <a:ext uri="{FF2B5EF4-FFF2-40B4-BE49-F238E27FC236}">
                    <a16:creationId xmlns:a16="http://schemas.microsoft.com/office/drawing/2014/main" id="{72A6CCC2-1AA1-4B09-8FA2-DD8ACAA641BF}"/>
                  </a:ext>
                </a:extLst>
              </p:cNvPr>
              <p:cNvSpPr txBox="1">
                <a:spLocks noRot="1" noChangeAspect="1" noMove="1" noResize="1" noEditPoints="1" noAdjustHandles="1" noChangeArrowheads="1" noChangeShapeType="1" noTextEdit="1"/>
              </p:cNvSpPr>
              <p:nvPr/>
            </p:nvSpPr>
            <p:spPr>
              <a:xfrm>
                <a:off x="5330199" y="2545217"/>
                <a:ext cx="3813801" cy="369332"/>
              </a:xfrm>
              <a:prstGeom prst="rect">
                <a:avLst/>
              </a:prstGeom>
              <a:blipFill>
                <a:blip r:embed="rId5"/>
                <a:stretch>
                  <a:fillRect t="-10000" b="-26667"/>
                </a:stretch>
              </a:blipFill>
            </p:spPr>
            <p:txBody>
              <a:bodyPr/>
              <a:lstStyle/>
              <a:p>
                <a:r>
                  <a:rPr lang="ko-KR" altLang="en-US">
                    <a:noFill/>
                  </a:rPr>
                  <a:t> </a:t>
                </a:r>
              </a:p>
            </p:txBody>
          </p:sp>
        </mc:Fallback>
      </mc:AlternateContent>
      <p:sp>
        <p:nvSpPr>
          <p:cNvPr id="5" name="TextBox 4">
            <a:extLst>
              <a:ext uri="{FF2B5EF4-FFF2-40B4-BE49-F238E27FC236}">
                <a16:creationId xmlns:a16="http://schemas.microsoft.com/office/drawing/2014/main" id="{A01D1916-8B35-4326-B232-B64A6BF3C6BD}"/>
              </a:ext>
            </a:extLst>
          </p:cNvPr>
          <p:cNvSpPr txBox="1"/>
          <p:nvPr/>
        </p:nvSpPr>
        <p:spPr>
          <a:xfrm>
            <a:off x="4860032" y="4581128"/>
            <a:ext cx="3171061" cy="646331"/>
          </a:xfrm>
          <a:prstGeom prst="rect">
            <a:avLst/>
          </a:prstGeom>
          <a:noFill/>
        </p:spPr>
        <p:txBody>
          <a:bodyPr wrap="none" rtlCol="0">
            <a:spAutoFit/>
          </a:bodyPr>
          <a:lstStyle/>
          <a:p>
            <a:r>
              <a:rPr lang="en-US" altLang="ko-KR" b="0" dirty="0">
                <a:solidFill>
                  <a:schemeClr val="bg1">
                    <a:lumMod val="65000"/>
                  </a:schemeClr>
                </a:solidFill>
              </a:rPr>
              <a:t>A and B denote tunneling:</a:t>
            </a:r>
          </a:p>
          <a:p>
            <a:r>
              <a:rPr lang="en-US" altLang="ko-KR" dirty="0">
                <a:solidFill>
                  <a:schemeClr val="bg1">
                    <a:lumMod val="65000"/>
                  </a:schemeClr>
                </a:solidFill>
              </a:rPr>
              <a:t>they can happen at any time.</a:t>
            </a:r>
            <a:endParaRPr lang="ko-KR" altLang="en-US" dirty="0">
              <a:solidFill>
                <a:schemeClr val="bg1">
                  <a:lumMod val="65000"/>
                </a:schemeClr>
              </a:solidFill>
            </a:endParaRPr>
          </a:p>
        </p:txBody>
      </p:sp>
      <p:sp>
        <p:nvSpPr>
          <p:cNvPr id="7" name="타원 6">
            <a:extLst>
              <a:ext uri="{FF2B5EF4-FFF2-40B4-BE49-F238E27FC236}">
                <a16:creationId xmlns:a16="http://schemas.microsoft.com/office/drawing/2014/main" id="{02760491-520F-49DA-AABB-E295104D21C6}"/>
              </a:ext>
            </a:extLst>
          </p:cNvPr>
          <p:cNvSpPr/>
          <p:nvPr/>
        </p:nvSpPr>
        <p:spPr>
          <a:xfrm>
            <a:off x="4555222" y="3087629"/>
            <a:ext cx="720080" cy="7618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타원 7">
            <a:extLst>
              <a:ext uri="{FF2B5EF4-FFF2-40B4-BE49-F238E27FC236}">
                <a16:creationId xmlns:a16="http://schemas.microsoft.com/office/drawing/2014/main" id="{80A7E2AD-D4BE-489E-9009-987E58668E97}"/>
              </a:ext>
            </a:extLst>
          </p:cNvPr>
          <p:cNvSpPr/>
          <p:nvPr/>
        </p:nvSpPr>
        <p:spPr>
          <a:xfrm>
            <a:off x="5486430" y="1440394"/>
            <a:ext cx="720080" cy="7618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701319846"/>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7E6D8BC7-3B6A-4324-A735-AFF645082230}"/>
              </a:ext>
            </a:extLst>
          </p:cNvPr>
          <p:cNvPicPr>
            <a:picLocks noChangeAspect="1"/>
          </p:cNvPicPr>
          <p:nvPr/>
        </p:nvPicPr>
        <p:blipFill>
          <a:blip r:embed="rId3"/>
          <a:stretch>
            <a:fillRect/>
          </a:stretch>
        </p:blipFill>
        <p:spPr>
          <a:xfrm>
            <a:off x="2627784" y="260648"/>
            <a:ext cx="3744416" cy="6046467"/>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F5797E8-C799-4214-81C6-83B82E5C9CB8}"/>
                  </a:ext>
                </a:extLst>
              </p:cNvPr>
              <p:cNvSpPr txBox="1"/>
              <p:nvPr/>
            </p:nvSpPr>
            <p:spPr>
              <a:xfrm>
                <a:off x="683568" y="2914549"/>
                <a:ext cx="2700804" cy="369332"/>
              </a:xfrm>
              <a:prstGeom prst="rect">
                <a:avLst/>
              </a:prstGeom>
              <a:noFill/>
            </p:spPr>
            <p:txBody>
              <a:bodyPr wrap="none" rtlCol="0">
                <a:spAutoFit/>
              </a:bodyPr>
              <a:lstStyle/>
              <a:p>
                <a14:m>
                  <m:oMath xmlns:m="http://schemas.openxmlformats.org/officeDocument/2006/math">
                    <m:sSub>
                      <m:sSubPr>
                        <m:ctrlPr>
                          <a:rPr lang="en-US" altLang="ko-KR" b="0" i="1" smtClean="0">
                            <a:solidFill>
                              <a:schemeClr val="bg1">
                                <a:lumMod val="65000"/>
                              </a:schemeClr>
                            </a:solidFill>
                            <a:latin typeface="Cambria Math" panose="02040503050406030204" pitchFamily="18" charset="0"/>
                          </a:rPr>
                        </m:ctrlPr>
                      </m:sSubPr>
                      <m:e>
                        <m:r>
                          <a:rPr lang="en-US" altLang="ko-KR" b="0" i="1" smtClean="0">
                            <a:solidFill>
                              <a:schemeClr val="bg1">
                                <a:lumMod val="65000"/>
                              </a:schemeClr>
                            </a:solidFill>
                            <a:latin typeface="Cambria Math" panose="02040503050406030204" pitchFamily="18" charset="0"/>
                          </a:rPr>
                          <m:t>h</m:t>
                        </m:r>
                      </m:e>
                      <m:sub>
                        <m:r>
                          <a:rPr lang="en-US" altLang="ko-KR" b="0" i="1" smtClean="0">
                            <a:solidFill>
                              <a:schemeClr val="bg1">
                                <a:lumMod val="65000"/>
                              </a:schemeClr>
                            </a:solidFill>
                            <a:latin typeface="Cambria Math" panose="02040503050406030204" pitchFamily="18" charset="0"/>
                          </a:rPr>
                          <m:t>1</m:t>
                        </m:r>
                      </m:sub>
                    </m:sSub>
                  </m:oMath>
                </a14:m>
                <a:r>
                  <a:rPr lang="ko-KR" altLang="en-US" dirty="0">
                    <a:solidFill>
                      <a:schemeClr val="bg1">
                        <a:lumMod val="65000"/>
                      </a:schemeClr>
                    </a:solidFill>
                  </a:rPr>
                  <a:t> </a:t>
                </a:r>
                <a:r>
                  <a:rPr lang="en-US" altLang="ko-KR" dirty="0">
                    <a:solidFill>
                      <a:schemeClr val="bg1">
                        <a:lumMod val="65000"/>
                      </a:schemeClr>
                    </a:solidFill>
                  </a:rPr>
                  <a:t>is</a:t>
                </a:r>
                <a:r>
                  <a:rPr lang="ko-KR" altLang="en-US" dirty="0">
                    <a:solidFill>
                      <a:schemeClr val="bg1">
                        <a:lumMod val="65000"/>
                      </a:schemeClr>
                    </a:solidFill>
                  </a:rPr>
                  <a:t> </a:t>
                </a:r>
                <a:r>
                  <a:rPr lang="en-US" altLang="ko-KR" dirty="0">
                    <a:solidFill>
                      <a:schemeClr val="bg1">
                        <a:lumMod val="65000"/>
                      </a:schemeClr>
                    </a:solidFill>
                  </a:rPr>
                  <a:t>information-losing.</a:t>
                </a:r>
                <a:endParaRPr lang="ko-KR" altLang="en-US" dirty="0">
                  <a:solidFill>
                    <a:schemeClr val="bg1">
                      <a:lumMod val="65000"/>
                    </a:schemeClr>
                  </a:solidFill>
                </a:endParaRPr>
              </a:p>
            </p:txBody>
          </p:sp>
        </mc:Choice>
        <mc:Fallback xmlns="">
          <p:sp>
            <p:nvSpPr>
              <p:cNvPr id="2" name="TextBox 1">
                <a:extLst>
                  <a:ext uri="{FF2B5EF4-FFF2-40B4-BE49-F238E27FC236}">
                    <a16:creationId xmlns:a16="http://schemas.microsoft.com/office/drawing/2014/main" id="{4F5797E8-C799-4214-81C6-83B82E5C9CB8}"/>
                  </a:ext>
                </a:extLst>
              </p:cNvPr>
              <p:cNvSpPr txBox="1">
                <a:spLocks noRot="1" noChangeAspect="1" noMove="1" noResize="1" noEditPoints="1" noAdjustHandles="1" noChangeArrowheads="1" noChangeShapeType="1" noTextEdit="1"/>
              </p:cNvSpPr>
              <p:nvPr/>
            </p:nvSpPr>
            <p:spPr>
              <a:xfrm>
                <a:off x="683568" y="2914549"/>
                <a:ext cx="2700804" cy="369332"/>
              </a:xfrm>
              <a:prstGeom prst="rect">
                <a:avLst/>
              </a:prstGeom>
              <a:blipFill>
                <a:blip r:embed="rId4"/>
                <a:stretch>
                  <a:fillRect t="-8197" r="-903" b="-2459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2A6CCC2-1AA1-4B09-8FA2-DD8ACAA641BF}"/>
                  </a:ext>
                </a:extLst>
              </p:cNvPr>
              <p:cNvSpPr txBox="1"/>
              <p:nvPr/>
            </p:nvSpPr>
            <p:spPr>
              <a:xfrm>
                <a:off x="5330199" y="2545217"/>
                <a:ext cx="3813801" cy="369332"/>
              </a:xfrm>
              <a:prstGeom prst="rect">
                <a:avLst/>
              </a:prstGeom>
              <a:noFill/>
            </p:spPr>
            <p:txBody>
              <a:bodyPr wrap="none" rtlCol="0">
                <a:spAutoFit/>
              </a:bodyPr>
              <a:lstStyle/>
              <a:p>
                <a14:m>
                  <m:oMath xmlns:m="http://schemas.openxmlformats.org/officeDocument/2006/math">
                    <m:sSub>
                      <m:sSubPr>
                        <m:ctrlPr>
                          <a:rPr lang="en-US" altLang="ko-KR" b="0" i="1" smtClean="0">
                            <a:solidFill>
                              <a:schemeClr val="bg1">
                                <a:lumMod val="65000"/>
                              </a:schemeClr>
                            </a:solidFill>
                            <a:latin typeface="Cambria Math" panose="02040503050406030204" pitchFamily="18" charset="0"/>
                          </a:rPr>
                        </m:ctrlPr>
                      </m:sSubPr>
                      <m:e>
                        <m:r>
                          <a:rPr lang="en-US" altLang="ko-KR" b="0" i="1" smtClean="0">
                            <a:solidFill>
                              <a:schemeClr val="bg1">
                                <a:lumMod val="65000"/>
                              </a:schemeClr>
                            </a:solidFill>
                            <a:latin typeface="Cambria Math" panose="02040503050406030204" pitchFamily="18" charset="0"/>
                          </a:rPr>
                          <m:t>h</m:t>
                        </m:r>
                      </m:e>
                      <m:sub>
                        <m:r>
                          <a:rPr lang="en-US" altLang="ko-KR" b="0" i="1" smtClean="0">
                            <a:solidFill>
                              <a:schemeClr val="bg1">
                                <a:lumMod val="65000"/>
                              </a:schemeClr>
                            </a:solidFill>
                            <a:latin typeface="Cambria Math" panose="02040503050406030204" pitchFamily="18" charset="0"/>
                          </a:rPr>
                          <m:t>2</m:t>
                        </m:r>
                      </m:sub>
                    </m:sSub>
                  </m:oMath>
                </a14:m>
                <a:r>
                  <a:rPr lang="en-US" altLang="ko-KR" dirty="0">
                    <a:solidFill>
                      <a:schemeClr val="bg1">
                        <a:lumMod val="65000"/>
                      </a:schemeClr>
                    </a:solidFill>
                  </a:rPr>
                  <a:t>s are all information-preserving.</a:t>
                </a:r>
                <a:endParaRPr lang="ko-KR" altLang="en-US" dirty="0">
                  <a:solidFill>
                    <a:schemeClr val="bg1">
                      <a:lumMod val="65000"/>
                    </a:schemeClr>
                  </a:solidFill>
                </a:endParaRPr>
              </a:p>
            </p:txBody>
          </p:sp>
        </mc:Choice>
        <mc:Fallback xmlns="">
          <p:sp>
            <p:nvSpPr>
              <p:cNvPr id="4" name="TextBox 3">
                <a:extLst>
                  <a:ext uri="{FF2B5EF4-FFF2-40B4-BE49-F238E27FC236}">
                    <a16:creationId xmlns:a16="http://schemas.microsoft.com/office/drawing/2014/main" id="{72A6CCC2-1AA1-4B09-8FA2-DD8ACAA641BF}"/>
                  </a:ext>
                </a:extLst>
              </p:cNvPr>
              <p:cNvSpPr txBox="1">
                <a:spLocks noRot="1" noChangeAspect="1" noMove="1" noResize="1" noEditPoints="1" noAdjustHandles="1" noChangeArrowheads="1" noChangeShapeType="1" noTextEdit="1"/>
              </p:cNvSpPr>
              <p:nvPr/>
            </p:nvSpPr>
            <p:spPr>
              <a:xfrm>
                <a:off x="5330199" y="2545217"/>
                <a:ext cx="3813801" cy="369332"/>
              </a:xfrm>
              <a:prstGeom prst="rect">
                <a:avLst/>
              </a:prstGeom>
              <a:blipFill>
                <a:blip r:embed="rId5"/>
                <a:stretch>
                  <a:fillRect t="-10000" b="-2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59C101A-4082-49FF-AF7F-4B91C240EBC1}"/>
                  </a:ext>
                </a:extLst>
              </p:cNvPr>
              <p:cNvSpPr txBox="1"/>
              <p:nvPr/>
            </p:nvSpPr>
            <p:spPr>
              <a:xfrm>
                <a:off x="5330199" y="2924944"/>
                <a:ext cx="3178178" cy="438518"/>
              </a:xfrm>
              <a:prstGeom prst="rect">
                <a:avLst/>
              </a:prstGeom>
              <a:noFill/>
            </p:spPr>
            <p:txBody>
              <a:bodyPr wrap="none" rtlCol="0">
                <a:spAutoFit/>
              </a:bodyPr>
              <a:lstStyle/>
              <a:p>
                <a14:m>
                  <m:oMath xmlns:m="http://schemas.openxmlformats.org/officeDocument/2006/math">
                    <m:sSubSup>
                      <m:sSubSupPr>
                        <m:ctrlPr>
                          <a:rPr lang="en-US" altLang="ko-KR" b="0" i="1" smtClean="0">
                            <a:solidFill>
                              <a:srgbClr val="FF0000"/>
                            </a:solidFill>
                            <a:latin typeface="Cambria Math" panose="02040503050406030204" pitchFamily="18" charset="0"/>
                          </a:rPr>
                        </m:ctrlPr>
                      </m:sSubSupPr>
                      <m:e>
                        <m:r>
                          <a:rPr lang="en-US" altLang="ko-KR" b="0" i="1" smtClean="0">
                            <a:solidFill>
                              <a:srgbClr val="FF0000"/>
                            </a:solidFill>
                            <a:latin typeface="Cambria Math" panose="02040503050406030204" pitchFamily="18" charset="0"/>
                          </a:rPr>
                          <m:t>h</m:t>
                        </m:r>
                      </m:e>
                      <m:sub>
                        <m:r>
                          <a:rPr lang="en-US" altLang="ko-KR" b="0" i="1" smtClean="0">
                            <a:solidFill>
                              <a:srgbClr val="FF0000"/>
                            </a:solidFill>
                            <a:latin typeface="Cambria Math" panose="02040503050406030204" pitchFamily="18" charset="0"/>
                          </a:rPr>
                          <m:t>2</m:t>
                        </m:r>
                      </m:sub>
                      <m:sup>
                        <m:r>
                          <a:rPr lang="en-US" altLang="ko-KR" b="0" i="1" smtClean="0">
                            <a:solidFill>
                              <a:srgbClr val="FF0000"/>
                            </a:solidFill>
                            <a:latin typeface="Cambria Math" panose="02040503050406030204" pitchFamily="18" charset="0"/>
                          </a:rPr>
                          <m:t>(2)</m:t>
                        </m:r>
                      </m:sup>
                    </m:sSubSup>
                  </m:oMath>
                </a14:m>
                <a:r>
                  <a:rPr lang="en-US" altLang="ko-KR" dirty="0">
                    <a:solidFill>
                      <a:srgbClr val="FF0000"/>
                    </a:solidFill>
                  </a:rPr>
                  <a:t> is dominated at late time.</a:t>
                </a:r>
                <a:endParaRPr lang="ko-KR" altLang="en-US" dirty="0">
                  <a:solidFill>
                    <a:srgbClr val="FF0000"/>
                  </a:solidFill>
                </a:endParaRPr>
              </a:p>
            </p:txBody>
          </p:sp>
        </mc:Choice>
        <mc:Fallback xmlns="">
          <p:sp>
            <p:nvSpPr>
              <p:cNvPr id="5" name="TextBox 4">
                <a:extLst>
                  <a:ext uri="{FF2B5EF4-FFF2-40B4-BE49-F238E27FC236}">
                    <a16:creationId xmlns:a16="http://schemas.microsoft.com/office/drawing/2014/main" id="{659C101A-4082-49FF-AF7F-4B91C240EBC1}"/>
                  </a:ext>
                </a:extLst>
              </p:cNvPr>
              <p:cNvSpPr txBox="1">
                <a:spLocks noRot="1" noChangeAspect="1" noMove="1" noResize="1" noEditPoints="1" noAdjustHandles="1" noChangeArrowheads="1" noChangeShapeType="1" noTextEdit="1"/>
              </p:cNvSpPr>
              <p:nvPr/>
            </p:nvSpPr>
            <p:spPr>
              <a:xfrm>
                <a:off x="5330199" y="2924944"/>
                <a:ext cx="3178178" cy="438518"/>
              </a:xfrm>
              <a:prstGeom prst="rect">
                <a:avLst/>
              </a:prstGeom>
              <a:blipFill>
                <a:blip r:embed="rId6"/>
                <a:stretch>
                  <a:fillRect r="-575" b="-18056"/>
                </a:stretch>
              </a:blipFill>
            </p:spPr>
            <p:txBody>
              <a:bodyPr/>
              <a:lstStyle/>
              <a:p>
                <a:r>
                  <a:rPr lang="ko-KR" altLang="en-US">
                    <a:noFill/>
                  </a:rPr>
                  <a:t> </a:t>
                </a:r>
              </a:p>
            </p:txBody>
          </p:sp>
        </mc:Fallback>
      </mc:AlternateContent>
      <p:sp>
        <p:nvSpPr>
          <p:cNvPr id="7" name="TextBox 6">
            <a:extLst>
              <a:ext uri="{FF2B5EF4-FFF2-40B4-BE49-F238E27FC236}">
                <a16:creationId xmlns:a16="http://schemas.microsoft.com/office/drawing/2014/main" id="{FA0F98D3-E203-4519-8E78-59B5EA6A2BE8}"/>
              </a:ext>
            </a:extLst>
          </p:cNvPr>
          <p:cNvSpPr txBox="1"/>
          <p:nvPr/>
        </p:nvSpPr>
        <p:spPr>
          <a:xfrm>
            <a:off x="4860032" y="4581128"/>
            <a:ext cx="3171061" cy="646331"/>
          </a:xfrm>
          <a:prstGeom prst="rect">
            <a:avLst/>
          </a:prstGeom>
          <a:noFill/>
        </p:spPr>
        <p:txBody>
          <a:bodyPr wrap="none" rtlCol="0">
            <a:spAutoFit/>
          </a:bodyPr>
          <a:lstStyle/>
          <a:p>
            <a:r>
              <a:rPr lang="en-US" altLang="ko-KR" b="0" dirty="0">
                <a:solidFill>
                  <a:schemeClr val="bg1">
                    <a:lumMod val="65000"/>
                  </a:schemeClr>
                </a:solidFill>
              </a:rPr>
              <a:t>A and B denote tunneling:</a:t>
            </a:r>
          </a:p>
          <a:p>
            <a:r>
              <a:rPr lang="en-US" altLang="ko-KR" dirty="0">
                <a:solidFill>
                  <a:schemeClr val="bg1">
                    <a:lumMod val="65000"/>
                  </a:schemeClr>
                </a:solidFill>
              </a:rPr>
              <a:t>they can happen at any time.</a:t>
            </a:r>
            <a:endParaRPr lang="ko-KR" altLang="en-US" dirty="0">
              <a:solidFill>
                <a:schemeClr val="bg1">
                  <a:lumMod val="65000"/>
                </a:schemeClr>
              </a:solidFill>
            </a:endParaRPr>
          </a:p>
        </p:txBody>
      </p:sp>
      <p:sp>
        <p:nvSpPr>
          <p:cNvPr id="8" name="타원 7">
            <a:extLst>
              <a:ext uri="{FF2B5EF4-FFF2-40B4-BE49-F238E27FC236}">
                <a16:creationId xmlns:a16="http://schemas.microsoft.com/office/drawing/2014/main" id="{02D9FFD3-5DC0-444B-83E1-2282F0F9E5E7}"/>
              </a:ext>
            </a:extLst>
          </p:cNvPr>
          <p:cNvSpPr/>
          <p:nvPr/>
        </p:nvSpPr>
        <p:spPr>
          <a:xfrm>
            <a:off x="5486430" y="1440394"/>
            <a:ext cx="720080" cy="7618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02677856"/>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3883" y="2323392"/>
            <a:ext cx="6567824" cy="2113720"/>
          </a:xfrm>
          <a:prstGeom prst="rect">
            <a:avLst/>
          </a:prstGeom>
          <a:noFill/>
        </p:spPr>
        <p:txBody>
          <a:bodyPr wrap="none" rtlCol="0">
            <a:spAutoFit/>
          </a:bodyPr>
          <a:lstStyle/>
          <a:p>
            <a:pPr algn="ctr">
              <a:lnSpc>
                <a:spcPct val="120000"/>
              </a:lnSpc>
            </a:pPr>
            <a:r>
              <a:rPr lang="en-US" altLang="ko-KR" sz="2800" dirty="0">
                <a:latin typeface="+mj-ea"/>
                <a:ea typeface="+mj-ea"/>
              </a:rPr>
              <a:t>To summarize,</a:t>
            </a:r>
          </a:p>
          <a:p>
            <a:pPr algn="ctr">
              <a:lnSpc>
                <a:spcPct val="120000"/>
              </a:lnSpc>
            </a:pPr>
            <a:r>
              <a:rPr lang="en-US" altLang="ko-KR" sz="2800" dirty="0">
                <a:latin typeface="+mj-ea"/>
                <a:ea typeface="+mj-ea"/>
              </a:rPr>
              <a:t>if we assume </a:t>
            </a:r>
            <a:r>
              <a:rPr lang="en-US" altLang="ko-KR" sz="2800" b="1" dirty="0">
                <a:solidFill>
                  <a:srgbClr val="FF0000"/>
                </a:solidFill>
                <a:latin typeface="+mj-ea"/>
                <a:ea typeface="+mj-ea"/>
              </a:rPr>
              <a:t>(1) multi-history condition</a:t>
            </a:r>
          </a:p>
          <a:p>
            <a:pPr algn="ctr">
              <a:lnSpc>
                <a:spcPct val="120000"/>
              </a:lnSpc>
            </a:pPr>
            <a:r>
              <a:rPr lang="en-US" altLang="ko-KR" sz="2800" dirty="0">
                <a:latin typeface="+mj-ea"/>
                <a:ea typeface="+mj-ea"/>
              </a:rPr>
              <a:t>and </a:t>
            </a:r>
            <a:r>
              <a:rPr lang="en-US" altLang="ko-KR" sz="2800" b="1" dirty="0">
                <a:solidFill>
                  <a:srgbClr val="FF0000"/>
                </a:solidFill>
                <a:latin typeface="+mj-ea"/>
                <a:ea typeface="+mj-ea"/>
              </a:rPr>
              <a:t>(2) late-time dominance condition</a:t>
            </a:r>
            <a:r>
              <a:rPr lang="en-US" altLang="ko-KR" sz="2800" dirty="0">
                <a:latin typeface="+mj-ea"/>
                <a:ea typeface="+mj-ea"/>
              </a:rPr>
              <a:t>,</a:t>
            </a:r>
          </a:p>
          <a:p>
            <a:pPr algn="ctr">
              <a:lnSpc>
                <a:spcPct val="120000"/>
              </a:lnSpc>
            </a:pPr>
            <a:r>
              <a:rPr lang="en-US" altLang="ko-KR" sz="2800" dirty="0">
                <a:latin typeface="+mj-ea"/>
                <a:ea typeface="+mj-ea"/>
              </a:rPr>
              <a:t>one can explain the Page curve.</a:t>
            </a:r>
          </a:p>
        </p:txBody>
      </p:sp>
    </p:spTree>
    <p:extLst>
      <p:ext uri="{BB962C8B-B14F-4D97-AF65-F5344CB8AC3E}">
        <p14:creationId xmlns:p14="http://schemas.microsoft.com/office/powerpoint/2010/main" val="1953802862"/>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13831" y="3078522"/>
            <a:ext cx="3207929" cy="566502"/>
          </a:xfrm>
          <a:prstGeom prst="rect">
            <a:avLst/>
          </a:prstGeom>
          <a:noFill/>
        </p:spPr>
        <p:txBody>
          <a:bodyPr wrap="none" rtlCol="0">
            <a:spAutoFit/>
          </a:bodyPr>
          <a:lstStyle/>
          <a:p>
            <a:pPr algn="ctr">
              <a:lnSpc>
                <a:spcPct val="120000"/>
              </a:lnSpc>
            </a:pPr>
            <a:r>
              <a:rPr lang="en-US" altLang="ko-KR" sz="2800" dirty="0">
                <a:latin typeface="+mj-ea"/>
                <a:ea typeface="+mj-ea"/>
              </a:rPr>
              <a:t>Can it be realized?</a:t>
            </a:r>
          </a:p>
        </p:txBody>
      </p:sp>
    </p:spTree>
    <p:extLst>
      <p:ext uri="{BB962C8B-B14F-4D97-AF65-F5344CB8AC3E}">
        <p14:creationId xmlns:p14="http://schemas.microsoft.com/office/powerpoint/2010/main" val="1221317097"/>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원형 58"/>
          <p:cNvSpPr/>
          <p:nvPr/>
        </p:nvSpPr>
        <p:spPr>
          <a:xfrm>
            <a:off x="6538473" y="1365375"/>
            <a:ext cx="1644438" cy="1616173"/>
          </a:xfrm>
          <a:prstGeom prst="pie">
            <a:avLst>
              <a:gd name="adj1" fmla="val 0"/>
              <a:gd name="adj2" fmla="val 1081314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0" name="타원 59"/>
          <p:cNvSpPr/>
          <p:nvPr/>
        </p:nvSpPr>
        <p:spPr>
          <a:xfrm>
            <a:off x="7032077" y="1849101"/>
            <a:ext cx="680729" cy="6655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평행 사변형 56"/>
          <p:cNvSpPr/>
          <p:nvPr/>
        </p:nvSpPr>
        <p:spPr>
          <a:xfrm>
            <a:off x="7724462" y="1628800"/>
            <a:ext cx="1043342" cy="546324"/>
          </a:xfrm>
          <a:prstGeom prst="parallelogram">
            <a:avLst>
              <a:gd name="adj" fmla="val 107528"/>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평행 사변형 55"/>
          <p:cNvSpPr/>
          <p:nvPr/>
        </p:nvSpPr>
        <p:spPr>
          <a:xfrm>
            <a:off x="6516217" y="1082402"/>
            <a:ext cx="1684622" cy="1092723"/>
          </a:xfrm>
          <a:prstGeom prst="parallelogram">
            <a:avLst>
              <a:gd name="adj" fmla="val 107528"/>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원형 35"/>
          <p:cNvSpPr/>
          <p:nvPr/>
        </p:nvSpPr>
        <p:spPr>
          <a:xfrm flipV="1">
            <a:off x="1475656" y="4151383"/>
            <a:ext cx="3691809" cy="3401123"/>
          </a:xfrm>
          <a:prstGeom prst="pie">
            <a:avLst>
              <a:gd name="adj1" fmla="val 0"/>
              <a:gd name="adj2" fmla="val 108221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5" name="원형 34"/>
          <p:cNvSpPr/>
          <p:nvPr/>
        </p:nvSpPr>
        <p:spPr>
          <a:xfrm>
            <a:off x="1492511" y="712712"/>
            <a:ext cx="3691809" cy="3401123"/>
          </a:xfrm>
          <a:prstGeom prst="pie">
            <a:avLst>
              <a:gd name="adj1" fmla="val 0"/>
              <a:gd name="adj2" fmla="val 10787870"/>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4" name="직선 연결선 3"/>
          <p:cNvCxnSpPr/>
          <p:nvPr/>
        </p:nvCxnSpPr>
        <p:spPr>
          <a:xfrm flipV="1">
            <a:off x="1478465" y="5872243"/>
            <a:ext cx="3719903" cy="1467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직선 연결선 32"/>
          <p:cNvCxnSpPr/>
          <p:nvPr/>
        </p:nvCxnSpPr>
        <p:spPr>
          <a:xfrm flipV="1">
            <a:off x="1468286" y="2391445"/>
            <a:ext cx="3719903" cy="1467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F80C2D4-47CF-456A-90BB-2976570EA4EF}"/>
                  </a:ext>
                </a:extLst>
              </p:cNvPr>
              <p:cNvSpPr txBox="1"/>
              <p:nvPr/>
            </p:nvSpPr>
            <p:spPr>
              <a:xfrm>
                <a:off x="543580" y="332656"/>
                <a:ext cx="3693319" cy="1069652"/>
              </a:xfrm>
              <a:prstGeom prst="rect">
                <a:avLst/>
              </a:prstGeom>
              <a:noFill/>
            </p:spPr>
            <p:txBody>
              <a:bodyPr wrap="none" lIns="0" tIns="0" rIns="0" bIns="0" rtlCol="0">
                <a:spAutoFit/>
              </a:bodyPr>
              <a:lstStyle/>
              <a:p>
                <a:pPr algn="just">
                  <a:lnSpc>
                    <a:spcPct val="200000"/>
                  </a:lnSpc>
                </a:pPr>
                <a14:m>
                  <m:oMath xmlns:m="http://schemas.openxmlformats.org/officeDocument/2006/math">
                    <m:d>
                      <m:dPr>
                        <m:begChr m:val="⟨"/>
                        <m:endChr m:val="⟩"/>
                        <m:ctrlPr>
                          <a:rPr lang="en-US" altLang="ko-KR" sz="2400" b="1" i="1" smtClean="0">
                            <a:solidFill>
                              <a:prstClr val="black"/>
                            </a:solidFill>
                            <a:latin typeface="Cambria Math" panose="02040503050406030204" pitchFamily="18" charset="0"/>
                          </a:rPr>
                        </m:ctrlPr>
                      </m:dPr>
                      <m:e>
                        <m:r>
                          <a:rPr lang="en-US" altLang="ko-KR" sz="2400" b="1" i="1">
                            <a:solidFill>
                              <a:prstClr val="black"/>
                            </a:solidFill>
                            <a:latin typeface="Cambria Math" panose="02040503050406030204" pitchFamily="18" charset="0"/>
                          </a:rPr>
                          <m:t>𝒇</m:t>
                        </m:r>
                      </m:e>
                      <m:e>
                        <m:r>
                          <a:rPr lang="en-US" altLang="ko-KR" sz="2400" b="1" i="1">
                            <a:solidFill>
                              <a:prstClr val="black"/>
                            </a:solidFill>
                            <a:latin typeface="Cambria Math" panose="02040503050406030204" pitchFamily="18" charset="0"/>
                          </a:rPr>
                          <m:t>𝒊</m:t>
                        </m:r>
                      </m:e>
                    </m:d>
                    <m:r>
                      <a:rPr lang="en-US" altLang="ko-KR" sz="2400" b="1" i="1">
                        <a:solidFill>
                          <a:prstClr val="black"/>
                        </a:solidFill>
                        <a:latin typeface="Cambria Math" panose="02040503050406030204" pitchFamily="18" charset="0"/>
                        <a:ea typeface="Cambria Math" panose="02040503050406030204" pitchFamily="18" charset="0"/>
                      </a:rPr>
                      <m:t>≅</m:t>
                    </m:r>
                    <m:nary>
                      <m:naryPr>
                        <m:chr m:val="∑"/>
                        <m:ctrlPr>
                          <a:rPr lang="en-US" altLang="ko-KR" sz="2400" b="1" i="1">
                            <a:solidFill>
                              <a:prstClr val="black"/>
                            </a:solidFill>
                            <a:latin typeface="Cambria Math" panose="02040503050406030204" pitchFamily="18" charset="0"/>
                            <a:ea typeface="Cambria Math" panose="02040503050406030204" pitchFamily="18" charset="0"/>
                          </a:rPr>
                        </m:ctrlPr>
                      </m:naryPr>
                      <m:sub>
                        <m:r>
                          <m:rPr>
                            <m:brk m:alnAt="23"/>
                          </m:rPr>
                          <a:rPr lang="en-US" altLang="ko-KR" sz="2400" b="1" i="1">
                            <a:solidFill>
                              <a:prstClr val="black"/>
                            </a:solidFill>
                            <a:latin typeface="Cambria Math" panose="02040503050406030204" pitchFamily="18" charset="0"/>
                            <a:ea typeface="Cambria Math" panose="02040503050406030204" pitchFamily="18" charset="0"/>
                          </a:rPr>
                          <m:t>𝒊</m:t>
                        </m:r>
                        <m:r>
                          <a:rPr lang="en-US" altLang="ko-KR" sz="2400" b="1" i="1">
                            <a:solidFill>
                              <a:prstClr val="black"/>
                            </a:solidFill>
                            <a:latin typeface="Cambria Math" panose="02040503050406030204" pitchFamily="18" charset="0"/>
                            <a:ea typeface="Cambria Math" panose="02040503050406030204" pitchFamily="18" charset="0"/>
                          </a:rPr>
                          <m:t>→</m:t>
                        </m:r>
                        <m:sSup>
                          <m:sSupPr>
                            <m:ctrlPr>
                              <a:rPr lang="en-US" altLang="ko-KR" sz="2400" b="1" i="1" smtClean="0">
                                <a:solidFill>
                                  <a:prstClr val="black"/>
                                </a:solidFill>
                                <a:latin typeface="Cambria Math" panose="02040503050406030204" pitchFamily="18" charset="0"/>
                                <a:ea typeface="Cambria Math" panose="02040503050406030204" pitchFamily="18" charset="0"/>
                              </a:rPr>
                            </m:ctrlPr>
                          </m:sSupPr>
                          <m:e>
                            <m:r>
                              <a:rPr lang="en-US" altLang="ko-KR" sz="2400" b="1" i="1" smtClean="0">
                                <a:solidFill>
                                  <a:prstClr val="black"/>
                                </a:solidFill>
                                <a:latin typeface="Cambria Math" panose="02040503050406030204" pitchFamily="18" charset="0"/>
                                <a:ea typeface="Cambria Math" panose="02040503050406030204" pitchFamily="18" charset="0"/>
                              </a:rPr>
                              <m:t>𝒇</m:t>
                            </m:r>
                          </m:e>
                          <m:sup>
                            <m:r>
                              <a:rPr lang="en-US" altLang="ko-KR" sz="2400" b="1" i="1" smtClean="0">
                                <a:solidFill>
                                  <a:prstClr val="black"/>
                                </a:solidFill>
                                <a:latin typeface="Cambria Math" panose="02040503050406030204" pitchFamily="18" charset="0"/>
                                <a:ea typeface="Cambria Math" panose="02040503050406030204" pitchFamily="18" charset="0"/>
                              </a:rPr>
                              <m:t>𝒋</m:t>
                            </m:r>
                          </m:sup>
                        </m:sSup>
                      </m:sub>
                      <m:sup>
                        <m:r>
                          <a:rPr lang="en-US" altLang="ko-KR" sz="2400" b="1" i="1">
                            <a:solidFill>
                              <a:prstClr val="black"/>
                            </a:solidFill>
                            <a:latin typeface="Cambria Math" panose="02040503050406030204" pitchFamily="18" charset="0"/>
                            <a:ea typeface="Cambria Math" panose="02040503050406030204" pitchFamily="18" charset="0"/>
                          </a:rPr>
                          <m:t> </m:t>
                        </m:r>
                      </m:sup>
                      <m:e>
                        <m:sSup>
                          <m:sSupPr>
                            <m:ctrlPr>
                              <a:rPr lang="en-US" altLang="ko-KR" sz="2400" b="1" i="1">
                                <a:solidFill>
                                  <a:prstClr val="black"/>
                                </a:solidFill>
                                <a:latin typeface="Cambria Math" panose="02040503050406030204" pitchFamily="18" charset="0"/>
                                <a:ea typeface="Cambria Math" panose="02040503050406030204" pitchFamily="18" charset="0"/>
                              </a:rPr>
                            </m:ctrlPr>
                          </m:sSupPr>
                          <m:e>
                            <m:r>
                              <a:rPr lang="en-US" altLang="ko-KR" sz="2400" b="1" i="1">
                                <a:solidFill>
                                  <a:prstClr val="black"/>
                                </a:solidFill>
                                <a:latin typeface="Cambria Math" panose="02040503050406030204" pitchFamily="18" charset="0"/>
                                <a:ea typeface="Cambria Math" panose="02040503050406030204" pitchFamily="18" charset="0"/>
                              </a:rPr>
                              <m:t>𝒆</m:t>
                            </m:r>
                          </m:e>
                          <m:sup>
                            <m:r>
                              <a:rPr lang="en-US" altLang="ko-KR" sz="2400" b="1" i="1">
                                <a:solidFill>
                                  <a:prstClr val="black"/>
                                </a:solidFill>
                                <a:latin typeface="Cambria Math" panose="02040503050406030204" pitchFamily="18" charset="0"/>
                                <a:ea typeface="Cambria Math" panose="02040503050406030204" pitchFamily="18" charset="0"/>
                              </a:rPr>
                              <m:t>−</m:t>
                            </m:r>
                            <m:sSubSup>
                              <m:sSubSupPr>
                                <m:ctrlPr>
                                  <a:rPr lang="en-US" altLang="ko-KR" sz="2400" b="1" i="1" smtClean="0">
                                    <a:solidFill>
                                      <a:prstClr val="black"/>
                                    </a:solidFill>
                                    <a:latin typeface="Cambria Math" panose="02040503050406030204" pitchFamily="18" charset="0"/>
                                    <a:ea typeface="Cambria Math" panose="02040503050406030204" pitchFamily="18" charset="0"/>
                                  </a:rPr>
                                </m:ctrlPr>
                              </m:sSubSupPr>
                              <m:e>
                                <m:r>
                                  <a:rPr lang="en-US" altLang="ko-KR" sz="2400" b="1" i="1">
                                    <a:solidFill>
                                      <a:prstClr val="black"/>
                                    </a:solidFill>
                                    <a:latin typeface="Cambria Math" panose="02040503050406030204" pitchFamily="18" charset="0"/>
                                    <a:ea typeface="Cambria Math" panose="02040503050406030204" pitchFamily="18" charset="0"/>
                                  </a:rPr>
                                  <m:t>𝑺</m:t>
                                </m:r>
                              </m:e>
                              <m:sub>
                                <m:r>
                                  <a:rPr lang="en-US" altLang="ko-KR" sz="2400" b="1" i="1">
                                    <a:solidFill>
                                      <a:prstClr val="black"/>
                                    </a:solidFill>
                                    <a:latin typeface="Cambria Math" panose="02040503050406030204" pitchFamily="18" charset="0"/>
                                    <a:ea typeface="Cambria Math" panose="02040503050406030204" pitchFamily="18" charset="0"/>
                                  </a:rPr>
                                  <m:t>𝑬</m:t>
                                </m:r>
                              </m:sub>
                              <m:sup>
                                <m:r>
                                  <a:rPr lang="en-US" altLang="ko-KR" sz="2400" b="1" smtClean="0">
                                    <a:solidFill>
                                      <a:srgbClr val="FF0000"/>
                                    </a:solidFill>
                                    <a:latin typeface="Cambria Math" panose="02040503050406030204" pitchFamily="18" charset="0"/>
                                    <a:ea typeface="Cambria Math" panose="02040503050406030204" pitchFamily="18" charset="0"/>
                                  </a:rPr>
                                  <m:t>𝐨𝐧</m:t>
                                </m:r>
                                <m:r>
                                  <a:rPr lang="en-US" altLang="ko-KR" sz="2400" b="1" smtClean="0">
                                    <a:solidFill>
                                      <a:srgbClr val="FF0000"/>
                                    </a:solidFill>
                                    <a:latin typeface="Cambria Math" panose="02040503050406030204" pitchFamily="18" charset="0"/>
                                    <a:ea typeface="Cambria Math" panose="02040503050406030204" pitchFamily="18" charset="0"/>
                                  </a:rPr>
                                  <m:t>−</m:t>
                                </m:r>
                                <m:r>
                                  <a:rPr lang="en-US" altLang="ko-KR" sz="2400" b="1" smtClean="0">
                                    <a:solidFill>
                                      <a:srgbClr val="FF0000"/>
                                    </a:solidFill>
                                    <a:latin typeface="Cambria Math" panose="02040503050406030204" pitchFamily="18" charset="0"/>
                                    <a:ea typeface="Cambria Math" panose="02040503050406030204" pitchFamily="18" charset="0"/>
                                  </a:rPr>
                                  <m:t>𝐬𝐡𝐞𝐥𝐥</m:t>
                                </m:r>
                              </m:sup>
                            </m:sSubSup>
                          </m:sup>
                        </m:sSup>
                      </m:e>
                    </m:nary>
                  </m:oMath>
                </a14:m>
                <a:r>
                  <a:rPr lang="en-US" altLang="ko-KR" b="1" dirty="0">
                    <a:solidFill>
                      <a:prstClr val="black"/>
                    </a:solidFill>
                  </a:rPr>
                  <a:t> 	</a:t>
                </a:r>
                <a:endParaRPr lang="ko-KR" altLang="en-US" b="1" dirty="0">
                  <a:solidFill>
                    <a:prstClr val="black"/>
                  </a:solidFill>
                </a:endParaRPr>
              </a:p>
            </p:txBody>
          </p:sp>
        </mc:Choice>
        <mc:Fallback xmlns="">
          <p:sp>
            <p:nvSpPr>
              <p:cNvPr id="25" name="TextBox 24">
                <a:extLst>
                  <a:ext uri="{FF2B5EF4-FFF2-40B4-BE49-F238E27FC236}">
                    <a16:creationId xmlns:a16="http://schemas.microsoft.com/office/drawing/2014/main" id="{3F80C2D4-47CF-456A-90BB-2976570EA4EF}"/>
                  </a:ext>
                </a:extLst>
              </p:cNvPr>
              <p:cNvSpPr txBox="1">
                <a:spLocks noRot="1" noChangeAspect="1" noMove="1" noResize="1" noEditPoints="1" noAdjustHandles="1" noChangeArrowheads="1" noChangeShapeType="1" noTextEdit="1"/>
              </p:cNvSpPr>
              <p:nvPr/>
            </p:nvSpPr>
            <p:spPr>
              <a:xfrm>
                <a:off x="543580" y="332656"/>
                <a:ext cx="3693319" cy="1069652"/>
              </a:xfrm>
              <a:prstGeom prst="rect">
                <a:avLst/>
              </a:prstGeom>
              <a:blipFill>
                <a:blip r:embed="rId4"/>
                <a:stretch>
                  <a:fillRect/>
                </a:stretch>
              </a:blipFill>
            </p:spPr>
            <p:txBody>
              <a:bodyPr/>
              <a:lstStyle/>
              <a:p>
                <a:r>
                  <a:rPr lang="ko-KR" altLang="en-US">
                    <a:noFill/>
                  </a:rPr>
                  <a:t> </a:t>
                </a:r>
              </a:p>
            </p:txBody>
          </p:sp>
        </mc:Fallback>
      </mc:AlternateContent>
      <p:cxnSp>
        <p:nvCxnSpPr>
          <p:cNvPr id="5" name="직선 연결선 4"/>
          <p:cNvCxnSpPr/>
          <p:nvPr/>
        </p:nvCxnSpPr>
        <p:spPr>
          <a:xfrm>
            <a:off x="4283968" y="1484784"/>
            <a:ext cx="914400" cy="91440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직선 연결선 5"/>
          <p:cNvCxnSpPr/>
          <p:nvPr/>
        </p:nvCxnSpPr>
        <p:spPr>
          <a:xfrm flipV="1">
            <a:off x="4283968" y="5865880"/>
            <a:ext cx="914400" cy="91440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직선 연결선 6"/>
          <p:cNvCxnSpPr/>
          <p:nvPr/>
        </p:nvCxnSpPr>
        <p:spPr>
          <a:xfrm flipH="1">
            <a:off x="1478465" y="1484784"/>
            <a:ext cx="914400" cy="91440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직선 연결선 7"/>
          <p:cNvCxnSpPr/>
          <p:nvPr/>
        </p:nvCxnSpPr>
        <p:spPr>
          <a:xfrm flipH="1" flipV="1">
            <a:off x="1478465" y="5865880"/>
            <a:ext cx="914400" cy="91440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직선 연결선 9"/>
          <p:cNvCxnSpPr/>
          <p:nvPr/>
        </p:nvCxnSpPr>
        <p:spPr>
          <a:xfrm>
            <a:off x="2403044" y="1498168"/>
            <a:ext cx="944820" cy="911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a:off x="2381926" y="1493097"/>
            <a:ext cx="1889537"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2381925" y="6771967"/>
            <a:ext cx="1889537"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직선 연결선 28"/>
          <p:cNvCxnSpPr/>
          <p:nvPr/>
        </p:nvCxnSpPr>
        <p:spPr>
          <a:xfrm flipH="1">
            <a:off x="3342419" y="1491917"/>
            <a:ext cx="944820" cy="911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직선 연결선 29"/>
          <p:cNvCxnSpPr/>
          <p:nvPr/>
        </p:nvCxnSpPr>
        <p:spPr>
          <a:xfrm flipV="1">
            <a:off x="2376954" y="5869691"/>
            <a:ext cx="944820" cy="911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직선 연결선 31"/>
          <p:cNvCxnSpPr/>
          <p:nvPr/>
        </p:nvCxnSpPr>
        <p:spPr>
          <a:xfrm flipH="1" flipV="1">
            <a:off x="3316329" y="5863440"/>
            <a:ext cx="944820" cy="911423"/>
          </a:xfrm>
          <a:prstGeom prst="line">
            <a:avLst/>
          </a:prstGeom>
        </p:spPr>
        <p:style>
          <a:lnRef idx="1">
            <a:schemeClr val="accent1"/>
          </a:lnRef>
          <a:fillRef idx="0">
            <a:schemeClr val="accent1"/>
          </a:fillRef>
          <a:effectRef idx="0">
            <a:schemeClr val="accent1"/>
          </a:effectRef>
          <a:fontRef idx="minor">
            <a:schemeClr val="tx1"/>
          </a:fontRef>
        </p:style>
      </p:cxnSp>
      <p:sp>
        <p:nvSpPr>
          <p:cNvPr id="34" name="타원 33"/>
          <p:cNvSpPr/>
          <p:nvPr/>
        </p:nvSpPr>
        <p:spPr>
          <a:xfrm>
            <a:off x="3276933" y="2335196"/>
            <a:ext cx="141862"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37" name="TextBox 36"/>
              <p:cNvSpPr txBox="1"/>
              <p:nvPr/>
            </p:nvSpPr>
            <p:spPr>
              <a:xfrm>
                <a:off x="2195307" y="2437583"/>
                <a:ext cx="6092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ko-KR" altLang="en-US" i="1" smtClean="0">
                          <a:solidFill>
                            <a:srgbClr val="FF0000"/>
                          </a:solidFill>
                          <a:latin typeface="Cambria Math" panose="02040503050406030204" pitchFamily="18" charset="0"/>
                        </a:rPr>
                        <m:t>𝜏</m:t>
                      </m:r>
                      <m:r>
                        <a:rPr lang="en-US" altLang="ko-KR" b="0" i="1" smtClean="0">
                          <a:solidFill>
                            <a:srgbClr val="FF0000"/>
                          </a:solidFill>
                          <a:latin typeface="Cambria Math" panose="02040503050406030204" pitchFamily="18" charset="0"/>
                        </a:rPr>
                        <m:t>=0</m:t>
                      </m:r>
                    </m:oMath>
                  </m:oMathPara>
                </a14:m>
                <a:endParaRPr lang="ko-KR" altLang="en-US" dirty="0">
                  <a:solidFill>
                    <a:srgbClr val="FF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195307" y="2437583"/>
                <a:ext cx="609269" cy="276999"/>
              </a:xfrm>
              <a:prstGeom prst="rect">
                <a:avLst/>
              </a:prstGeom>
              <a:blipFill>
                <a:blip r:embed="rId5"/>
                <a:stretch>
                  <a:fillRect l="-4000" r="-8000" b="-888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779912" y="2419073"/>
                <a:ext cx="955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ko-KR" altLang="en-US" i="1" smtClean="0">
                          <a:solidFill>
                            <a:srgbClr val="FF0000"/>
                          </a:solidFill>
                          <a:latin typeface="Cambria Math" panose="02040503050406030204" pitchFamily="18" charset="0"/>
                        </a:rPr>
                        <m:t>𝜏</m:t>
                      </m:r>
                      <m:r>
                        <a:rPr lang="en-US" altLang="ko-KR" b="0" i="1" smtClean="0">
                          <a:solidFill>
                            <a:srgbClr val="FF0000"/>
                          </a:solidFill>
                          <a:latin typeface="Cambria Math" panose="02040503050406030204" pitchFamily="18" charset="0"/>
                        </a:rPr>
                        <m:t>=</m:t>
                      </m:r>
                      <m:sSub>
                        <m:sSubPr>
                          <m:ctrlPr>
                            <a:rPr lang="en-US" altLang="ko-KR" b="0" i="1" smtClean="0">
                              <a:solidFill>
                                <a:srgbClr val="FF0000"/>
                              </a:solidFill>
                              <a:latin typeface="Cambria Math" panose="02040503050406030204" pitchFamily="18" charset="0"/>
                            </a:rPr>
                          </m:ctrlPr>
                        </m:sSubPr>
                        <m:e>
                          <m:r>
                            <a:rPr lang="ko-KR" altLang="en-US" b="0" i="1" smtClean="0">
                              <a:solidFill>
                                <a:srgbClr val="FF0000"/>
                              </a:solidFill>
                              <a:latin typeface="Cambria Math" panose="02040503050406030204" pitchFamily="18" charset="0"/>
                            </a:rPr>
                            <m:t>𝜏</m:t>
                          </m:r>
                        </m:e>
                        <m:sub>
                          <m:r>
                            <a:rPr lang="en-US" altLang="ko-KR" b="0" i="1" smtClean="0">
                              <a:solidFill>
                                <a:srgbClr val="FF0000"/>
                              </a:solidFill>
                              <a:latin typeface="Cambria Math" panose="02040503050406030204" pitchFamily="18" charset="0"/>
                            </a:rPr>
                            <m:t>𝑇</m:t>
                          </m:r>
                        </m:sub>
                      </m:sSub>
                      <m:r>
                        <a:rPr lang="en-US" altLang="ko-KR" b="0" i="1" smtClean="0">
                          <a:solidFill>
                            <a:srgbClr val="FF0000"/>
                          </a:solidFill>
                          <a:latin typeface="Cambria Math" panose="02040503050406030204" pitchFamily="18" charset="0"/>
                        </a:rPr>
                        <m:t>/2</m:t>
                      </m:r>
                    </m:oMath>
                  </m:oMathPara>
                </a14:m>
                <a:endParaRPr lang="ko-KR" altLang="en-US"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779912" y="2419073"/>
                <a:ext cx="955903" cy="276999"/>
              </a:xfrm>
              <a:prstGeom prst="rect">
                <a:avLst/>
              </a:prstGeom>
              <a:blipFill>
                <a:blip r:embed="rId6"/>
                <a:stretch>
                  <a:fillRect l="-2548" r="-5096" b="-37778"/>
                </a:stretch>
              </a:blipFill>
            </p:spPr>
            <p:txBody>
              <a:bodyPr/>
              <a:lstStyle/>
              <a:p>
                <a:r>
                  <a:rPr lang="ko-KR" altLang="en-US">
                    <a:noFill/>
                  </a:rPr>
                  <a:t> </a:t>
                </a:r>
              </a:p>
            </p:txBody>
          </p:sp>
        </mc:Fallback>
      </mc:AlternateContent>
      <p:sp>
        <p:nvSpPr>
          <p:cNvPr id="39" name="자유형 38"/>
          <p:cNvSpPr/>
          <p:nvPr/>
        </p:nvSpPr>
        <p:spPr>
          <a:xfrm>
            <a:off x="2695575" y="2857501"/>
            <a:ext cx="1295400" cy="409608"/>
          </a:xfrm>
          <a:custGeom>
            <a:avLst/>
            <a:gdLst>
              <a:gd name="connsiteX0" fmla="*/ 0 w 1314450"/>
              <a:gd name="connsiteY0" fmla="*/ 0 h 409935"/>
              <a:gd name="connsiteX1" fmla="*/ 647700 w 1314450"/>
              <a:gd name="connsiteY1" fmla="*/ 409575 h 409935"/>
              <a:gd name="connsiteX2" fmla="*/ 1314450 w 1314450"/>
              <a:gd name="connsiteY2" fmla="*/ 57150 h 409935"/>
              <a:gd name="connsiteX0" fmla="*/ 0 w 1314450"/>
              <a:gd name="connsiteY0" fmla="*/ 0 h 409583"/>
              <a:gd name="connsiteX1" fmla="*/ 647700 w 1314450"/>
              <a:gd name="connsiteY1" fmla="*/ 409575 h 409583"/>
              <a:gd name="connsiteX2" fmla="*/ 1314450 w 1314450"/>
              <a:gd name="connsiteY2" fmla="*/ 9525 h 409583"/>
              <a:gd name="connsiteX0" fmla="*/ 0 w 1314450"/>
              <a:gd name="connsiteY0" fmla="*/ 0 h 409583"/>
              <a:gd name="connsiteX1" fmla="*/ 647700 w 1314450"/>
              <a:gd name="connsiteY1" fmla="*/ 409575 h 409583"/>
              <a:gd name="connsiteX2" fmla="*/ 1314450 w 1314450"/>
              <a:gd name="connsiteY2" fmla="*/ 9525 h 409583"/>
              <a:gd name="connsiteX0" fmla="*/ 0 w 1314450"/>
              <a:gd name="connsiteY0" fmla="*/ 0 h 409583"/>
              <a:gd name="connsiteX1" fmla="*/ 647700 w 1314450"/>
              <a:gd name="connsiteY1" fmla="*/ 409575 h 409583"/>
              <a:gd name="connsiteX2" fmla="*/ 1314450 w 1314450"/>
              <a:gd name="connsiteY2" fmla="*/ 9525 h 409583"/>
              <a:gd name="connsiteX0" fmla="*/ 0 w 1314450"/>
              <a:gd name="connsiteY0" fmla="*/ 0 h 409584"/>
              <a:gd name="connsiteX1" fmla="*/ 647700 w 1314450"/>
              <a:gd name="connsiteY1" fmla="*/ 409575 h 409584"/>
              <a:gd name="connsiteX2" fmla="*/ 1314450 w 1314450"/>
              <a:gd name="connsiteY2" fmla="*/ 9525 h 409584"/>
              <a:gd name="connsiteX0" fmla="*/ 0 w 1314450"/>
              <a:gd name="connsiteY0" fmla="*/ 0 h 409584"/>
              <a:gd name="connsiteX1" fmla="*/ 647700 w 1314450"/>
              <a:gd name="connsiteY1" fmla="*/ 409575 h 409584"/>
              <a:gd name="connsiteX2" fmla="*/ 1314450 w 1314450"/>
              <a:gd name="connsiteY2" fmla="*/ 9525 h 409584"/>
              <a:gd name="connsiteX0" fmla="*/ 0 w 1295400"/>
              <a:gd name="connsiteY0" fmla="*/ 0 h 409748"/>
              <a:gd name="connsiteX1" fmla="*/ 647700 w 1295400"/>
              <a:gd name="connsiteY1" fmla="*/ 409575 h 409748"/>
              <a:gd name="connsiteX2" fmla="*/ 1295400 w 1295400"/>
              <a:gd name="connsiteY2" fmla="*/ 38100 h 409748"/>
              <a:gd name="connsiteX0" fmla="*/ 0 w 1295400"/>
              <a:gd name="connsiteY0" fmla="*/ 0 h 409758"/>
              <a:gd name="connsiteX1" fmla="*/ 647700 w 1295400"/>
              <a:gd name="connsiteY1" fmla="*/ 409575 h 409758"/>
              <a:gd name="connsiteX2" fmla="*/ 1295400 w 1295400"/>
              <a:gd name="connsiteY2" fmla="*/ 38100 h 409758"/>
              <a:gd name="connsiteX0" fmla="*/ 0 w 1295400"/>
              <a:gd name="connsiteY0" fmla="*/ 0 h 409608"/>
              <a:gd name="connsiteX1" fmla="*/ 647700 w 1295400"/>
              <a:gd name="connsiteY1" fmla="*/ 409575 h 409608"/>
              <a:gd name="connsiteX2" fmla="*/ 1295400 w 1295400"/>
              <a:gd name="connsiteY2" fmla="*/ 38100 h 409608"/>
            </a:gdLst>
            <a:ahLst/>
            <a:cxnLst>
              <a:cxn ang="0">
                <a:pos x="connsiteX0" y="connsiteY0"/>
              </a:cxn>
              <a:cxn ang="0">
                <a:pos x="connsiteX1" y="connsiteY1"/>
              </a:cxn>
              <a:cxn ang="0">
                <a:pos x="connsiteX2" y="connsiteY2"/>
              </a:cxn>
            </a:cxnLst>
            <a:rect l="l" t="t" r="r" b="b"/>
            <a:pathLst>
              <a:path w="1295400" h="409608">
                <a:moveTo>
                  <a:pt x="0" y="0"/>
                </a:moveTo>
                <a:cubicBezTo>
                  <a:pt x="119062" y="190500"/>
                  <a:pt x="403225" y="412750"/>
                  <a:pt x="647700" y="409575"/>
                </a:cubicBezTo>
                <a:cubicBezTo>
                  <a:pt x="892175" y="406400"/>
                  <a:pt x="1128712" y="257175"/>
                  <a:pt x="1295400" y="38100"/>
                </a:cubicBezTo>
              </a:path>
            </a:pathLst>
          </a:custGeom>
          <a:noFill/>
          <a:ln>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타원 1"/>
          <p:cNvSpPr/>
          <p:nvPr/>
        </p:nvSpPr>
        <p:spPr>
          <a:xfrm>
            <a:off x="2864591" y="1953252"/>
            <a:ext cx="931431" cy="87687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3" name="직선 연결선 12"/>
          <p:cNvCxnSpPr>
            <a:stCxn id="2" idx="0"/>
          </p:cNvCxnSpPr>
          <p:nvPr/>
        </p:nvCxnSpPr>
        <p:spPr>
          <a:xfrm flipV="1">
            <a:off x="3330307" y="777441"/>
            <a:ext cx="3545949" cy="117581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직선 연결선 25"/>
          <p:cNvCxnSpPr/>
          <p:nvPr/>
        </p:nvCxnSpPr>
        <p:spPr>
          <a:xfrm>
            <a:off x="3373300" y="2829587"/>
            <a:ext cx="3574964" cy="75153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타원 27"/>
          <p:cNvSpPr/>
          <p:nvPr/>
        </p:nvSpPr>
        <p:spPr>
          <a:xfrm>
            <a:off x="5888362" y="712712"/>
            <a:ext cx="2993206" cy="2924826"/>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1" name="직선 연결선 30"/>
          <p:cNvCxnSpPr>
            <a:endCxn id="28" idx="6"/>
          </p:cNvCxnSpPr>
          <p:nvPr/>
        </p:nvCxnSpPr>
        <p:spPr>
          <a:xfrm>
            <a:off x="5898541" y="2161758"/>
            <a:ext cx="2983027" cy="1336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직선 연결선 41"/>
          <p:cNvCxnSpPr>
            <a:stCxn id="28" idx="1"/>
          </p:cNvCxnSpPr>
          <p:nvPr/>
        </p:nvCxnSpPr>
        <p:spPr>
          <a:xfrm>
            <a:off x="6326707" y="1141043"/>
            <a:ext cx="1027377" cy="1003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직선 연결선 43"/>
          <p:cNvCxnSpPr/>
          <p:nvPr/>
        </p:nvCxnSpPr>
        <p:spPr>
          <a:xfrm flipH="1">
            <a:off x="7407481" y="1141043"/>
            <a:ext cx="1027377" cy="1003181"/>
          </a:xfrm>
          <a:prstGeom prst="line">
            <a:avLst/>
          </a:prstGeom>
        </p:spPr>
        <p:style>
          <a:lnRef idx="1">
            <a:schemeClr val="accent1"/>
          </a:lnRef>
          <a:fillRef idx="0">
            <a:schemeClr val="accent1"/>
          </a:fillRef>
          <a:effectRef idx="0">
            <a:schemeClr val="accent1"/>
          </a:effectRef>
          <a:fontRef idx="minor">
            <a:schemeClr val="tx1"/>
          </a:fontRef>
        </p:style>
      </p:cxnSp>
      <p:sp>
        <p:nvSpPr>
          <p:cNvPr id="40" name="타원 39"/>
          <p:cNvSpPr/>
          <p:nvPr/>
        </p:nvSpPr>
        <p:spPr>
          <a:xfrm>
            <a:off x="7314034" y="2103117"/>
            <a:ext cx="141862"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자유형 19"/>
          <p:cNvSpPr/>
          <p:nvPr/>
        </p:nvSpPr>
        <p:spPr>
          <a:xfrm>
            <a:off x="7682222" y="825181"/>
            <a:ext cx="533400" cy="257221"/>
          </a:xfrm>
          <a:custGeom>
            <a:avLst/>
            <a:gdLst>
              <a:gd name="connsiteX0" fmla="*/ 0 w 533400"/>
              <a:gd name="connsiteY0" fmla="*/ 247664 h 257189"/>
              <a:gd name="connsiteX1" fmla="*/ 295275 w 533400"/>
              <a:gd name="connsiteY1" fmla="*/ 14 h 257189"/>
              <a:gd name="connsiteX2" fmla="*/ 533400 w 533400"/>
              <a:gd name="connsiteY2" fmla="*/ 257189 h 257189"/>
              <a:gd name="connsiteX0" fmla="*/ 0 w 533400"/>
              <a:gd name="connsiteY0" fmla="*/ 247664 h 257227"/>
              <a:gd name="connsiteX1" fmla="*/ 295275 w 533400"/>
              <a:gd name="connsiteY1" fmla="*/ 14 h 257227"/>
              <a:gd name="connsiteX2" fmla="*/ 533400 w 533400"/>
              <a:gd name="connsiteY2" fmla="*/ 257189 h 257227"/>
              <a:gd name="connsiteX0" fmla="*/ 0 w 533400"/>
              <a:gd name="connsiteY0" fmla="*/ 247658 h 257221"/>
              <a:gd name="connsiteX1" fmla="*/ 295275 w 533400"/>
              <a:gd name="connsiteY1" fmla="*/ 8 h 257221"/>
              <a:gd name="connsiteX2" fmla="*/ 533400 w 533400"/>
              <a:gd name="connsiteY2" fmla="*/ 257183 h 257221"/>
            </a:gdLst>
            <a:ahLst/>
            <a:cxnLst>
              <a:cxn ang="0">
                <a:pos x="connsiteX0" y="connsiteY0"/>
              </a:cxn>
              <a:cxn ang="0">
                <a:pos x="connsiteX1" y="connsiteY1"/>
              </a:cxn>
              <a:cxn ang="0">
                <a:pos x="connsiteX2" y="connsiteY2"/>
              </a:cxn>
            </a:cxnLst>
            <a:rect l="l" t="t" r="r" b="b"/>
            <a:pathLst>
              <a:path w="533400" h="257221">
                <a:moveTo>
                  <a:pt x="0" y="247658"/>
                </a:moveTo>
                <a:cubicBezTo>
                  <a:pt x="216740" y="266474"/>
                  <a:pt x="206375" y="-1579"/>
                  <a:pt x="295275" y="8"/>
                </a:cubicBezTo>
                <a:cubicBezTo>
                  <a:pt x="384175" y="1595"/>
                  <a:pt x="375116" y="260871"/>
                  <a:pt x="533400" y="257183"/>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자유형 60"/>
          <p:cNvSpPr/>
          <p:nvPr/>
        </p:nvSpPr>
        <p:spPr>
          <a:xfrm>
            <a:off x="8265539" y="1385412"/>
            <a:ext cx="533400" cy="257221"/>
          </a:xfrm>
          <a:custGeom>
            <a:avLst/>
            <a:gdLst>
              <a:gd name="connsiteX0" fmla="*/ 0 w 533400"/>
              <a:gd name="connsiteY0" fmla="*/ 247664 h 257189"/>
              <a:gd name="connsiteX1" fmla="*/ 295275 w 533400"/>
              <a:gd name="connsiteY1" fmla="*/ 14 h 257189"/>
              <a:gd name="connsiteX2" fmla="*/ 533400 w 533400"/>
              <a:gd name="connsiteY2" fmla="*/ 257189 h 257189"/>
              <a:gd name="connsiteX0" fmla="*/ 0 w 533400"/>
              <a:gd name="connsiteY0" fmla="*/ 247664 h 257227"/>
              <a:gd name="connsiteX1" fmla="*/ 295275 w 533400"/>
              <a:gd name="connsiteY1" fmla="*/ 14 h 257227"/>
              <a:gd name="connsiteX2" fmla="*/ 533400 w 533400"/>
              <a:gd name="connsiteY2" fmla="*/ 257189 h 257227"/>
              <a:gd name="connsiteX0" fmla="*/ 0 w 533400"/>
              <a:gd name="connsiteY0" fmla="*/ 247658 h 257221"/>
              <a:gd name="connsiteX1" fmla="*/ 295275 w 533400"/>
              <a:gd name="connsiteY1" fmla="*/ 8 h 257221"/>
              <a:gd name="connsiteX2" fmla="*/ 533400 w 533400"/>
              <a:gd name="connsiteY2" fmla="*/ 257183 h 257221"/>
            </a:gdLst>
            <a:ahLst/>
            <a:cxnLst>
              <a:cxn ang="0">
                <a:pos x="connsiteX0" y="connsiteY0"/>
              </a:cxn>
              <a:cxn ang="0">
                <a:pos x="connsiteX1" y="connsiteY1"/>
              </a:cxn>
              <a:cxn ang="0">
                <a:pos x="connsiteX2" y="connsiteY2"/>
              </a:cxn>
            </a:cxnLst>
            <a:rect l="l" t="t" r="r" b="b"/>
            <a:pathLst>
              <a:path w="533400" h="257221">
                <a:moveTo>
                  <a:pt x="0" y="247658"/>
                </a:moveTo>
                <a:cubicBezTo>
                  <a:pt x="216740" y="266474"/>
                  <a:pt x="206375" y="-1579"/>
                  <a:pt x="295275" y="8"/>
                </a:cubicBezTo>
                <a:cubicBezTo>
                  <a:pt x="384175" y="1595"/>
                  <a:pt x="375116" y="260871"/>
                  <a:pt x="533400" y="2571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아래쪽 화살표 61"/>
          <p:cNvSpPr/>
          <p:nvPr/>
        </p:nvSpPr>
        <p:spPr>
          <a:xfrm rot="2855813">
            <a:off x="7263108" y="1289691"/>
            <a:ext cx="252977" cy="576064"/>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ko-KR" altLang="en-US"/>
          </a:p>
        </p:txBody>
      </p:sp>
      <p:sp>
        <p:nvSpPr>
          <p:cNvPr id="64" name="자유형 63"/>
          <p:cNvSpPr/>
          <p:nvPr/>
        </p:nvSpPr>
        <p:spPr>
          <a:xfrm>
            <a:off x="6529471" y="1872430"/>
            <a:ext cx="533400" cy="257221"/>
          </a:xfrm>
          <a:custGeom>
            <a:avLst/>
            <a:gdLst>
              <a:gd name="connsiteX0" fmla="*/ 0 w 533400"/>
              <a:gd name="connsiteY0" fmla="*/ 247664 h 257189"/>
              <a:gd name="connsiteX1" fmla="*/ 295275 w 533400"/>
              <a:gd name="connsiteY1" fmla="*/ 14 h 257189"/>
              <a:gd name="connsiteX2" fmla="*/ 533400 w 533400"/>
              <a:gd name="connsiteY2" fmla="*/ 257189 h 257189"/>
              <a:gd name="connsiteX0" fmla="*/ 0 w 533400"/>
              <a:gd name="connsiteY0" fmla="*/ 247664 h 257227"/>
              <a:gd name="connsiteX1" fmla="*/ 295275 w 533400"/>
              <a:gd name="connsiteY1" fmla="*/ 14 h 257227"/>
              <a:gd name="connsiteX2" fmla="*/ 533400 w 533400"/>
              <a:gd name="connsiteY2" fmla="*/ 257189 h 257227"/>
              <a:gd name="connsiteX0" fmla="*/ 0 w 533400"/>
              <a:gd name="connsiteY0" fmla="*/ 247658 h 257221"/>
              <a:gd name="connsiteX1" fmla="*/ 295275 w 533400"/>
              <a:gd name="connsiteY1" fmla="*/ 8 h 257221"/>
              <a:gd name="connsiteX2" fmla="*/ 533400 w 533400"/>
              <a:gd name="connsiteY2" fmla="*/ 257183 h 257221"/>
            </a:gdLst>
            <a:ahLst/>
            <a:cxnLst>
              <a:cxn ang="0">
                <a:pos x="connsiteX0" y="connsiteY0"/>
              </a:cxn>
              <a:cxn ang="0">
                <a:pos x="connsiteX1" y="connsiteY1"/>
              </a:cxn>
              <a:cxn ang="0">
                <a:pos x="connsiteX2" y="connsiteY2"/>
              </a:cxn>
            </a:cxnLst>
            <a:rect l="l" t="t" r="r" b="b"/>
            <a:pathLst>
              <a:path w="533400" h="257221">
                <a:moveTo>
                  <a:pt x="0" y="247658"/>
                </a:moveTo>
                <a:cubicBezTo>
                  <a:pt x="216740" y="266474"/>
                  <a:pt x="206375" y="-1579"/>
                  <a:pt x="295275" y="8"/>
                </a:cubicBezTo>
                <a:cubicBezTo>
                  <a:pt x="384175" y="1595"/>
                  <a:pt x="375116" y="260871"/>
                  <a:pt x="533400" y="2571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자유형 64"/>
          <p:cNvSpPr/>
          <p:nvPr/>
        </p:nvSpPr>
        <p:spPr>
          <a:xfrm>
            <a:off x="7724321" y="1880667"/>
            <a:ext cx="533400" cy="257221"/>
          </a:xfrm>
          <a:custGeom>
            <a:avLst/>
            <a:gdLst>
              <a:gd name="connsiteX0" fmla="*/ 0 w 533400"/>
              <a:gd name="connsiteY0" fmla="*/ 247664 h 257189"/>
              <a:gd name="connsiteX1" fmla="*/ 295275 w 533400"/>
              <a:gd name="connsiteY1" fmla="*/ 14 h 257189"/>
              <a:gd name="connsiteX2" fmla="*/ 533400 w 533400"/>
              <a:gd name="connsiteY2" fmla="*/ 257189 h 257189"/>
              <a:gd name="connsiteX0" fmla="*/ 0 w 533400"/>
              <a:gd name="connsiteY0" fmla="*/ 247664 h 257227"/>
              <a:gd name="connsiteX1" fmla="*/ 295275 w 533400"/>
              <a:gd name="connsiteY1" fmla="*/ 14 h 257227"/>
              <a:gd name="connsiteX2" fmla="*/ 533400 w 533400"/>
              <a:gd name="connsiteY2" fmla="*/ 257189 h 257227"/>
              <a:gd name="connsiteX0" fmla="*/ 0 w 533400"/>
              <a:gd name="connsiteY0" fmla="*/ 247658 h 257221"/>
              <a:gd name="connsiteX1" fmla="*/ 295275 w 533400"/>
              <a:gd name="connsiteY1" fmla="*/ 8 h 257221"/>
              <a:gd name="connsiteX2" fmla="*/ 533400 w 533400"/>
              <a:gd name="connsiteY2" fmla="*/ 257183 h 257221"/>
            </a:gdLst>
            <a:ahLst/>
            <a:cxnLst>
              <a:cxn ang="0">
                <a:pos x="connsiteX0" y="connsiteY0"/>
              </a:cxn>
              <a:cxn ang="0">
                <a:pos x="connsiteX1" y="connsiteY1"/>
              </a:cxn>
              <a:cxn ang="0">
                <a:pos x="connsiteX2" y="connsiteY2"/>
              </a:cxn>
            </a:cxnLst>
            <a:rect l="l" t="t" r="r" b="b"/>
            <a:pathLst>
              <a:path w="533400" h="257221">
                <a:moveTo>
                  <a:pt x="0" y="247658"/>
                </a:moveTo>
                <a:cubicBezTo>
                  <a:pt x="216740" y="266474"/>
                  <a:pt x="206375" y="-1579"/>
                  <a:pt x="295275" y="8"/>
                </a:cubicBezTo>
                <a:cubicBezTo>
                  <a:pt x="384175" y="1595"/>
                  <a:pt x="375116" y="260871"/>
                  <a:pt x="533400" y="257183"/>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자유형 62"/>
          <p:cNvSpPr/>
          <p:nvPr/>
        </p:nvSpPr>
        <p:spPr>
          <a:xfrm>
            <a:off x="7648347" y="1989912"/>
            <a:ext cx="533400" cy="257221"/>
          </a:xfrm>
          <a:custGeom>
            <a:avLst/>
            <a:gdLst>
              <a:gd name="connsiteX0" fmla="*/ 0 w 533400"/>
              <a:gd name="connsiteY0" fmla="*/ 247664 h 257189"/>
              <a:gd name="connsiteX1" fmla="*/ 295275 w 533400"/>
              <a:gd name="connsiteY1" fmla="*/ 14 h 257189"/>
              <a:gd name="connsiteX2" fmla="*/ 533400 w 533400"/>
              <a:gd name="connsiteY2" fmla="*/ 257189 h 257189"/>
              <a:gd name="connsiteX0" fmla="*/ 0 w 533400"/>
              <a:gd name="connsiteY0" fmla="*/ 247664 h 257227"/>
              <a:gd name="connsiteX1" fmla="*/ 295275 w 533400"/>
              <a:gd name="connsiteY1" fmla="*/ 14 h 257227"/>
              <a:gd name="connsiteX2" fmla="*/ 533400 w 533400"/>
              <a:gd name="connsiteY2" fmla="*/ 257189 h 257227"/>
              <a:gd name="connsiteX0" fmla="*/ 0 w 533400"/>
              <a:gd name="connsiteY0" fmla="*/ 247658 h 257221"/>
              <a:gd name="connsiteX1" fmla="*/ 295275 w 533400"/>
              <a:gd name="connsiteY1" fmla="*/ 8 h 257221"/>
              <a:gd name="connsiteX2" fmla="*/ 533400 w 533400"/>
              <a:gd name="connsiteY2" fmla="*/ 257183 h 257221"/>
            </a:gdLst>
            <a:ahLst/>
            <a:cxnLst>
              <a:cxn ang="0">
                <a:pos x="connsiteX0" y="connsiteY0"/>
              </a:cxn>
              <a:cxn ang="0">
                <a:pos x="connsiteX1" y="connsiteY1"/>
              </a:cxn>
              <a:cxn ang="0">
                <a:pos x="connsiteX2" y="connsiteY2"/>
              </a:cxn>
            </a:cxnLst>
            <a:rect l="l" t="t" r="r" b="b"/>
            <a:pathLst>
              <a:path w="533400" h="257221">
                <a:moveTo>
                  <a:pt x="0" y="247658"/>
                </a:moveTo>
                <a:cubicBezTo>
                  <a:pt x="216740" y="266474"/>
                  <a:pt x="206375" y="-1579"/>
                  <a:pt x="295275" y="8"/>
                </a:cubicBezTo>
                <a:cubicBezTo>
                  <a:pt x="384175" y="1595"/>
                  <a:pt x="375116" y="260871"/>
                  <a:pt x="533400" y="2571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자유형 65"/>
          <p:cNvSpPr/>
          <p:nvPr/>
        </p:nvSpPr>
        <p:spPr>
          <a:xfrm>
            <a:off x="6519510" y="1972831"/>
            <a:ext cx="533400" cy="257221"/>
          </a:xfrm>
          <a:custGeom>
            <a:avLst/>
            <a:gdLst>
              <a:gd name="connsiteX0" fmla="*/ 0 w 533400"/>
              <a:gd name="connsiteY0" fmla="*/ 247664 h 257189"/>
              <a:gd name="connsiteX1" fmla="*/ 295275 w 533400"/>
              <a:gd name="connsiteY1" fmla="*/ 14 h 257189"/>
              <a:gd name="connsiteX2" fmla="*/ 533400 w 533400"/>
              <a:gd name="connsiteY2" fmla="*/ 257189 h 257189"/>
              <a:gd name="connsiteX0" fmla="*/ 0 w 533400"/>
              <a:gd name="connsiteY0" fmla="*/ 247664 h 257227"/>
              <a:gd name="connsiteX1" fmla="*/ 295275 w 533400"/>
              <a:gd name="connsiteY1" fmla="*/ 14 h 257227"/>
              <a:gd name="connsiteX2" fmla="*/ 533400 w 533400"/>
              <a:gd name="connsiteY2" fmla="*/ 257189 h 257227"/>
              <a:gd name="connsiteX0" fmla="*/ 0 w 533400"/>
              <a:gd name="connsiteY0" fmla="*/ 247658 h 257221"/>
              <a:gd name="connsiteX1" fmla="*/ 295275 w 533400"/>
              <a:gd name="connsiteY1" fmla="*/ 8 h 257221"/>
              <a:gd name="connsiteX2" fmla="*/ 533400 w 533400"/>
              <a:gd name="connsiteY2" fmla="*/ 257183 h 257221"/>
            </a:gdLst>
            <a:ahLst/>
            <a:cxnLst>
              <a:cxn ang="0">
                <a:pos x="connsiteX0" y="connsiteY0"/>
              </a:cxn>
              <a:cxn ang="0">
                <a:pos x="connsiteX1" y="connsiteY1"/>
              </a:cxn>
              <a:cxn ang="0">
                <a:pos x="connsiteX2" y="connsiteY2"/>
              </a:cxn>
            </a:cxnLst>
            <a:rect l="l" t="t" r="r" b="b"/>
            <a:pathLst>
              <a:path w="533400" h="257221">
                <a:moveTo>
                  <a:pt x="0" y="247658"/>
                </a:moveTo>
                <a:cubicBezTo>
                  <a:pt x="216740" y="266474"/>
                  <a:pt x="206375" y="-1579"/>
                  <a:pt x="295275" y="8"/>
                </a:cubicBezTo>
                <a:cubicBezTo>
                  <a:pt x="384175" y="1595"/>
                  <a:pt x="375116" y="260871"/>
                  <a:pt x="533400" y="257183"/>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아래쪽 화살표 66"/>
          <p:cNvSpPr/>
          <p:nvPr/>
        </p:nvSpPr>
        <p:spPr>
          <a:xfrm rot="2855813" flipH="1" flipV="1">
            <a:off x="8239626" y="1500226"/>
            <a:ext cx="252977" cy="576064"/>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ko-KR" altLang="en-US"/>
          </a:p>
        </p:txBody>
      </p:sp>
      <p:sp>
        <p:nvSpPr>
          <p:cNvPr id="68" name="위로 구부러진 화살표 67"/>
          <p:cNvSpPr/>
          <p:nvPr/>
        </p:nvSpPr>
        <p:spPr>
          <a:xfrm>
            <a:off x="6966003" y="2479212"/>
            <a:ext cx="812876" cy="304248"/>
          </a:xfrm>
          <a:prstGeom prst="curved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ko-KR" altLang="en-US">
              <a:solidFill>
                <a:schemeClr val="tx1"/>
              </a:solidFill>
            </a:endParaRPr>
          </a:p>
        </p:txBody>
      </p:sp>
      <p:sp>
        <p:nvSpPr>
          <p:cNvPr id="69" name="TextBox 68"/>
          <p:cNvSpPr txBox="1"/>
          <p:nvPr/>
        </p:nvSpPr>
        <p:spPr>
          <a:xfrm>
            <a:off x="6984262" y="1238658"/>
            <a:ext cx="373820" cy="307777"/>
          </a:xfrm>
          <a:prstGeom prst="rect">
            <a:avLst/>
          </a:prstGeom>
          <a:noFill/>
        </p:spPr>
        <p:txBody>
          <a:bodyPr wrap="none" rtlCol="0">
            <a:spAutoFit/>
          </a:bodyPr>
          <a:lstStyle/>
          <a:p>
            <a:r>
              <a:rPr lang="en-US" altLang="ko-KR" sz="1400" dirty="0"/>
              <a:t>(I)</a:t>
            </a:r>
            <a:endParaRPr lang="ko-KR" altLang="en-US" sz="1400" dirty="0"/>
          </a:p>
        </p:txBody>
      </p:sp>
      <p:sp>
        <p:nvSpPr>
          <p:cNvPr id="70" name="TextBox 69"/>
          <p:cNvSpPr txBox="1"/>
          <p:nvPr/>
        </p:nvSpPr>
        <p:spPr>
          <a:xfrm>
            <a:off x="7173782" y="2943096"/>
            <a:ext cx="431528" cy="307777"/>
          </a:xfrm>
          <a:prstGeom prst="rect">
            <a:avLst/>
          </a:prstGeom>
          <a:noFill/>
        </p:spPr>
        <p:txBody>
          <a:bodyPr wrap="none" rtlCol="0">
            <a:spAutoFit/>
          </a:bodyPr>
          <a:lstStyle/>
          <a:p>
            <a:r>
              <a:rPr lang="en-US" altLang="ko-KR" sz="1400" dirty="0"/>
              <a:t>(II)</a:t>
            </a:r>
            <a:endParaRPr lang="ko-KR" altLang="en-US" sz="1400" dirty="0"/>
          </a:p>
        </p:txBody>
      </p:sp>
      <p:sp>
        <p:nvSpPr>
          <p:cNvPr id="71" name="TextBox 70"/>
          <p:cNvSpPr txBox="1"/>
          <p:nvPr/>
        </p:nvSpPr>
        <p:spPr>
          <a:xfrm>
            <a:off x="8352722" y="1821874"/>
            <a:ext cx="489236" cy="307777"/>
          </a:xfrm>
          <a:prstGeom prst="rect">
            <a:avLst/>
          </a:prstGeom>
          <a:noFill/>
        </p:spPr>
        <p:txBody>
          <a:bodyPr wrap="none" rtlCol="0">
            <a:spAutoFit/>
          </a:bodyPr>
          <a:lstStyle/>
          <a:p>
            <a:r>
              <a:rPr lang="en-US" altLang="ko-KR" sz="1400" dirty="0"/>
              <a:t>(III)</a:t>
            </a:r>
            <a:endParaRPr lang="ko-KR" altLang="en-US" sz="1400" dirty="0"/>
          </a:p>
        </p:txBody>
      </p:sp>
      <p:sp>
        <p:nvSpPr>
          <p:cNvPr id="72" name="TextBox 71"/>
          <p:cNvSpPr txBox="1"/>
          <p:nvPr/>
        </p:nvSpPr>
        <p:spPr>
          <a:xfrm>
            <a:off x="7163738" y="2160360"/>
            <a:ext cx="461986" cy="261610"/>
          </a:xfrm>
          <a:prstGeom prst="rect">
            <a:avLst/>
          </a:prstGeom>
          <a:noFill/>
        </p:spPr>
        <p:txBody>
          <a:bodyPr wrap="none" rtlCol="0">
            <a:spAutoFit/>
          </a:bodyPr>
          <a:lstStyle/>
          <a:p>
            <a:r>
              <a:rPr lang="en-US" altLang="ko-KR" sz="1100" b="1" dirty="0"/>
              <a:t>cusp</a:t>
            </a:r>
            <a:endParaRPr lang="ko-KR" altLang="en-US" sz="1100" b="1" dirty="0"/>
          </a:p>
        </p:txBody>
      </p:sp>
      <p:sp>
        <p:nvSpPr>
          <p:cNvPr id="47" name="TextBox 46">
            <a:extLst>
              <a:ext uri="{FF2B5EF4-FFF2-40B4-BE49-F238E27FC236}">
                <a16:creationId xmlns:a16="http://schemas.microsoft.com/office/drawing/2014/main" id="{E96C6B89-065D-4471-A94E-AE97760E22D5}"/>
              </a:ext>
            </a:extLst>
          </p:cNvPr>
          <p:cNvSpPr txBox="1"/>
          <p:nvPr/>
        </p:nvSpPr>
        <p:spPr>
          <a:xfrm>
            <a:off x="5497483" y="4974357"/>
            <a:ext cx="3301456" cy="1623971"/>
          </a:xfrm>
          <a:prstGeom prst="rect">
            <a:avLst/>
          </a:prstGeom>
          <a:noFill/>
        </p:spPr>
        <p:txBody>
          <a:bodyPr wrap="square">
            <a:spAutoFit/>
          </a:bodyPr>
          <a:lstStyle/>
          <a:p>
            <a:pPr algn="just">
              <a:lnSpc>
                <a:spcPct val="150000"/>
              </a:lnSpc>
            </a:pPr>
            <a:r>
              <a:rPr lang="en-US" altLang="ko-KR" b="1" dirty="0"/>
              <a:t>Even Hawking radiation can be interpreted as </a:t>
            </a:r>
            <a:r>
              <a:rPr lang="en-US" altLang="ko-KR" b="1" dirty="0">
                <a:solidFill>
                  <a:srgbClr val="FF0000"/>
                </a:solidFill>
              </a:rPr>
              <a:t>instantons </a:t>
            </a:r>
            <a:r>
              <a:rPr lang="en-US" altLang="ko-KR" b="1" dirty="0"/>
              <a:t>of a free scalar field.</a:t>
            </a:r>
          </a:p>
          <a:p>
            <a:pPr algn="just">
              <a:lnSpc>
                <a:spcPct val="150000"/>
              </a:lnSpc>
            </a:pPr>
            <a:r>
              <a:rPr lang="en-US" altLang="ko-KR" sz="1400" b="1" dirty="0"/>
              <a:t>(Chen, Sasaki and DY, 2018)</a:t>
            </a:r>
            <a:endParaRPr lang="ko-KR" altLang="en-US" sz="1400" dirty="0"/>
          </a:p>
        </p:txBody>
      </p:sp>
    </p:spTree>
    <p:extLst>
      <p:ext uri="{BB962C8B-B14F-4D97-AF65-F5344CB8AC3E}">
        <p14:creationId xmlns:p14="http://schemas.microsoft.com/office/powerpoint/2010/main" val="4084070701"/>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E4DAB6-A277-454E-AF6C-BACB900B88B7}"/>
              </a:ext>
            </a:extLst>
          </p:cNvPr>
          <p:cNvSpPr txBox="1"/>
          <p:nvPr/>
        </p:nvSpPr>
        <p:spPr>
          <a:xfrm>
            <a:off x="660362" y="1916832"/>
            <a:ext cx="7643439" cy="500265"/>
          </a:xfrm>
          <a:prstGeom prst="rect">
            <a:avLst/>
          </a:prstGeom>
          <a:noFill/>
        </p:spPr>
        <p:txBody>
          <a:bodyPr wrap="none" rtlCol="0">
            <a:spAutoFit/>
          </a:bodyPr>
          <a:lstStyle/>
          <a:p>
            <a:pPr algn="ctr">
              <a:lnSpc>
                <a:spcPct val="150000"/>
              </a:lnSpc>
            </a:pPr>
            <a:r>
              <a:rPr lang="en-US" altLang="ko-KR" sz="2000" b="1" dirty="0"/>
              <a:t>After some computations, finally we can recover Hawking’s result.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2E4DAB6-A277-454E-AF6C-BACB900B88B7}"/>
                  </a:ext>
                </a:extLst>
              </p:cNvPr>
              <p:cNvSpPr txBox="1"/>
              <p:nvPr/>
            </p:nvSpPr>
            <p:spPr>
              <a:xfrm>
                <a:off x="346404" y="3501008"/>
                <a:ext cx="8271367" cy="1423595"/>
              </a:xfrm>
              <a:prstGeom prst="rect">
                <a:avLst/>
              </a:prstGeom>
              <a:noFill/>
            </p:spPr>
            <p:txBody>
              <a:bodyPr wrap="none" rtlCol="0">
                <a:spAutoFit/>
              </a:bodyPr>
              <a:lstStyle/>
              <a:p>
                <a:pPr algn="ctr">
                  <a:lnSpc>
                    <a:spcPct val="150000"/>
                  </a:lnSpc>
                </a:pPr>
                <a:r>
                  <a:rPr lang="en-US" altLang="ko-KR" sz="2000" b="1" dirty="0"/>
                  <a:t>We further observe that there exist </a:t>
                </a:r>
                <a:r>
                  <a:rPr lang="en-US" altLang="ko-KR" sz="2000" b="1" dirty="0">
                    <a:solidFill>
                      <a:srgbClr val="FF0000"/>
                    </a:solidFill>
                  </a:rPr>
                  <a:t>plenty of instantons</a:t>
                </a:r>
                <a:r>
                  <a:rPr lang="en-US" altLang="ko-KR" sz="2000" b="1" dirty="0"/>
                  <a:t> with </a:t>
                </a:r>
                <a14:m>
                  <m:oMath xmlns:m="http://schemas.openxmlformats.org/officeDocument/2006/math">
                    <m:r>
                      <a:rPr lang="ko-KR" altLang="el-GR" sz="2000" b="1" i="1" smtClean="0">
                        <a:latin typeface="Cambria Math" panose="02040503050406030204" pitchFamily="18" charset="0"/>
                        <a:ea typeface="Cambria Math" panose="02040503050406030204" pitchFamily="18" charset="0"/>
                      </a:rPr>
                      <m:t>𝜹</m:t>
                    </m:r>
                    <m:r>
                      <a:rPr lang="en-US" altLang="ko-KR" sz="2000" b="1" i="1" smtClean="0">
                        <a:latin typeface="Cambria Math" panose="02040503050406030204" pitchFamily="18" charset="0"/>
                        <a:ea typeface="Cambria Math" panose="02040503050406030204" pitchFamily="18" charset="0"/>
                      </a:rPr>
                      <m:t>𝑴</m:t>
                    </m:r>
                    <m:r>
                      <a:rPr lang="en-US" altLang="ko-KR" sz="2000" b="1" i="1" smtClean="0">
                        <a:latin typeface="Cambria Math" panose="02040503050406030204" pitchFamily="18" charset="0"/>
                        <a:ea typeface="Cambria Math" panose="02040503050406030204" pitchFamily="18" charset="0"/>
                      </a:rPr>
                      <m:t>/</m:t>
                    </m:r>
                    <m:r>
                      <a:rPr lang="en-US" altLang="ko-KR" sz="2000" b="1" i="1" smtClean="0">
                        <a:latin typeface="Cambria Math" panose="02040503050406030204" pitchFamily="18" charset="0"/>
                        <a:ea typeface="Cambria Math" panose="02040503050406030204" pitchFamily="18" charset="0"/>
                      </a:rPr>
                      <m:t>𝑴</m:t>
                    </m:r>
                    <m:r>
                      <a:rPr lang="en-US" altLang="ko-KR" sz="2000" b="1" i="1" smtClean="0">
                        <a:latin typeface="Cambria Math" panose="02040503050406030204" pitchFamily="18" charset="0"/>
                        <a:ea typeface="Cambria Math" panose="02040503050406030204" pitchFamily="18" charset="0"/>
                      </a:rPr>
                      <m:t>≤</m:t>
                    </m:r>
                    <m:r>
                      <a:rPr lang="en-US" altLang="ko-KR" sz="2000" b="1" i="1" smtClean="0">
                        <a:latin typeface="Cambria Math" panose="02040503050406030204" pitchFamily="18" charset="0"/>
                        <a:ea typeface="Cambria Math" panose="02040503050406030204" pitchFamily="18" charset="0"/>
                      </a:rPr>
                      <m:t>𝟏</m:t>
                    </m:r>
                  </m:oMath>
                </a14:m>
                <a:r>
                  <a:rPr lang="en-US" altLang="ko-KR" sz="2000" b="1" dirty="0"/>
                  <a:t>.</a:t>
                </a:r>
              </a:p>
              <a:p>
                <a:pPr algn="ctr">
                  <a:lnSpc>
                    <a:spcPct val="150000"/>
                  </a:lnSpc>
                </a:pPr>
                <a:r>
                  <a:rPr lang="en-US" altLang="ko-KR" sz="2000" b="1" dirty="0"/>
                  <a:t>In the limit </a:t>
                </a:r>
                <a14:m>
                  <m:oMath xmlns:m="http://schemas.openxmlformats.org/officeDocument/2006/math">
                    <m:r>
                      <a:rPr lang="ko-KR" altLang="en-US" sz="2000" b="1" i="1" smtClean="0">
                        <a:latin typeface="Cambria Math" panose="02040503050406030204" pitchFamily="18" charset="0"/>
                      </a:rPr>
                      <m:t>𝜹</m:t>
                    </m:r>
                    <m:r>
                      <a:rPr lang="en-US" altLang="ko-KR" sz="2000" b="1" i="1" smtClean="0">
                        <a:latin typeface="Cambria Math" panose="02040503050406030204" pitchFamily="18" charset="0"/>
                      </a:rPr>
                      <m:t>𝑴</m:t>
                    </m:r>
                    <m:r>
                      <a:rPr lang="en-US" altLang="ko-KR" sz="2000" b="1" i="1" smtClean="0">
                        <a:latin typeface="Cambria Math" panose="02040503050406030204" pitchFamily="18" charset="0"/>
                      </a:rPr>
                      <m:t>=</m:t>
                    </m:r>
                    <m:r>
                      <a:rPr lang="en-US" altLang="ko-KR" sz="2000" b="1" i="1" smtClean="0">
                        <a:latin typeface="Cambria Math" panose="02040503050406030204" pitchFamily="18" charset="0"/>
                      </a:rPr>
                      <m:t>𝑴</m:t>
                    </m:r>
                  </m:oMath>
                </a14:m>
                <a:r>
                  <a:rPr lang="en-US" altLang="ko-KR" sz="2000" b="1" dirty="0"/>
                  <a:t>, we obtain the trivial geometry,</a:t>
                </a:r>
              </a:p>
              <a:p>
                <a:pPr algn="ctr">
                  <a:lnSpc>
                    <a:spcPct val="150000"/>
                  </a:lnSpc>
                </a:pPr>
                <a:r>
                  <a:rPr lang="en-US" altLang="ko-KR" sz="2000" b="1" dirty="0"/>
                  <a:t>where one can guarantee the existence of instantons.</a:t>
                </a:r>
              </a:p>
            </p:txBody>
          </p:sp>
        </mc:Choice>
        <mc:Fallback xmlns="">
          <p:sp>
            <p:nvSpPr>
              <p:cNvPr id="5" name="TextBox 4">
                <a:extLst>
                  <a:ext uri="{FF2B5EF4-FFF2-40B4-BE49-F238E27FC236}">
                    <a16:creationId xmlns:a16="http://schemas.microsoft.com/office/drawing/2014/main" id="{C2E4DAB6-A277-454E-AF6C-BACB900B88B7}"/>
                  </a:ext>
                </a:extLst>
              </p:cNvPr>
              <p:cNvSpPr txBox="1">
                <a:spLocks noRot="1" noChangeAspect="1" noMove="1" noResize="1" noEditPoints="1" noAdjustHandles="1" noChangeArrowheads="1" noChangeShapeType="1" noTextEdit="1"/>
              </p:cNvSpPr>
              <p:nvPr/>
            </p:nvSpPr>
            <p:spPr>
              <a:xfrm>
                <a:off x="346404" y="3501008"/>
                <a:ext cx="8271367" cy="1423595"/>
              </a:xfrm>
              <a:prstGeom prst="rect">
                <a:avLst/>
              </a:prstGeom>
              <a:blipFill>
                <a:blip r:embed="rId3"/>
                <a:stretch>
                  <a:fillRect l="-590" r="-442" b="-641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987824" y="2852936"/>
                <a:ext cx="3397981" cy="290208"/>
              </a:xfrm>
              <a:prstGeom prst="rect">
                <a:avLst/>
              </a:prstGeom>
              <a:noFill/>
            </p:spPr>
            <p:txBody>
              <a:bodyPr wrap="none" lIns="0" tIns="0" rIns="0" bIns="0" rtlCol="0">
                <a:spAutoFit/>
              </a:bodyPr>
              <a:lstStyle/>
              <a:p>
                <a14:m>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Γ</m:t>
                    </m:r>
                    <m:r>
                      <a:rPr lang="el-GR" altLang="ko-KR" i="1" smtClean="0">
                        <a:latin typeface="Cambria Math" panose="02040503050406030204" pitchFamily="18" charset="0"/>
                        <a:ea typeface="Cambria Math" panose="02040503050406030204" pitchFamily="18" charset="0"/>
                      </a:rPr>
                      <m:t>∝</m:t>
                    </m:r>
                    <m:sSup>
                      <m:sSupPr>
                        <m:ctrlPr>
                          <a:rPr lang="en-US" altLang="ko-KR" i="1" smtClean="0">
                            <a:latin typeface="Cambria Math" panose="02040503050406030204" pitchFamily="18" charset="0"/>
                            <a:ea typeface="Cambria Math" panose="02040503050406030204" pitchFamily="18" charset="0"/>
                          </a:rPr>
                        </m:ctrlPr>
                      </m:sSupPr>
                      <m:e>
                        <m:r>
                          <a:rPr lang="en-US" altLang="ko-KR" i="1" smtClean="0">
                            <a:latin typeface="Cambria Math" panose="02040503050406030204" pitchFamily="18" charset="0"/>
                            <a:ea typeface="Cambria Math" panose="02040503050406030204" pitchFamily="18" charset="0"/>
                          </a:rPr>
                          <m:t>𝑒</m:t>
                        </m:r>
                      </m:e>
                      <m:sup>
                        <m:r>
                          <a:rPr lang="en-US" altLang="ko-KR"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2</m:t>
                        </m:r>
                        <m:r>
                          <a:rPr lang="en-US" altLang="ko-KR" b="0" i="1" smtClean="0">
                            <a:latin typeface="Cambria Math" panose="02040503050406030204" pitchFamily="18" charset="0"/>
                            <a:ea typeface="Cambria Math" panose="02040503050406030204" pitchFamily="18" charset="0"/>
                          </a:rPr>
                          <m:t>𝐵</m:t>
                        </m:r>
                      </m:sup>
                    </m:sSup>
                    <m:r>
                      <a:rPr lang="en-US" altLang="ko-KR" i="1" smtClean="0">
                        <a:latin typeface="Cambria Math" panose="02040503050406030204" pitchFamily="18" charset="0"/>
                        <a:ea typeface="Cambria Math" panose="02040503050406030204" pitchFamily="18" charset="0"/>
                      </a:rPr>
                      <m:t>≃</m:t>
                    </m:r>
                    <m:sSup>
                      <m:sSupPr>
                        <m:ctrlPr>
                          <a:rPr lang="en-US" altLang="ko-KR" i="1" smtClean="0">
                            <a:latin typeface="Cambria Math" panose="02040503050406030204" pitchFamily="18" charset="0"/>
                            <a:ea typeface="Cambria Math" panose="02040503050406030204" pitchFamily="18" charset="0"/>
                          </a:rPr>
                        </m:ctrlPr>
                      </m:sSupPr>
                      <m:e>
                        <m:r>
                          <a:rPr lang="en-US" altLang="ko-KR" b="0" i="1" smtClean="0">
                            <a:latin typeface="Cambria Math" panose="02040503050406030204" pitchFamily="18" charset="0"/>
                            <a:ea typeface="Cambria Math" panose="02040503050406030204" pitchFamily="18" charset="0"/>
                          </a:rPr>
                          <m:t>𝑒</m:t>
                        </m:r>
                      </m:e>
                      <m:sup>
                        <m:r>
                          <a:rPr lang="en-US" altLang="ko-KR" b="0" i="1" smtClean="0">
                            <a:latin typeface="Cambria Math" panose="02040503050406030204" pitchFamily="18" charset="0"/>
                            <a:ea typeface="Cambria Math" panose="02040503050406030204" pitchFamily="18" charset="0"/>
                          </a:rPr>
                          <m:t>−8</m:t>
                        </m:r>
                        <m:r>
                          <a:rPr lang="ko-KR" altLang="en-US" b="0" i="1" smtClean="0">
                            <a:latin typeface="Cambria Math" panose="02040503050406030204" pitchFamily="18" charset="0"/>
                            <a:ea typeface="Cambria Math" panose="02040503050406030204" pitchFamily="18" charset="0"/>
                          </a:rPr>
                          <m:t>𝜋</m:t>
                        </m:r>
                        <m:r>
                          <a:rPr lang="en-US" altLang="ko-KR" b="0" i="1" smtClean="0">
                            <a:latin typeface="Cambria Math" panose="02040503050406030204" pitchFamily="18" charset="0"/>
                            <a:ea typeface="Cambria Math" panose="02040503050406030204" pitchFamily="18" charset="0"/>
                          </a:rPr>
                          <m:t>𝑀</m:t>
                        </m:r>
                        <m:r>
                          <a:rPr lang="ko-KR" altLang="en-US" b="0" i="1" smtClean="0">
                            <a:latin typeface="Cambria Math" panose="02040503050406030204" pitchFamily="18" charset="0"/>
                            <a:ea typeface="Cambria Math" panose="02040503050406030204" pitchFamily="18" charset="0"/>
                          </a:rPr>
                          <m:t>𝛿</m:t>
                        </m:r>
                        <m:r>
                          <a:rPr lang="en-US" altLang="ko-KR" b="0" i="1" smtClean="0">
                            <a:latin typeface="Cambria Math" panose="02040503050406030204" pitchFamily="18" charset="0"/>
                            <a:ea typeface="Cambria Math" panose="02040503050406030204" pitchFamily="18" charset="0"/>
                          </a:rPr>
                          <m:t>𝑀</m:t>
                        </m:r>
                      </m:sup>
                    </m:sSup>
                  </m:oMath>
                </a14:m>
                <a:r>
                  <a:rPr lang="ko-KR" altLang="en-US" dirty="0"/>
                  <a:t>   </a:t>
                </a:r>
                <a:r>
                  <a:rPr lang="en-US" altLang="ko-KR" dirty="0"/>
                  <a:t>if  </a:t>
                </a:r>
                <a14:m>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δ</m:t>
                    </m:r>
                    <m:r>
                      <a:rPr lang="en-US" altLang="ko-KR" b="0" i="1" smtClean="0">
                        <a:latin typeface="Cambria Math" panose="02040503050406030204" pitchFamily="18" charset="0"/>
                        <a:ea typeface="Cambria Math" panose="02040503050406030204" pitchFamily="18" charset="0"/>
                      </a:rPr>
                      <m:t>𝑀</m:t>
                    </m:r>
                    <m:r>
                      <a:rPr lang="ko-KR" altLang="en-US" i="1" smtClean="0">
                        <a:latin typeface="Cambria Math" panose="02040503050406030204" pitchFamily="18" charset="0"/>
                      </a:rPr>
                      <m:t>≪</m:t>
                    </m:r>
                    <m:r>
                      <a:rPr lang="en-US" altLang="ko-KR" b="0" i="1" smtClean="0">
                        <a:latin typeface="Cambria Math" panose="02040503050406030204" pitchFamily="18" charset="0"/>
                      </a:rPr>
                      <m:t>𝑀</m:t>
                    </m:r>
                  </m:oMath>
                </a14:m>
                <a:endParaRPr lang="ko-KR"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987824" y="2852936"/>
                <a:ext cx="3397981" cy="290208"/>
              </a:xfrm>
              <a:prstGeom prst="rect">
                <a:avLst/>
              </a:prstGeom>
              <a:blipFill>
                <a:blip r:embed="rId4"/>
                <a:stretch>
                  <a:fillRect l="-2330" t="-22917" r="-1254" b="-47917"/>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319165712"/>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9242" y="5379187"/>
            <a:ext cx="8097088" cy="941925"/>
          </a:xfrm>
          <a:prstGeom prst="rect">
            <a:avLst/>
          </a:prstGeom>
          <a:noFill/>
        </p:spPr>
        <p:txBody>
          <a:bodyPr wrap="none" rtlCol="0">
            <a:spAutoFit/>
          </a:bodyPr>
          <a:lstStyle/>
          <a:p>
            <a:pPr algn="ctr">
              <a:lnSpc>
                <a:spcPct val="120000"/>
              </a:lnSpc>
            </a:pPr>
            <a:r>
              <a:rPr lang="en-US" altLang="ko-KR" sz="2400" dirty="0">
                <a:latin typeface="+mj-ea"/>
                <a:ea typeface="+mj-ea"/>
              </a:rPr>
              <a:t>There exists a tunneling channel </a:t>
            </a:r>
            <a:r>
              <a:rPr lang="en-US" altLang="ko-KR" sz="2400" b="1" dirty="0">
                <a:solidFill>
                  <a:srgbClr val="FF0000"/>
                </a:solidFill>
                <a:latin typeface="+mj-ea"/>
                <a:ea typeface="+mj-ea"/>
              </a:rPr>
              <a:t>toward a trivial geometry</a:t>
            </a:r>
            <a:endParaRPr lang="en-US" altLang="ko-KR" sz="2400" dirty="0">
              <a:latin typeface="+mj-ea"/>
              <a:ea typeface="+mj-ea"/>
            </a:endParaRPr>
          </a:p>
          <a:p>
            <a:pPr algn="ctr">
              <a:lnSpc>
                <a:spcPct val="120000"/>
              </a:lnSpc>
            </a:pPr>
            <a:r>
              <a:rPr lang="en-US" altLang="ko-KR" sz="2400" dirty="0">
                <a:latin typeface="+mj-ea"/>
                <a:ea typeface="+mj-ea"/>
              </a:rPr>
              <a:t>thanks to the plenty of instantons.</a:t>
            </a:r>
          </a:p>
        </p:txBody>
      </p:sp>
      <p:pic>
        <p:nvPicPr>
          <p:cNvPr id="3" name="그림 2">
            <a:extLst>
              <a:ext uri="{FF2B5EF4-FFF2-40B4-BE49-F238E27FC236}">
                <a16:creationId xmlns:a16="http://schemas.microsoft.com/office/drawing/2014/main" id="{57DEA6EA-A483-4083-B7F8-9291D08DB61C}"/>
              </a:ext>
            </a:extLst>
          </p:cNvPr>
          <p:cNvPicPr>
            <a:picLocks noChangeAspect="1"/>
          </p:cNvPicPr>
          <p:nvPr/>
        </p:nvPicPr>
        <p:blipFill>
          <a:blip r:embed="rId3"/>
          <a:stretch>
            <a:fillRect/>
          </a:stretch>
        </p:blipFill>
        <p:spPr>
          <a:xfrm>
            <a:off x="1736043" y="99972"/>
            <a:ext cx="5671914" cy="4967023"/>
          </a:xfrm>
          <a:prstGeom prst="rect">
            <a:avLst/>
          </a:prstGeom>
        </p:spPr>
      </p:pic>
    </p:spTree>
    <p:extLst>
      <p:ext uri="{BB962C8B-B14F-4D97-AF65-F5344CB8AC3E}">
        <p14:creationId xmlns:p14="http://schemas.microsoft.com/office/powerpoint/2010/main" val="2955682906"/>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772" y="5295387"/>
            <a:ext cx="8525091" cy="941925"/>
          </a:xfrm>
          <a:prstGeom prst="rect">
            <a:avLst/>
          </a:prstGeom>
          <a:noFill/>
        </p:spPr>
        <p:txBody>
          <a:bodyPr wrap="none" rtlCol="0">
            <a:spAutoFit/>
          </a:bodyPr>
          <a:lstStyle/>
          <a:p>
            <a:pPr algn="ctr">
              <a:lnSpc>
                <a:spcPct val="120000"/>
              </a:lnSpc>
            </a:pPr>
            <a:r>
              <a:rPr lang="en-US" altLang="ko-KR" sz="2400" dirty="0">
                <a:latin typeface="+mj-ea"/>
                <a:ea typeface="+mj-ea"/>
              </a:rPr>
              <a:t>For the first history, we assume that the entanglement entropy</a:t>
            </a:r>
          </a:p>
          <a:p>
            <a:pPr algn="ctr">
              <a:lnSpc>
                <a:spcPct val="120000"/>
              </a:lnSpc>
            </a:pPr>
            <a:r>
              <a:rPr lang="en-US" altLang="ko-KR" sz="2400" dirty="0">
                <a:latin typeface="+mj-ea"/>
                <a:ea typeface="+mj-ea"/>
              </a:rPr>
              <a:t>monotonically increases.</a:t>
            </a:r>
          </a:p>
        </p:txBody>
      </p:sp>
      <p:pic>
        <p:nvPicPr>
          <p:cNvPr id="5" name="그림 4">
            <a:extLst>
              <a:ext uri="{FF2B5EF4-FFF2-40B4-BE49-F238E27FC236}">
                <a16:creationId xmlns:a16="http://schemas.microsoft.com/office/drawing/2014/main" id="{10A1239F-62B0-4739-A728-45E11612D4B1}"/>
              </a:ext>
            </a:extLst>
          </p:cNvPr>
          <p:cNvPicPr>
            <a:picLocks noChangeAspect="1"/>
          </p:cNvPicPr>
          <p:nvPr/>
        </p:nvPicPr>
        <p:blipFill>
          <a:blip r:embed="rId3"/>
          <a:stretch>
            <a:fillRect/>
          </a:stretch>
        </p:blipFill>
        <p:spPr>
          <a:xfrm>
            <a:off x="1736043" y="99972"/>
            <a:ext cx="5671914" cy="4967023"/>
          </a:xfrm>
          <a:prstGeom prst="rect">
            <a:avLst/>
          </a:prstGeom>
        </p:spPr>
      </p:pic>
      <p:sp>
        <p:nvSpPr>
          <p:cNvPr id="2" name="직사각형 1">
            <a:extLst>
              <a:ext uri="{FF2B5EF4-FFF2-40B4-BE49-F238E27FC236}">
                <a16:creationId xmlns:a16="http://schemas.microsoft.com/office/drawing/2014/main" id="{412D6A50-47A5-4AA4-8DE3-FCF00915B9BD}"/>
              </a:ext>
            </a:extLst>
          </p:cNvPr>
          <p:cNvSpPr/>
          <p:nvPr/>
        </p:nvSpPr>
        <p:spPr>
          <a:xfrm>
            <a:off x="1377018" y="404664"/>
            <a:ext cx="3168352" cy="45903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a:extLst>
              <a:ext uri="{FF2B5EF4-FFF2-40B4-BE49-F238E27FC236}">
                <a16:creationId xmlns:a16="http://schemas.microsoft.com/office/drawing/2014/main" id="{1ED7FB16-8A8A-4884-BCF5-2DE344A78FC6}"/>
              </a:ext>
            </a:extLst>
          </p:cNvPr>
          <p:cNvSpPr/>
          <p:nvPr/>
        </p:nvSpPr>
        <p:spPr>
          <a:xfrm>
            <a:off x="4716016" y="404664"/>
            <a:ext cx="3168352" cy="4590323"/>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63494118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6335" y="5085184"/>
            <a:ext cx="8202887" cy="941283"/>
          </a:xfrm>
          <a:prstGeom prst="rect">
            <a:avLst/>
          </a:prstGeom>
          <a:noFill/>
        </p:spPr>
        <p:txBody>
          <a:bodyPr wrap="none" rtlCol="0">
            <a:spAutoFit/>
          </a:bodyPr>
          <a:lstStyle/>
          <a:p>
            <a:pPr algn="ctr">
              <a:lnSpc>
                <a:spcPct val="120000"/>
              </a:lnSpc>
            </a:pPr>
            <a:r>
              <a:rPr lang="en-US" altLang="ko-KR" sz="2400" dirty="0">
                <a:latin typeface="+mj-ea"/>
                <a:ea typeface="+mj-ea"/>
              </a:rPr>
              <a:t>The interpretation </a:t>
            </a:r>
            <a:r>
              <a:rPr lang="en-US" altLang="ko-KR" sz="2400">
                <a:latin typeface="+mj-ea"/>
                <a:ea typeface="+mj-ea"/>
              </a:rPr>
              <a:t>is subtle </a:t>
            </a:r>
            <a:r>
              <a:rPr lang="en-US" altLang="ko-KR" sz="2400" dirty="0">
                <a:latin typeface="+mj-ea"/>
                <a:ea typeface="+mj-ea"/>
              </a:rPr>
              <a:t>because</a:t>
            </a:r>
          </a:p>
          <a:p>
            <a:pPr algn="ctr">
              <a:lnSpc>
                <a:spcPct val="120000"/>
              </a:lnSpc>
            </a:pPr>
            <a:r>
              <a:rPr lang="en-US" altLang="ko-KR" sz="2400" dirty="0">
                <a:latin typeface="+mj-ea"/>
                <a:ea typeface="+mj-ea"/>
              </a:rPr>
              <a:t>this is a path-integral about </a:t>
            </a:r>
            <a:r>
              <a:rPr lang="en-US" altLang="ko-KR" sz="2400" b="1" dirty="0">
                <a:latin typeface="+mj-ea"/>
                <a:ea typeface="+mj-ea"/>
              </a:rPr>
              <a:t>not</a:t>
            </a:r>
            <a:r>
              <a:rPr lang="en-US" altLang="ko-KR" sz="2400" dirty="0">
                <a:latin typeface="+mj-ea"/>
                <a:ea typeface="+mj-ea"/>
              </a:rPr>
              <a:t> </a:t>
            </a:r>
            <a:r>
              <a:rPr lang="en-US" altLang="ko-KR" sz="2400" dirty="0">
                <a:solidFill>
                  <a:srgbClr val="FF0000"/>
                </a:solidFill>
                <a:latin typeface="+mj-ea"/>
                <a:ea typeface="+mj-ea"/>
              </a:rPr>
              <a:t>states</a:t>
            </a:r>
            <a:r>
              <a:rPr lang="en-US" altLang="ko-KR" sz="2400" dirty="0">
                <a:latin typeface="+mj-ea"/>
                <a:ea typeface="+mj-ea"/>
              </a:rPr>
              <a:t> </a:t>
            </a:r>
            <a:r>
              <a:rPr lang="en-US" altLang="ko-KR" sz="2400" b="1" dirty="0">
                <a:latin typeface="+mj-ea"/>
                <a:ea typeface="+mj-ea"/>
              </a:rPr>
              <a:t>but</a:t>
            </a:r>
            <a:r>
              <a:rPr lang="en-US" altLang="ko-KR" sz="2400" dirty="0">
                <a:latin typeface="+mj-ea"/>
                <a:ea typeface="+mj-ea"/>
              </a:rPr>
              <a:t> </a:t>
            </a:r>
            <a:r>
              <a:rPr lang="en-US" altLang="ko-KR" sz="2400" dirty="0">
                <a:solidFill>
                  <a:srgbClr val="FF0000"/>
                </a:solidFill>
                <a:latin typeface="+mj-ea"/>
                <a:ea typeface="+mj-ea"/>
              </a:rPr>
              <a:t>density matrices</a:t>
            </a:r>
            <a:r>
              <a:rPr lang="en-US" altLang="ko-KR" sz="2400" dirty="0">
                <a:latin typeface="+mj-ea"/>
                <a:ea typeface="+mj-ea"/>
              </a:rPr>
              <a:t>.</a:t>
            </a:r>
          </a:p>
        </p:txBody>
      </p:sp>
      <p:pic>
        <p:nvPicPr>
          <p:cNvPr id="5" name="그림 4">
            <a:extLst>
              <a:ext uri="{FF2B5EF4-FFF2-40B4-BE49-F238E27FC236}">
                <a16:creationId xmlns:a16="http://schemas.microsoft.com/office/drawing/2014/main" id="{AF629FA6-0F15-43E8-9898-C3DCB16742DF}"/>
              </a:ext>
            </a:extLst>
          </p:cNvPr>
          <p:cNvPicPr>
            <a:picLocks noChangeAspect="1"/>
          </p:cNvPicPr>
          <p:nvPr/>
        </p:nvPicPr>
        <p:blipFill>
          <a:blip r:embed="rId3"/>
          <a:stretch>
            <a:fillRect/>
          </a:stretch>
        </p:blipFill>
        <p:spPr>
          <a:xfrm>
            <a:off x="547831" y="1628800"/>
            <a:ext cx="8215939" cy="2597687"/>
          </a:xfrm>
          <a:prstGeom prst="rect">
            <a:avLst/>
          </a:prstGeom>
        </p:spPr>
      </p:pic>
    </p:spTree>
    <p:extLst>
      <p:ext uri="{BB962C8B-B14F-4D97-AF65-F5344CB8AC3E}">
        <p14:creationId xmlns:p14="http://schemas.microsoft.com/office/powerpoint/2010/main" val="4062328431"/>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5019" y="5373216"/>
            <a:ext cx="8252580" cy="941925"/>
          </a:xfrm>
          <a:prstGeom prst="rect">
            <a:avLst/>
          </a:prstGeom>
          <a:noFill/>
        </p:spPr>
        <p:txBody>
          <a:bodyPr wrap="none" rtlCol="0">
            <a:spAutoFit/>
          </a:bodyPr>
          <a:lstStyle/>
          <a:p>
            <a:pPr algn="ctr">
              <a:lnSpc>
                <a:spcPct val="120000"/>
              </a:lnSpc>
            </a:pPr>
            <a:r>
              <a:rPr lang="en-US" altLang="ko-KR" sz="2400" dirty="0">
                <a:latin typeface="+mj-ea"/>
                <a:ea typeface="+mj-ea"/>
              </a:rPr>
              <a:t>However, since there is no interior for the second history,</a:t>
            </a:r>
          </a:p>
          <a:p>
            <a:pPr algn="ctr">
              <a:lnSpc>
                <a:spcPct val="120000"/>
              </a:lnSpc>
            </a:pPr>
            <a:r>
              <a:rPr lang="en-US" altLang="ko-KR" sz="2400" dirty="0">
                <a:latin typeface="+mj-ea"/>
                <a:ea typeface="+mj-ea"/>
              </a:rPr>
              <a:t>the entanglement entropy </a:t>
            </a:r>
            <a:r>
              <a:rPr lang="en-US" altLang="ko-KR" dirty="0">
                <a:latin typeface="+mj-ea"/>
                <a:ea typeface="+mj-ea"/>
              </a:rPr>
              <a:t>(between black hole and radiation)</a:t>
            </a:r>
            <a:r>
              <a:rPr lang="en-US" altLang="ko-KR" sz="2400" dirty="0">
                <a:latin typeface="+mj-ea"/>
                <a:ea typeface="+mj-ea"/>
              </a:rPr>
              <a:t> is zero.</a:t>
            </a:r>
          </a:p>
        </p:txBody>
      </p:sp>
      <p:pic>
        <p:nvPicPr>
          <p:cNvPr id="6" name="그림 5">
            <a:extLst>
              <a:ext uri="{FF2B5EF4-FFF2-40B4-BE49-F238E27FC236}">
                <a16:creationId xmlns:a16="http://schemas.microsoft.com/office/drawing/2014/main" id="{EB2C4A0F-7617-423D-A9E9-157BACF07781}"/>
              </a:ext>
            </a:extLst>
          </p:cNvPr>
          <p:cNvPicPr>
            <a:picLocks noChangeAspect="1"/>
          </p:cNvPicPr>
          <p:nvPr/>
        </p:nvPicPr>
        <p:blipFill>
          <a:blip r:embed="rId3"/>
          <a:stretch>
            <a:fillRect/>
          </a:stretch>
        </p:blipFill>
        <p:spPr>
          <a:xfrm>
            <a:off x="1736043" y="99972"/>
            <a:ext cx="5671914" cy="4967023"/>
          </a:xfrm>
          <a:prstGeom prst="rect">
            <a:avLst/>
          </a:prstGeom>
        </p:spPr>
      </p:pic>
      <p:sp>
        <p:nvSpPr>
          <p:cNvPr id="8" name="직사각형 7">
            <a:extLst>
              <a:ext uri="{FF2B5EF4-FFF2-40B4-BE49-F238E27FC236}">
                <a16:creationId xmlns:a16="http://schemas.microsoft.com/office/drawing/2014/main" id="{46710EC5-E6D0-4BB6-986A-627DA84A76D9}"/>
              </a:ext>
            </a:extLst>
          </p:cNvPr>
          <p:cNvSpPr/>
          <p:nvPr/>
        </p:nvSpPr>
        <p:spPr>
          <a:xfrm>
            <a:off x="1377018" y="404664"/>
            <a:ext cx="3168352" cy="459032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962E7331-83D8-40A3-AB42-E5020A8C7E47}"/>
              </a:ext>
            </a:extLst>
          </p:cNvPr>
          <p:cNvSpPr/>
          <p:nvPr/>
        </p:nvSpPr>
        <p:spPr>
          <a:xfrm>
            <a:off x="4585285" y="387886"/>
            <a:ext cx="3168352" cy="45903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193820218"/>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0293" y="4869160"/>
            <a:ext cx="6974986" cy="1385123"/>
          </a:xfrm>
          <a:prstGeom prst="rect">
            <a:avLst/>
          </a:prstGeom>
          <a:noFill/>
        </p:spPr>
        <p:txBody>
          <a:bodyPr wrap="none" rtlCol="0">
            <a:spAutoFit/>
          </a:bodyPr>
          <a:lstStyle/>
          <a:p>
            <a:pPr algn="ctr">
              <a:lnSpc>
                <a:spcPct val="120000"/>
              </a:lnSpc>
            </a:pPr>
            <a:r>
              <a:rPr lang="en-US" altLang="ko-KR" sz="2400">
                <a:latin typeface="+mj-ea"/>
                <a:ea typeface="+mj-ea"/>
              </a:rPr>
              <a:t>As the black hole size decreases,</a:t>
            </a:r>
          </a:p>
          <a:p>
            <a:pPr algn="ctr">
              <a:lnSpc>
                <a:spcPct val="120000"/>
              </a:lnSpc>
            </a:pPr>
            <a:r>
              <a:rPr lang="en-US" altLang="ko-KR" sz="2400">
                <a:latin typeface="+mj-ea"/>
                <a:ea typeface="+mj-ea"/>
              </a:rPr>
              <a:t>the contribution from the multiple periods become</a:t>
            </a:r>
          </a:p>
          <a:p>
            <a:pPr algn="ctr">
              <a:lnSpc>
                <a:spcPct val="120000"/>
              </a:lnSpc>
            </a:pPr>
            <a:r>
              <a:rPr lang="en-US" altLang="ko-KR" sz="2400">
                <a:latin typeface="+mj-ea"/>
                <a:ea typeface="+mj-ea"/>
              </a:rPr>
              <a:t>more and more important.</a:t>
            </a:r>
            <a:endParaRPr lang="en-US" altLang="ko-KR" sz="2400" dirty="0">
              <a:latin typeface="+mj-ea"/>
              <a:ea typeface="+mj-ea"/>
            </a:endParaRPr>
          </a:p>
        </p:txBody>
      </p:sp>
      <p:pic>
        <p:nvPicPr>
          <p:cNvPr id="6" name="그림 5">
            <a:extLst>
              <a:ext uri="{FF2B5EF4-FFF2-40B4-BE49-F238E27FC236}">
                <a16:creationId xmlns:a16="http://schemas.microsoft.com/office/drawing/2014/main" id="{8610BB9A-CE34-47B9-9695-991916FF8670}"/>
              </a:ext>
            </a:extLst>
          </p:cNvPr>
          <p:cNvPicPr>
            <a:picLocks noChangeAspect="1"/>
          </p:cNvPicPr>
          <p:nvPr/>
        </p:nvPicPr>
        <p:blipFill rotWithShape="1">
          <a:blip r:embed="rId3"/>
          <a:srcRect l="1" r="510"/>
          <a:stretch/>
        </p:blipFill>
        <p:spPr>
          <a:xfrm>
            <a:off x="4211960" y="1628800"/>
            <a:ext cx="2808312" cy="1063487"/>
          </a:xfrm>
          <a:prstGeom prst="rect">
            <a:avLst/>
          </a:prstGeom>
        </p:spPr>
      </p:pic>
      <p:pic>
        <p:nvPicPr>
          <p:cNvPr id="11" name="그림 10">
            <a:extLst>
              <a:ext uri="{FF2B5EF4-FFF2-40B4-BE49-F238E27FC236}">
                <a16:creationId xmlns:a16="http://schemas.microsoft.com/office/drawing/2014/main" id="{F08EEAC0-61B0-4730-BDC4-247E775C0F08}"/>
              </a:ext>
            </a:extLst>
          </p:cNvPr>
          <p:cNvPicPr>
            <a:picLocks noChangeAspect="1"/>
          </p:cNvPicPr>
          <p:nvPr/>
        </p:nvPicPr>
        <p:blipFill>
          <a:blip r:embed="rId4"/>
          <a:stretch>
            <a:fillRect/>
          </a:stretch>
        </p:blipFill>
        <p:spPr>
          <a:xfrm>
            <a:off x="4238529" y="928923"/>
            <a:ext cx="2544417" cy="337930"/>
          </a:xfrm>
          <a:prstGeom prst="rect">
            <a:avLst/>
          </a:prstGeom>
        </p:spPr>
      </p:pic>
      <p:sp>
        <p:nvSpPr>
          <p:cNvPr id="14" name="직사각형 13">
            <a:extLst>
              <a:ext uri="{FF2B5EF4-FFF2-40B4-BE49-F238E27FC236}">
                <a16:creationId xmlns:a16="http://schemas.microsoft.com/office/drawing/2014/main" id="{607C84C5-7E58-4249-86AD-06C60B9A6F3D}"/>
              </a:ext>
            </a:extLst>
          </p:cNvPr>
          <p:cNvSpPr/>
          <p:nvPr/>
        </p:nvSpPr>
        <p:spPr>
          <a:xfrm>
            <a:off x="1842021" y="897118"/>
            <a:ext cx="1633955" cy="6998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그림 15">
            <a:extLst>
              <a:ext uri="{FF2B5EF4-FFF2-40B4-BE49-F238E27FC236}">
                <a16:creationId xmlns:a16="http://schemas.microsoft.com/office/drawing/2014/main" id="{8877993F-3AFB-4CD9-A3D7-8FDC28AB7D93}"/>
              </a:ext>
            </a:extLst>
          </p:cNvPr>
          <p:cNvPicPr>
            <a:picLocks noChangeAspect="1"/>
          </p:cNvPicPr>
          <p:nvPr/>
        </p:nvPicPr>
        <p:blipFill>
          <a:blip r:embed="rId5"/>
          <a:stretch>
            <a:fillRect/>
          </a:stretch>
        </p:blipFill>
        <p:spPr>
          <a:xfrm>
            <a:off x="1979711" y="1000729"/>
            <a:ext cx="1444620" cy="508565"/>
          </a:xfrm>
          <a:prstGeom prst="rect">
            <a:avLst/>
          </a:prstGeom>
        </p:spPr>
      </p:pic>
      <p:pic>
        <p:nvPicPr>
          <p:cNvPr id="18" name="그림 17">
            <a:extLst>
              <a:ext uri="{FF2B5EF4-FFF2-40B4-BE49-F238E27FC236}">
                <a16:creationId xmlns:a16="http://schemas.microsoft.com/office/drawing/2014/main" id="{306841BB-D482-426D-BCCC-1CB8973F851B}"/>
              </a:ext>
            </a:extLst>
          </p:cNvPr>
          <p:cNvPicPr>
            <a:picLocks noChangeAspect="1"/>
          </p:cNvPicPr>
          <p:nvPr/>
        </p:nvPicPr>
        <p:blipFill>
          <a:blip r:embed="rId6"/>
          <a:stretch>
            <a:fillRect/>
          </a:stretch>
        </p:blipFill>
        <p:spPr>
          <a:xfrm>
            <a:off x="2926060" y="3212976"/>
            <a:ext cx="3291880" cy="1058104"/>
          </a:xfrm>
          <a:prstGeom prst="rect">
            <a:avLst/>
          </a:prstGeom>
        </p:spPr>
      </p:pic>
      <p:sp>
        <p:nvSpPr>
          <p:cNvPr id="19" name="직사각형 18">
            <a:extLst>
              <a:ext uri="{FF2B5EF4-FFF2-40B4-BE49-F238E27FC236}">
                <a16:creationId xmlns:a16="http://schemas.microsoft.com/office/drawing/2014/main" id="{E75149D5-302E-4527-A55E-1884024EEA93}"/>
              </a:ext>
            </a:extLst>
          </p:cNvPr>
          <p:cNvSpPr/>
          <p:nvPr/>
        </p:nvSpPr>
        <p:spPr>
          <a:xfrm>
            <a:off x="2702021" y="3140968"/>
            <a:ext cx="3670179" cy="122413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80208"/>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4456" y="5079363"/>
            <a:ext cx="7226658" cy="941925"/>
          </a:xfrm>
          <a:prstGeom prst="rect">
            <a:avLst/>
          </a:prstGeom>
          <a:noFill/>
        </p:spPr>
        <p:txBody>
          <a:bodyPr wrap="none" rtlCol="0">
            <a:spAutoFit/>
          </a:bodyPr>
          <a:lstStyle/>
          <a:p>
            <a:pPr algn="ctr">
              <a:lnSpc>
                <a:spcPct val="120000"/>
              </a:lnSpc>
            </a:pPr>
            <a:r>
              <a:rPr lang="en-US" altLang="ko-KR" sz="2400" dirty="0">
                <a:latin typeface="+mj-ea"/>
                <a:ea typeface="+mj-ea"/>
              </a:rPr>
              <a:t>The probability to tunnel to a trivial geometry is</a:t>
            </a:r>
          </a:p>
          <a:p>
            <a:pPr algn="ctr">
              <a:lnSpc>
                <a:spcPct val="120000"/>
              </a:lnSpc>
            </a:pPr>
            <a:r>
              <a:rPr lang="en-US" altLang="ko-KR" sz="2400" dirty="0">
                <a:latin typeface="+mj-ea"/>
                <a:ea typeface="+mj-ea"/>
              </a:rPr>
              <a:t>dominated at the </a:t>
            </a:r>
            <a:r>
              <a:rPr lang="en-US" altLang="ko-KR" dirty="0">
                <a:latin typeface="+mj-ea"/>
                <a:ea typeface="+mj-ea"/>
              </a:rPr>
              <a:t>(very)</a:t>
            </a:r>
            <a:r>
              <a:rPr lang="en-US" altLang="ko-KR" sz="2400" dirty="0">
                <a:latin typeface="+mj-ea"/>
                <a:ea typeface="+mj-ea"/>
              </a:rPr>
              <a:t> late time </a:t>
            </a:r>
            <a:r>
              <a:rPr lang="en-US" altLang="ko-KR" dirty="0">
                <a:latin typeface="+mj-ea"/>
                <a:ea typeface="+mj-ea"/>
              </a:rPr>
              <a:t>(after some computations)</a:t>
            </a:r>
            <a:r>
              <a:rPr lang="en-US" altLang="ko-KR" sz="2400" dirty="0">
                <a:latin typeface="+mj-ea"/>
                <a:ea typeface="+mj-ea"/>
              </a:rPr>
              <a:t>.</a:t>
            </a:r>
          </a:p>
        </p:txBody>
      </p:sp>
      <p:pic>
        <p:nvPicPr>
          <p:cNvPr id="3" name="그림 2">
            <a:extLst>
              <a:ext uri="{FF2B5EF4-FFF2-40B4-BE49-F238E27FC236}">
                <a16:creationId xmlns:a16="http://schemas.microsoft.com/office/drawing/2014/main" id="{AA96ECAE-51C7-4C4B-A594-926A18AAF017}"/>
              </a:ext>
            </a:extLst>
          </p:cNvPr>
          <p:cNvPicPr>
            <a:picLocks noChangeAspect="1"/>
          </p:cNvPicPr>
          <p:nvPr/>
        </p:nvPicPr>
        <p:blipFill>
          <a:blip r:embed="rId3"/>
          <a:stretch>
            <a:fillRect/>
          </a:stretch>
        </p:blipFill>
        <p:spPr>
          <a:xfrm>
            <a:off x="1201502" y="476672"/>
            <a:ext cx="6740996" cy="4276122"/>
          </a:xfrm>
          <a:prstGeom prst="rect">
            <a:avLst/>
          </a:prstGeom>
        </p:spPr>
      </p:pic>
      <p:pic>
        <p:nvPicPr>
          <p:cNvPr id="5" name="그림 4">
            <a:extLst>
              <a:ext uri="{FF2B5EF4-FFF2-40B4-BE49-F238E27FC236}">
                <a16:creationId xmlns:a16="http://schemas.microsoft.com/office/drawing/2014/main" id="{5E8B492C-6D92-4924-9B67-319FE1148A03}"/>
              </a:ext>
            </a:extLst>
          </p:cNvPr>
          <p:cNvPicPr>
            <a:picLocks noChangeAspect="1"/>
          </p:cNvPicPr>
          <p:nvPr/>
        </p:nvPicPr>
        <p:blipFill>
          <a:blip r:embed="rId4"/>
          <a:stretch>
            <a:fillRect/>
          </a:stretch>
        </p:blipFill>
        <p:spPr>
          <a:xfrm>
            <a:off x="5940152" y="1196752"/>
            <a:ext cx="2400300" cy="1028700"/>
          </a:xfrm>
          <a:prstGeom prst="rect">
            <a:avLst/>
          </a:prstGeom>
        </p:spPr>
      </p:pic>
      <p:pic>
        <p:nvPicPr>
          <p:cNvPr id="7" name="그림 6">
            <a:extLst>
              <a:ext uri="{FF2B5EF4-FFF2-40B4-BE49-F238E27FC236}">
                <a16:creationId xmlns:a16="http://schemas.microsoft.com/office/drawing/2014/main" id="{9BEAB06F-0815-44CA-910E-9313D26FA18C}"/>
              </a:ext>
            </a:extLst>
          </p:cNvPr>
          <p:cNvPicPr>
            <a:picLocks noChangeAspect="1"/>
          </p:cNvPicPr>
          <p:nvPr/>
        </p:nvPicPr>
        <p:blipFill>
          <a:blip r:embed="rId5"/>
          <a:stretch>
            <a:fillRect/>
          </a:stretch>
        </p:blipFill>
        <p:spPr>
          <a:xfrm>
            <a:off x="5791753" y="3173106"/>
            <a:ext cx="2476500" cy="933450"/>
          </a:xfrm>
          <a:prstGeom prst="rect">
            <a:avLst/>
          </a:prstGeom>
        </p:spPr>
      </p:pic>
    </p:spTree>
    <p:extLst>
      <p:ext uri="{BB962C8B-B14F-4D97-AF65-F5344CB8AC3E}">
        <p14:creationId xmlns:p14="http://schemas.microsoft.com/office/powerpoint/2010/main" val="1331157120"/>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020" y="5079363"/>
            <a:ext cx="8765541" cy="1385123"/>
          </a:xfrm>
          <a:prstGeom prst="rect">
            <a:avLst/>
          </a:prstGeom>
          <a:noFill/>
        </p:spPr>
        <p:txBody>
          <a:bodyPr wrap="none" rtlCol="0">
            <a:spAutoFit/>
          </a:bodyPr>
          <a:lstStyle/>
          <a:p>
            <a:pPr algn="ctr">
              <a:lnSpc>
                <a:spcPct val="120000"/>
              </a:lnSpc>
            </a:pPr>
            <a:r>
              <a:rPr lang="en-US" altLang="ko-KR" sz="2400" dirty="0">
                <a:latin typeface="+mj-ea"/>
                <a:ea typeface="+mj-ea"/>
              </a:rPr>
              <a:t>Therefore, one can </a:t>
            </a:r>
            <a:r>
              <a:rPr lang="en-US" altLang="ko-KR" sz="2400" b="1" dirty="0">
                <a:latin typeface="+mj-ea"/>
                <a:ea typeface="+mj-ea"/>
              </a:rPr>
              <a:t>mimic</a:t>
            </a:r>
            <a:r>
              <a:rPr lang="en-US" altLang="ko-KR" sz="2400" dirty="0">
                <a:latin typeface="+mj-ea"/>
                <a:ea typeface="+mj-ea"/>
              </a:rPr>
              <a:t> a Page curve,</a:t>
            </a:r>
          </a:p>
          <a:p>
            <a:pPr algn="ctr">
              <a:lnSpc>
                <a:spcPct val="120000"/>
              </a:lnSpc>
            </a:pPr>
            <a:r>
              <a:rPr lang="en-US" altLang="ko-KR" sz="2400" dirty="0">
                <a:latin typeface="+mj-ea"/>
                <a:ea typeface="+mj-ea"/>
              </a:rPr>
              <a:t>while this is nothing to the with the quantum extremal surfaces,</a:t>
            </a:r>
          </a:p>
          <a:p>
            <a:pPr algn="ctr">
              <a:lnSpc>
                <a:spcPct val="120000"/>
              </a:lnSpc>
            </a:pPr>
            <a:r>
              <a:rPr lang="en-US" altLang="ko-KR" sz="2400" dirty="0">
                <a:latin typeface="+mj-ea"/>
                <a:ea typeface="+mj-ea"/>
              </a:rPr>
              <a:t>but only relying on the Euclidean path integral.</a:t>
            </a:r>
          </a:p>
        </p:txBody>
      </p:sp>
      <p:pic>
        <p:nvPicPr>
          <p:cNvPr id="3" name="그림 2">
            <a:extLst>
              <a:ext uri="{FF2B5EF4-FFF2-40B4-BE49-F238E27FC236}">
                <a16:creationId xmlns:a16="http://schemas.microsoft.com/office/drawing/2014/main" id="{781C02A0-9B4C-4DA6-924C-D157F46E6486}"/>
              </a:ext>
            </a:extLst>
          </p:cNvPr>
          <p:cNvPicPr>
            <a:picLocks noChangeAspect="1"/>
          </p:cNvPicPr>
          <p:nvPr/>
        </p:nvPicPr>
        <p:blipFill>
          <a:blip r:embed="rId3"/>
          <a:stretch>
            <a:fillRect/>
          </a:stretch>
        </p:blipFill>
        <p:spPr>
          <a:xfrm>
            <a:off x="544590" y="172872"/>
            <a:ext cx="5395562" cy="490649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098F4F-22D0-4FA4-BD7C-DC5E8D3F8D5D}"/>
                  </a:ext>
                </a:extLst>
              </p:cNvPr>
              <p:cNvSpPr txBox="1"/>
              <p:nvPr/>
            </p:nvSpPr>
            <p:spPr>
              <a:xfrm>
                <a:off x="6019794" y="1124744"/>
                <a:ext cx="257961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2800" b="0" i="1" smtClean="0">
                          <a:latin typeface="Cambria Math" panose="02040503050406030204" pitchFamily="18" charset="0"/>
                        </a:rPr>
                        <m:t>𝑆</m:t>
                      </m:r>
                      <m:r>
                        <a:rPr lang="en-US" altLang="ko-KR" sz="2800" b="0" i="1" smtClean="0">
                          <a:latin typeface="Cambria Math" panose="02040503050406030204" pitchFamily="18" charset="0"/>
                        </a:rPr>
                        <m:t>≃</m:t>
                      </m:r>
                      <m:sSub>
                        <m:sSubPr>
                          <m:ctrlPr>
                            <a:rPr lang="en-US" altLang="ko-KR" sz="2800" b="0" i="1" smtClean="0">
                              <a:latin typeface="Cambria Math" panose="02040503050406030204" pitchFamily="18" charset="0"/>
                            </a:rPr>
                          </m:ctrlPr>
                        </m:sSubPr>
                        <m:e>
                          <m:r>
                            <a:rPr lang="en-US" altLang="ko-KR" sz="2800" b="0" i="1" smtClean="0">
                              <a:latin typeface="Cambria Math" panose="02040503050406030204" pitchFamily="18" charset="0"/>
                            </a:rPr>
                            <m:t>𝑝</m:t>
                          </m:r>
                        </m:e>
                        <m:sub>
                          <m:r>
                            <a:rPr lang="en-US" altLang="ko-KR" sz="2800" b="0" i="1" smtClean="0">
                              <a:latin typeface="Cambria Math" panose="02040503050406030204" pitchFamily="18" charset="0"/>
                            </a:rPr>
                            <m:t>1</m:t>
                          </m:r>
                        </m:sub>
                      </m:sSub>
                      <m:sSub>
                        <m:sSubPr>
                          <m:ctrlPr>
                            <a:rPr lang="en-US" altLang="ko-KR" sz="2800" b="0" i="1" smtClean="0">
                              <a:solidFill>
                                <a:schemeClr val="accent5">
                                  <a:lumMod val="50000"/>
                                </a:schemeClr>
                              </a:solidFill>
                              <a:latin typeface="Cambria Math" panose="02040503050406030204" pitchFamily="18" charset="0"/>
                            </a:rPr>
                          </m:ctrlPr>
                        </m:sSubPr>
                        <m:e>
                          <m:r>
                            <a:rPr lang="en-US" altLang="ko-KR" sz="2800" b="0" i="1" smtClean="0">
                              <a:solidFill>
                                <a:schemeClr val="accent5">
                                  <a:lumMod val="50000"/>
                                </a:schemeClr>
                              </a:solidFill>
                              <a:latin typeface="Cambria Math" panose="02040503050406030204" pitchFamily="18" charset="0"/>
                            </a:rPr>
                            <m:t>𝑆</m:t>
                          </m:r>
                        </m:e>
                        <m:sub>
                          <m:r>
                            <a:rPr lang="en-US" altLang="ko-KR" sz="2800" b="0" i="1" smtClean="0">
                              <a:solidFill>
                                <a:schemeClr val="accent5">
                                  <a:lumMod val="50000"/>
                                </a:schemeClr>
                              </a:solidFill>
                              <a:latin typeface="Cambria Math" panose="02040503050406030204" pitchFamily="18" charset="0"/>
                            </a:rPr>
                            <m:t>1</m:t>
                          </m:r>
                        </m:sub>
                      </m:sSub>
                      <m:r>
                        <a:rPr lang="en-US" altLang="ko-KR" sz="2800" b="0" i="1" smtClean="0">
                          <a:latin typeface="Cambria Math" panose="02040503050406030204" pitchFamily="18" charset="0"/>
                        </a:rPr>
                        <m:t>+</m:t>
                      </m:r>
                      <m:sSub>
                        <m:sSubPr>
                          <m:ctrlPr>
                            <a:rPr lang="en-US" altLang="ko-KR" sz="2800" b="0" i="1" smtClean="0">
                              <a:latin typeface="Cambria Math" panose="02040503050406030204" pitchFamily="18" charset="0"/>
                            </a:rPr>
                          </m:ctrlPr>
                        </m:sSubPr>
                        <m:e>
                          <m:r>
                            <a:rPr lang="en-US" altLang="ko-KR" sz="2800" b="0" i="1" smtClean="0">
                              <a:latin typeface="Cambria Math" panose="02040503050406030204" pitchFamily="18" charset="0"/>
                            </a:rPr>
                            <m:t>𝑝</m:t>
                          </m:r>
                        </m:e>
                        <m:sub>
                          <m:r>
                            <a:rPr lang="en-US" altLang="ko-KR" sz="2800" b="0" i="1" smtClean="0">
                              <a:latin typeface="Cambria Math" panose="02040503050406030204" pitchFamily="18" charset="0"/>
                            </a:rPr>
                            <m:t>2</m:t>
                          </m:r>
                        </m:sub>
                      </m:sSub>
                      <m:sSub>
                        <m:sSubPr>
                          <m:ctrlPr>
                            <a:rPr lang="en-US" altLang="ko-KR" sz="2800" b="0" i="1" smtClean="0">
                              <a:solidFill>
                                <a:schemeClr val="accent6">
                                  <a:lumMod val="75000"/>
                                </a:schemeClr>
                              </a:solidFill>
                              <a:latin typeface="Cambria Math" panose="02040503050406030204" pitchFamily="18" charset="0"/>
                            </a:rPr>
                          </m:ctrlPr>
                        </m:sSubPr>
                        <m:e>
                          <m:r>
                            <a:rPr lang="en-US" altLang="ko-KR" sz="2800" b="0" i="1" smtClean="0">
                              <a:solidFill>
                                <a:schemeClr val="accent6">
                                  <a:lumMod val="75000"/>
                                </a:schemeClr>
                              </a:solidFill>
                              <a:latin typeface="Cambria Math" panose="02040503050406030204" pitchFamily="18" charset="0"/>
                            </a:rPr>
                            <m:t>𝑆</m:t>
                          </m:r>
                        </m:e>
                        <m:sub>
                          <m:r>
                            <a:rPr lang="en-US" altLang="ko-KR" sz="2800" b="0" i="1" smtClean="0">
                              <a:solidFill>
                                <a:schemeClr val="accent6">
                                  <a:lumMod val="75000"/>
                                </a:schemeClr>
                              </a:solidFill>
                              <a:latin typeface="Cambria Math" panose="02040503050406030204" pitchFamily="18" charset="0"/>
                            </a:rPr>
                            <m:t>2</m:t>
                          </m:r>
                        </m:sub>
                      </m:sSub>
                    </m:oMath>
                  </m:oMathPara>
                </a14:m>
                <a:endParaRPr lang="ko-KR" altLang="en-US" sz="2800" dirty="0"/>
              </a:p>
            </p:txBody>
          </p:sp>
        </mc:Choice>
        <mc:Fallback xmlns="">
          <p:sp>
            <p:nvSpPr>
              <p:cNvPr id="6" name="TextBox 5">
                <a:extLst>
                  <a:ext uri="{FF2B5EF4-FFF2-40B4-BE49-F238E27FC236}">
                    <a16:creationId xmlns:a16="http://schemas.microsoft.com/office/drawing/2014/main" id="{5B098F4F-22D0-4FA4-BD7C-DC5E8D3F8D5D}"/>
                  </a:ext>
                </a:extLst>
              </p:cNvPr>
              <p:cNvSpPr txBox="1">
                <a:spLocks noRot="1" noChangeAspect="1" noMove="1" noResize="1" noEditPoints="1" noAdjustHandles="1" noChangeArrowheads="1" noChangeShapeType="1" noTextEdit="1"/>
              </p:cNvSpPr>
              <p:nvPr/>
            </p:nvSpPr>
            <p:spPr>
              <a:xfrm>
                <a:off x="6019794" y="1124744"/>
                <a:ext cx="2579616" cy="430887"/>
              </a:xfrm>
              <a:prstGeom prst="rect">
                <a:avLst/>
              </a:prstGeom>
              <a:blipFill>
                <a:blip r:embed="rId4"/>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404037908"/>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336" y="5079363"/>
            <a:ext cx="8428910" cy="1385123"/>
          </a:xfrm>
          <a:prstGeom prst="rect">
            <a:avLst/>
          </a:prstGeom>
          <a:noFill/>
        </p:spPr>
        <p:txBody>
          <a:bodyPr wrap="none" rtlCol="0">
            <a:spAutoFit/>
          </a:bodyPr>
          <a:lstStyle/>
          <a:p>
            <a:pPr algn="ctr">
              <a:lnSpc>
                <a:spcPct val="120000"/>
              </a:lnSpc>
            </a:pPr>
            <a:r>
              <a:rPr lang="en-US" altLang="ko-KR" sz="2400" dirty="0">
                <a:latin typeface="+mj-ea"/>
                <a:ea typeface="+mj-ea"/>
              </a:rPr>
              <a:t>One interesting point is that this allows a moment</a:t>
            </a:r>
          </a:p>
          <a:p>
            <a:pPr algn="ctr">
              <a:lnSpc>
                <a:spcPct val="120000"/>
              </a:lnSpc>
            </a:pPr>
            <a:r>
              <a:rPr lang="en-US" altLang="ko-KR" sz="2400" dirty="0">
                <a:latin typeface="+mj-ea"/>
                <a:ea typeface="+mj-ea"/>
              </a:rPr>
              <a:t>when the Boltzmann entropy is greater than its areal entropy.</a:t>
            </a:r>
          </a:p>
          <a:p>
            <a:pPr algn="ctr">
              <a:lnSpc>
                <a:spcPct val="120000"/>
              </a:lnSpc>
            </a:pPr>
            <a:r>
              <a:rPr lang="en-US" altLang="ko-KR" sz="2400" dirty="0">
                <a:latin typeface="+mj-ea"/>
                <a:ea typeface="+mj-ea"/>
              </a:rPr>
              <a:t>This might be a small </a:t>
            </a:r>
            <a:r>
              <a:rPr lang="en-US" altLang="ko-KR" sz="2400" b="1" dirty="0">
                <a:solidFill>
                  <a:srgbClr val="FF0000"/>
                </a:solidFill>
                <a:latin typeface="+mj-ea"/>
                <a:ea typeface="+mj-ea"/>
              </a:rPr>
              <a:t>remnant</a:t>
            </a:r>
            <a:r>
              <a:rPr lang="en-US" altLang="ko-KR" sz="2400" dirty="0">
                <a:latin typeface="+mj-ea"/>
                <a:ea typeface="+mj-ea"/>
              </a:rPr>
              <a:t> or a </a:t>
            </a:r>
            <a:r>
              <a:rPr lang="en-US" altLang="ko-KR" sz="2400" b="1" dirty="0">
                <a:solidFill>
                  <a:srgbClr val="FF0000"/>
                </a:solidFill>
                <a:latin typeface="+mj-ea"/>
                <a:ea typeface="+mj-ea"/>
              </a:rPr>
              <a:t>monster</a:t>
            </a:r>
            <a:r>
              <a:rPr lang="en-US" altLang="ko-KR" sz="2400" dirty="0">
                <a:latin typeface="+mj-ea"/>
                <a:ea typeface="+mj-ea"/>
              </a:rPr>
              <a:t>.</a:t>
            </a:r>
          </a:p>
        </p:txBody>
      </p:sp>
      <p:pic>
        <p:nvPicPr>
          <p:cNvPr id="3" name="그림 2">
            <a:extLst>
              <a:ext uri="{FF2B5EF4-FFF2-40B4-BE49-F238E27FC236}">
                <a16:creationId xmlns:a16="http://schemas.microsoft.com/office/drawing/2014/main" id="{781C02A0-9B4C-4DA6-924C-D157F46E6486}"/>
              </a:ext>
            </a:extLst>
          </p:cNvPr>
          <p:cNvPicPr>
            <a:picLocks noChangeAspect="1"/>
          </p:cNvPicPr>
          <p:nvPr/>
        </p:nvPicPr>
        <p:blipFill>
          <a:blip r:embed="rId3"/>
          <a:stretch>
            <a:fillRect/>
          </a:stretch>
        </p:blipFill>
        <p:spPr>
          <a:xfrm>
            <a:off x="544590" y="172872"/>
            <a:ext cx="5395562" cy="490649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098F4F-22D0-4FA4-BD7C-DC5E8D3F8D5D}"/>
                  </a:ext>
                </a:extLst>
              </p:cNvPr>
              <p:cNvSpPr txBox="1"/>
              <p:nvPr/>
            </p:nvSpPr>
            <p:spPr>
              <a:xfrm>
                <a:off x="6019794" y="1124744"/>
                <a:ext cx="257961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2800" b="0" i="1" smtClean="0">
                          <a:latin typeface="Cambria Math" panose="02040503050406030204" pitchFamily="18" charset="0"/>
                        </a:rPr>
                        <m:t>𝑆</m:t>
                      </m:r>
                      <m:r>
                        <a:rPr lang="en-US" altLang="ko-KR" sz="2800" b="0" i="1" smtClean="0">
                          <a:latin typeface="Cambria Math" panose="02040503050406030204" pitchFamily="18" charset="0"/>
                        </a:rPr>
                        <m:t>≃</m:t>
                      </m:r>
                      <m:sSub>
                        <m:sSubPr>
                          <m:ctrlPr>
                            <a:rPr lang="en-US" altLang="ko-KR" sz="2800" b="0" i="1" smtClean="0">
                              <a:latin typeface="Cambria Math" panose="02040503050406030204" pitchFamily="18" charset="0"/>
                            </a:rPr>
                          </m:ctrlPr>
                        </m:sSubPr>
                        <m:e>
                          <m:r>
                            <a:rPr lang="en-US" altLang="ko-KR" sz="2800" b="0" i="1" smtClean="0">
                              <a:latin typeface="Cambria Math" panose="02040503050406030204" pitchFamily="18" charset="0"/>
                            </a:rPr>
                            <m:t>𝑝</m:t>
                          </m:r>
                        </m:e>
                        <m:sub>
                          <m:r>
                            <a:rPr lang="en-US" altLang="ko-KR" sz="2800" b="0" i="1" smtClean="0">
                              <a:latin typeface="Cambria Math" panose="02040503050406030204" pitchFamily="18" charset="0"/>
                            </a:rPr>
                            <m:t>1</m:t>
                          </m:r>
                        </m:sub>
                      </m:sSub>
                      <m:sSub>
                        <m:sSubPr>
                          <m:ctrlPr>
                            <a:rPr lang="en-US" altLang="ko-KR" sz="2800" b="0" i="1" smtClean="0">
                              <a:solidFill>
                                <a:schemeClr val="accent5">
                                  <a:lumMod val="50000"/>
                                </a:schemeClr>
                              </a:solidFill>
                              <a:latin typeface="Cambria Math" panose="02040503050406030204" pitchFamily="18" charset="0"/>
                            </a:rPr>
                          </m:ctrlPr>
                        </m:sSubPr>
                        <m:e>
                          <m:r>
                            <a:rPr lang="en-US" altLang="ko-KR" sz="2800" b="0" i="1" smtClean="0">
                              <a:solidFill>
                                <a:schemeClr val="accent5">
                                  <a:lumMod val="50000"/>
                                </a:schemeClr>
                              </a:solidFill>
                              <a:latin typeface="Cambria Math" panose="02040503050406030204" pitchFamily="18" charset="0"/>
                            </a:rPr>
                            <m:t>𝑆</m:t>
                          </m:r>
                        </m:e>
                        <m:sub>
                          <m:r>
                            <a:rPr lang="en-US" altLang="ko-KR" sz="2800" b="0" i="1" smtClean="0">
                              <a:solidFill>
                                <a:schemeClr val="accent5">
                                  <a:lumMod val="50000"/>
                                </a:schemeClr>
                              </a:solidFill>
                              <a:latin typeface="Cambria Math" panose="02040503050406030204" pitchFamily="18" charset="0"/>
                            </a:rPr>
                            <m:t>1</m:t>
                          </m:r>
                        </m:sub>
                      </m:sSub>
                      <m:r>
                        <a:rPr lang="en-US" altLang="ko-KR" sz="2800" b="0" i="1" smtClean="0">
                          <a:latin typeface="Cambria Math" panose="02040503050406030204" pitchFamily="18" charset="0"/>
                        </a:rPr>
                        <m:t>+</m:t>
                      </m:r>
                      <m:sSub>
                        <m:sSubPr>
                          <m:ctrlPr>
                            <a:rPr lang="en-US" altLang="ko-KR" sz="2800" b="0" i="1" smtClean="0">
                              <a:latin typeface="Cambria Math" panose="02040503050406030204" pitchFamily="18" charset="0"/>
                            </a:rPr>
                          </m:ctrlPr>
                        </m:sSubPr>
                        <m:e>
                          <m:r>
                            <a:rPr lang="en-US" altLang="ko-KR" sz="2800" b="0" i="1" smtClean="0">
                              <a:latin typeface="Cambria Math" panose="02040503050406030204" pitchFamily="18" charset="0"/>
                            </a:rPr>
                            <m:t>𝑝</m:t>
                          </m:r>
                        </m:e>
                        <m:sub>
                          <m:r>
                            <a:rPr lang="en-US" altLang="ko-KR" sz="2800" b="0" i="1" smtClean="0">
                              <a:latin typeface="Cambria Math" panose="02040503050406030204" pitchFamily="18" charset="0"/>
                            </a:rPr>
                            <m:t>2</m:t>
                          </m:r>
                        </m:sub>
                      </m:sSub>
                      <m:sSub>
                        <m:sSubPr>
                          <m:ctrlPr>
                            <a:rPr lang="en-US" altLang="ko-KR" sz="2800" b="0" i="1" smtClean="0">
                              <a:solidFill>
                                <a:schemeClr val="accent6">
                                  <a:lumMod val="75000"/>
                                </a:schemeClr>
                              </a:solidFill>
                              <a:latin typeface="Cambria Math" panose="02040503050406030204" pitchFamily="18" charset="0"/>
                            </a:rPr>
                          </m:ctrlPr>
                        </m:sSubPr>
                        <m:e>
                          <m:r>
                            <a:rPr lang="en-US" altLang="ko-KR" sz="2800" b="0" i="1" smtClean="0">
                              <a:solidFill>
                                <a:schemeClr val="accent6">
                                  <a:lumMod val="75000"/>
                                </a:schemeClr>
                              </a:solidFill>
                              <a:latin typeface="Cambria Math" panose="02040503050406030204" pitchFamily="18" charset="0"/>
                            </a:rPr>
                            <m:t>𝑆</m:t>
                          </m:r>
                        </m:e>
                        <m:sub>
                          <m:r>
                            <a:rPr lang="en-US" altLang="ko-KR" sz="2800" b="0" i="1" smtClean="0">
                              <a:solidFill>
                                <a:schemeClr val="accent6">
                                  <a:lumMod val="75000"/>
                                </a:schemeClr>
                              </a:solidFill>
                              <a:latin typeface="Cambria Math" panose="02040503050406030204" pitchFamily="18" charset="0"/>
                            </a:rPr>
                            <m:t>2</m:t>
                          </m:r>
                        </m:sub>
                      </m:sSub>
                    </m:oMath>
                  </m:oMathPara>
                </a14:m>
                <a:endParaRPr lang="ko-KR" altLang="en-US" sz="2800" dirty="0"/>
              </a:p>
            </p:txBody>
          </p:sp>
        </mc:Choice>
        <mc:Fallback xmlns="">
          <p:sp>
            <p:nvSpPr>
              <p:cNvPr id="6" name="TextBox 5">
                <a:extLst>
                  <a:ext uri="{FF2B5EF4-FFF2-40B4-BE49-F238E27FC236}">
                    <a16:creationId xmlns:a16="http://schemas.microsoft.com/office/drawing/2014/main" id="{5B098F4F-22D0-4FA4-BD7C-DC5E8D3F8D5D}"/>
                  </a:ext>
                </a:extLst>
              </p:cNvPr>
              <p:cNvSpPr txBox="1">
                <a:spLocks noRot="1" noChangeAspect="1" noMove="1" noResize="1" noEditPoints="1" noAdjustHandles="1" noChangeArrowheads="1" noChangeShapeType="1" noTextEdit="1"/>
              </p:cNvSpPr>
              <p:nvPr/>
            </p:nvSpPr>
            <p:spPr>
              <a:xfrm>
                <a:off x="6019794" y="1124744"/>
                <a:ext cx="2579616" cy="430887"/>
              </a:xfrm>
              <a:prstGeom prst="rect">
                <a:avLst/>
              </a:prstGeom>
              <a:blipFill>
                <a:blip r:embed="rId4"/>
                <a:stretch>
                  <a:fillRect/>
                </a:stretch>
              </a:blipFill>
            </p:spPr>
            <p:txBody>
              <a:bodyPr/>
              <a:lstStyle/>
              <a:p>
                <a:r>
                  <a:rPr lang="ko-KR" altLang="en-US">
                    <a:noFill/>
                  </a:rPr>
                  <a:t> </a:t>
                </a:r>
              </a:p>
            </p:txBody>
          </p:sp>
        </mc:Fallback>
      </mc:AlternateContent>
      <p:sp>
        <p:nvSpPr>
          <p:cNvPr id="2" name="타원 1">
            <a:extLst>
              <a:ext uri="{FF2B5EF4-FFF2-40B4-BE49-F238E27FC236}">
                <a16:creationId xmlns:a16="http://schemas.microsoft.com/office/drawing/2014/main" id="{657A04C9-5F48-478C-B929-D023DBFD3A85}"/>
              </a:ext>
            </a:extLst>
          </p:cNvPr>
          <p:cNvSpPr/>
          <p:nvPr/>
        </p:nvSpPr>
        <p:spPr>
          <a:xfrm>
            <a:off x="3563888" y="836712"/>
            <a:ext cx="2016224" cy="28575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805239085"/>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5949" y="2708920"/>
            <a:ext cx="6503703" cy="1083566"/>
          </a:xfrm>
          <a:prstGeom prst="rect">
            <a:avLst/>
          </a:prstGeom>
          <a:noFill/>
        </p:spPr>
        <p:txBody>
          <a:bodyPr wrap="none" rtlCol="0">
            <a:spAutoFit/>
          </a:bodyPr>
          <a:lstStyle/>
          <a:p>
            <a:pPr algn="ctr">
              <a:lnSpc>
                <a:spcPct val="120000"/>
              </a:lnSpc>
            </a:pPr>
            <a:r>
              <a:rPr lang="en-US" altLang="ko-KR" sz="2800" dirty="0">
                <a:latin typeface="+mj-ea"/>
                <a:ea typeface="+mj-ea"/>
              </a:rPr>
              <a:t>Can this bias of the modified Page curve</a:t>
            </a:r>
          </a:p>
          <a:p>
            <a:pPr algn="ctr">
              <a:lnSpc>
                <a:spcPct val="120000"/>
              </a:lnSpc>
            </a:pPr>
            <a:r>
              <a:rPr lang="en-US" altLang="ko-KR" sz="2800" dirty="0">
                <a:latin typeface="+mj-ea"/>
                <a:ea typeface="+mj-ea"/>
              </a:rPr>
              <a:t>be changed thanks to more effects?</a:t>
            </a:r>
          </a:p>
        </p:txBody>
      </p:sp>
    </p:spTree>
    <p:extLst>
      <p:ext uri="{BB962C8B-B14F-4D97-AF65-F5344CB8AC3E}">
        <p14:creationId xmlns:p14="http://schemas.microsoft.com/office/powerpoint/2010/main" val="1942534101"/>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5130" y="4869160"/>
            <a:ext cx="6505307" cy="1385123"/>
          </a:xfrm>
          <a:prstGeom prst="rect">
            <a:avLst/>
          </a:prstGeom>
          <a:noFill/>
        </p:spPr>
        <p:txBody>
          <a:bodyPr wrap="none" rtlCol="0">
            <a:spAutoFit/>
          </a:bodyPr>
          <a:lstStyle/>
          <a:p>
            <a:pPr algn="ctr">
              <a:lnSpc>
                <a:spcPct val="120000"/>
              </a:lnSpc>
            </a:pPr>
            <a:r>
              <a:rPr lang="en-US" altLang="ko-KR" sz="2400" dirty="0">
                <a:latin typeface="+mj-ea"/>
                <a:ea typeface="+mj-ea"/>
              </a:rPr>
              <a:t>We can consider </a:t>
            </a:r>
            <a:r>
              <a:rPr lang="en-US" altLang="ko-KR" sz="2400" b="1" dirty="0">
                <a:solidFill>
                  <a:srgbClr val="FF0000"/>
                </a:solidFill>
                <a:latin typeface="+mj-ea"/>
                <a:ea typeface="+mj-ea"/>
              </a:rPr>
              <a:t>SU(2) Yang-Mills instantons</a:t>
            </a:r>
            <a:r>
              <a:rPr lang="en-US" altLang="ko-KR" sz="2400" dirty="0">
                <a:latin typeface="+mj-ea"/>
                <a:ea typeface="+mj-ea"/>
              </a:rPr>
              <a:t>.</a:t>
            </a:r>
          </a:p>
          <a:p>
            <a:pPr algn="ctr">
              <a:lnSpc>
                <a:spcPct val="120000"/>
              </a:lnSpc>
            </a:pPr>
            <a:r>
              <a:rPr lang="en-US" altLang="ko-KR" sz="2400" dirty="0">
                <a:latin typeface="+mj-ea"/>
                <a:ea typeface="+mj-ea"/>
              </a:rPr>
              <a:t>The non-trivial solution is as</a:t>
            </a:r>
          </a:p>
          <a:p>
            <a:pPr algn="ctr">
              <a:lnSpc>
                <a:spcPct val="120000"/>
              </a:lnSpc>
            </a:pPr>
            <a:r>
              <a:rPr lang="en-US" altLang="ko-KR" sz="2400" dirty="0">
                <a:latin typeface="+mj-ea"/>
                <a:ea typeface="+mj-ea"/>
              </a:rPr>
              <a:t>the </a:t>
            </a:r>
            <a:r>
              <a:rPr lang="en-US" altLang="ko-KR" sz="2400" dirty="0" err="1">
                <a:latin typeface="+mj-ea"/>
                <a:ea typeface="+mj-ea"/>
              </a:rPr>
              <a:t>Bartnik</a:t>
            </a:r>
            <a:r>
              <a:rPr lang="en-US" altLang="ko-KR" sz="2400" dirty="0">
                <a:latin typeface="+mj-ea"/>
                <a:ea typeface="+mj-ea"/>
              </a:rPr>
              <a:t>-McKinnon solution.</a:t>
            </a:r>
          </a:p>
        </p:txBody>
      </p:sp>
      <p:pic>
        <p:nvPicPr>
          <p:cNvPr id="3" name="그림 2">
            <a:extLst>
              <a:ext uri="{FF2B5EF4-FFF2-40B4-BE49-F238E27FC236}">
                <a16:creationId xmlns:a16="http://schemas.microsoft.com/office/drawing/2014/main" id="{10F26415-61E6-E7F4-E5C8-80C679862F45}"/>
              </a:ext>
            </a:extLst>
          </p:cNvPr>
          <p:cNvPicPr>
            <a:picLocks noChangeAspect="1"/>
          </p:cNvPicPr>
          <p:nvPr/>
        </p:nvPicPr>
        <p:blipFill>
          <a:blip r:embed="rId3"/>
          <a:stretch>
            <a:fillRect/>
          </a:stretch>
        </p:blipFill>
        <p:spPr>
          <a:xfrm>
            <a:off x="1979712" y="548680"/>
            <a:ext cx="4770783" cy="964096"/>
          </a:xfrm>
          <a:prstGeom prst="rect">
            <a:avLst/>
          </a:prstGeom>
        </p:spPr>
      </p:pic>
      <p:pic>
        <p:nvPicPr>
          <p:cNvPr id="7" name="그림 6">
            <a:extLst>
              <a:ext uri="{FF2B5EF4-FFF2-40B4-BE49-F238E27FC236}">
                <a16:creationId xmlns:a16="http://schemas.microsoft.com/office/drawing/2014/main" id="{4D817A76-603D-0334-E2EE-4C342528D45F}"/>
              </a:ext>
            </a:extLst>
          </p:cNvPr>
          <p:cNvPicPr>
            <a:picLocks noChangeAspect="1"/>
          </p:cNvPicPr>
          <p:nvPr/>
        </p:nvPicPr>
        <p:blipFill>
          <a:blip r:embed="rId4"/>
          <a:stretch>
            <a:fillRect/>
          </a:stretch>
        </p:blipFill>
        <p:spPr>
          <a:xfrm>
            <a:off x="2339752" y="1628800"/>
            <a:ext cx="4333461" cy="1202635"/>
          </a:xfrm>
          <a:prstGeom prst="rect">
            <a:avLst/>
          </a:prstGeom>
        </p:spPr>
      </p:pic>
      <p:pic>
        <p:nvPicPr>
          <p:cNvPr id="9" name="그림 8">
            <a:extLst>
              <a:ext uri="{FF2B5EF4-FFF2-40B4-BE49-F238E27FC236}">
                <a16:creationId xmlns:a16="http://schemas.microsoft.com/office/drawing/2014/main" id="{F3A3A37F-5270-A2C3-8BDA-9711EA79A8DD}"/>
              </a:ext>
            </a:extLst>
          </p:cNvPr>
          <p:cNvPicPr>
            <a:picLocks noChangeAspect="1"/>
          </p:cNvPicPr>
          <p:nvPr/>
        </p:nvPicPr>
        <p:blipFill>
          <a:blip r:embed="rId5"/>
          <a:stretch>
            <a:fillRect/>
          </a:stretch>
        </p:blipFill>
        <p:spPr>
          <a:xfrm>
            <a:off x="1212574" y="3222211"/>
            <a:ext cx="6718852" cy="1143000"/>
          </a:xfrm>
          <a:prstGeom prst="rect">
            <a:avLst/>
          </a:prstGeom>
        </p:spPr>
      </p:pic>
      <p:sp>
        <p:nvSpPr>
          <p:cNvPr id="10" name="직사각형 9">
            <a:extLst>
              <a:ext uri="{FF2B5EF4-FFF2-40B4-BE49-F238E27FC236}">
                <a16:creationId xmlns:a16="http://schemas.microsoft.com/office/drawing/2014/main" id="{045C164A-29C5-2C4A-B74B-15B89C4BE344}"/>
              </a:ext>
            </a:extLst>
          </p:cNvPr>
          <p:cNvSpPr/>
          <p:nvPr/>
        </p:nvSpPr>
        <p:spPr>
          <a:xfrm>
            <a:off x="1669572" y="426165"/>
            <a:ext cx="5422708" cy="12026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03135"/>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7534" y="5079363"/>
            <a:ext cx="6080511" cy="941925"/>
          </a:xfrm>
          <a:prstGeom prst="rect">
            <a:avLst/>
          </a:prstGeom>
          <a:noFill/>
        </p:spPr>
        <p:txBody>
          <a:bodyPr wrap="none" rtlCol="0">
            <a:spAutoFit/>
          </a:bodyPr>
          <a:lstStyle/>
          <a:p>
            <a:pPr algn="ctr">
              <a:lnSpc>
                <a:spcPct val="120000"/>
              </a:lnSpc>
            </a:pPr>
            <a:r>
              <a:rPr lang="en-US" altLang="ko-KR" sz="2400" dirty="0">
                <a:latin typeface="+mj-ea"/>
                <a:ea typeface="+mj-ea"/>
              </a:rPr>
              <a:t>Introducing metric/field ansatz,</a:t>
            </a:r>
          </a:p>
          <a:p>
            <a:pPr algn="ctr">
              <a:lnSpc>
                <a:spcPct val="120000"/>
              </a:lnSpc>
            </a:pPr>
            <a:r>
              <a:rPr lang="en-US" altLang="ko-KR" sz="2400" dirty="0">
                <a:latin typeface="+mj-ea"/>
                <a:ea typeface="+mj-ea"/>
              </a:rPr>
              <a:t>one can derive a set of equations of motion.</a:t>
            </a:r>
          </a:p>
        </p:txBody>
      </p:sp>
      <p:pic>
        <p:nvPicPr>
          <p:cNvPr id="5" name="그림 4">
            <a:extLst>
              <a:ext uri="{FF2B5EF4-FFF2-40B4-BE49-F238E27FC236}">
                <a16:creationId xmlns:a16="http://schemas.microsoft.com/office/drawing/2014/main" id="{696FB967-4611-D1CC-BCC5-7DAE8DAA0F71}"/>
              </a:ext>
            </a:extLst>
          </p:cNvPr>
          <p:cNvPicPr>
            <a:picLocks noChangeAspect="1"/>
          </p:cNvPicPr>
          <p:nvPr/>
        </p:nvPicPr>
        <p:blipFill>
          <a:blip r:embed="rId3"/>
          <a:stretch>
            <a:fillRect/>
          </a:stretch>
        </p:blipFill>
        <p:spPr>
          <a:xfrm>
            <a:off x="562624" y="194320"/>
            <a:ext cx="8110330" cy="1222513"/>
          </a:xfrm>
          <a:prstGeom prst="rect">
            <a:avLst/>
          </a:prstGeom>
        </p:spPr>
      </p:pic>
      <p:pic>
        <p:nvPicPr>
          <p:cNvPr id="8" name="그림 7">
            <a:extLst>
              <a:ext uri="{FF2B5EF4-FFF2-40B4-BE49-F238E27FC236}">
                <a16:creationId xmlns:a16="http://schemas.microsoft.com/office/drawing/2014/main" id="{8C0AEC2F-F417-5D3E-614C-8166C8D8B49B}"/>
              </a:ext>
            </a:extLst>
          </p:cNvPr>
          <p:cNvPicPr>
            <a:picLocks noChangeAspect="1"/>
          </p:cNvPicPr>
          <p:nvPr/>
        </p:nvPicPr>
        <p:blipFill>
          <a:blip r:embed="rId4"/>
          <a:stretch>
            <a:fillRect/>
          </a:stretch>
        </p:blipFill>
        <p:spPr>
          <a:xfrm>
            <a:off x="2351667" y="1368096"/>
            <a:ext cx="4532243" cy="854765"/>
          </a:xfrm>
          <a:prstGeom prst="rect">
            <a:avLst/>
          </a:prstGeom>
        </p:spPr>
      </p:pic>
      <p:pic>
        <p:nvPicPr>
          <p:cNvPr id="11" name="그림 10">
            <a:extLst>
              <a:ext uri="{FF2B5EF4-FFF2-40B4-BE49-F238E27FC236}">
                <a16:creationId xmlns:a16="http://schemas.microsoft.com/office/drawing/2014/main" id="{59692099-19C6-3653-803E-E440305CA8FD}"/>
              </a:ext>
            </a:extLst>
          </p:cNvPr>
          <p:cNvPicPr>
            <a:picLocks noChangeAspect="1"/>
          </p:cNvPicPr>
          <p:nvPr/>
        </p:nvPicPr>
        <p:blipFill>
          <a:blip r:embed="rId5"/>
          <a:stretch>
            <a:fillRect/>
          </a:stretch>
        </p:blipFill>
        <p:spPr>
          <a:xfrm>
            <a:off x="834887" y="2198941"/>
            <a:ext cx="7474226" cy="2723322"/>
          </a:xfrm>
          <a:prstGeom prst="rect">
            <a:avLst/>
          </a:prstGeom>
        </p:spPr>
      </p:pic>
      <p:sp>
        <p:nvSpPr>
          <p:cNvPr id="12" name="직사각형 11">
            <a:extLst>
              <a:ext uri="{FF2B5EF4-FFF2-40B4-BE49-F238E27FC236}">
                <a16:creationId xmlns:a16="http://schemas.microsoft.com/office/drawing/2014/main" id="{18099185-C988-5640-0D2B-E7EBF2823999}"/>
              </a:ext>
            </a:extLst>
          </p:cNvPr>
          <p:cNvSpPr/>
          <p:nvPr/>
        </p:nvSpPr>
        <p:spPr>
          <a:xfrm>
            <a:off x="789173" y="2145839"/>
            <a:ext cx="7599251" cy="2723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257113"/>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5006" y="5079363"/>
            <a:ext cx="7505581" cy="941925"/>
          </a:xfrm>
          <a:prstGeom prst="rect">
            <a:avLst/>
          </a:prstGeom>
          <a:noFill/>
        </p:spPr>
        <p:txBody>
          <a:bodyPr wrap="none" rtlCol="0">
            <a:spAutoFit/>
          </a:bodyPr>
          <a:lstStyle/>
          <a:p>
            <a:pPr algn="ctr">
              <a:lnSpc>
                <a:spcPct val="120000"/>
              </a:lnSpc>
            </a:pPr>
            <a:r>
              <a:rPr lang="en-US" altLang="ko-KR" sz="2400" dirty="0">
                <a:latin typeface="+mj-ea"/>
                <a:ea typeface="+mj-ea"/>
              </a:rPr>
              <a:t>Numerical solutions are asymptotically Schwarzschild,</a:t>
            </a:r>
          </a:p>
          <a:p>
            <a:pPr algn="ctr">
              <a:lnSpc>
                <a:spcPct val="120000"/>
              </a:lnSpc>
            </a:pPr>
            <a:r>
              <a:rPr lang="en-US" altLang="ko-KR" sz="2400" dirty="0">
                <a:latin typeface="+mj-ea"/>
                <a:ea typeface="+mj-ea"/>
              </a:rPr>
              <a:t>while the center is regular.</a:t>
            </a:r>
          </a:p>
        </p:txBody>
      </p:sp>
      <p:pic>
        <p:nvPicPr>
          <p:cNvPr id="3" name="그림 2">
            <a:extLst>
              <a:ext uri="{FF2B5EF4-FFF2-40B4-BE49-F238E27FC236}">
                <a16:creationId xmlns:a16="http://schemas.microsoft.com/office/drawing/2014/main" id="{586B858F-64C2-5A51-8782-AD26EA983D38}"/>
              </a:ext>
            </a:extLst>
          </p:cNvPr>
          <p:cNvPicPr>
            <a:picLocks noChangeAspect="1"/>
          </p:cNvPicPr>
          <p:nvPr/>
        </p:nvPicPr>
        <p:blipFill>
          <a:blip r:embed="rId3"/>
          <a:stretch>
            <a:fillRect/>
          </a:stretch>
        </p:blipFill>
        <p:spPr>
          <a:xfrm>
            <a:off x="899592" y="1372461"/>
            <a:ext cx="3586458" cy="2696202"/>
          </a:xfrm>
          <a:prstGeom prst="rect">
            <a:avLst/>
          </a:prstGeom>
        </p:spPr>
      </p:pic>
      <p:pic>
        <p:nvPicPr>
          <p:cNvPr id="7" name="그림 6">
            <a:extLst>
              <a:ext uri="{FF2B5EF4-FFF2-40B4-BE49-F238E27FC236}">
                <a16:creationId xmlns:a16="http://schemas.microsoft.com/office/drawing/2014/main" id="{E654E2F9-D0BF-9723-27E1-EE8474A48BBF}"/>
              </a:ext>
            </a:extLst>
          </p:cNvPr>
          <p:cNvPicPr>
            <a:picLocks noChangeAspect="1"/>
          </p:cNvPicPr>
          <p:nvPr/>
        </p:nvPicPr>
        <p:blipFill>
          <a:blip r:embed="rId4"/>
          <a:stretch>
            <a:fillRect/>
          </a:stretch>
        </p:blipFill>
        <p:spPr>
          <a:xfrm>
            <a:off x="4499992" y="1372461"/>
            <a:ext cx="3672408" cy="2754307"/>
          </a:xfrm>
          <a:prstGeom prst="rect">
            <a:avLst/>
          </a:prstGeom>
        </p:spPr>
      </p:pic>
    </p:spTree>
    <p:extLst>
      <p:ext uri="{BB962C8B-B14F-4D97-AF65-F5344CB8AC3E}">
        <p14:creationId xmlns:p14="http://schemas.microsoft.com/office/powerpoint/2010/main" val="2567050871"/>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279" y="4725144"/>
            <a:ext cx="8937062" cy="1828321"/>
          </a:xfrm>
          <a:prstGeom prst="rect">
            <a:avLst/>
          </a:prstGeom>
          <a:noFill/>
        </p:spPr>
        <p:txBody>
          <a:bodyPr wrap="none" rtlCol="0">
            <a:spAutoFit/>
          </a:bodyPr>
          <a:lstStyle/>
          <a:p>
            <a:pPr algn="ctr">
              <a:lnSpc>
                <a:spcPct val="120000"/>
              </a:lnSpc>
            </a:pPr>
            <a:r>
              <a:rPr lang="en-US" altLang="ko-KR" sz="2400" dirty="0">
                <a:latin typeface="+mj-ea"/>
                <a:ea typeface="+mj-ea"/>
              </a:rPr>
              <a:t>There is an infinite sequence of solutions,</a:t>
            </a:r>
          </a:p>
          <a:p>
            <a:pPr algn="ctr">
              <a:lnSpc>
                <a:spcPct val="120000"/>
              </a:lnSpc>
            </a:pPr>
            <a:r>
              <a:rPr lang="en-US" altLang="ko-KR" sz="2400" dirty="0">
                <a:latin typeface="+mj-ea"/>
                <a:ea typeface="+mj-ea"/>
              </a:rPr>
              <a:t>but their volume exponentially increases.</a:t>
            </a:r>
          </a:p>
          <a:p>
            <a:pPr algn="ctr">
              <a:lnSpc>
                <a:spcPct val="120000"/>
              </a:lnSpc>
            </a:pPr>
            <a:r>
              <a:rPr lang="en-US" altLang="ko-KR" sz="2400" dirty="0">
                <a:latin typeface="+mj-ea"/>
                <a:ea typeface="+mj-ea"/>
              </a:rPr>
              <a:t>Therefore, it is reasonable to conclude that</a:t>
            </a:r>
          </a:p>
          <a:p>
            <a:pPr algn="ctr">
              <a:lnSpc>
                <a:spcPct val="120000"/>
              </a:lnSpc>
            </a:pPr>
            <a:r>
              <a:rPr lang="en-US" altLang="ko-KR" sz="2400" dirty="0">
                <a:latin typeface="+mj-ea"/>
                <a:ea typeface="+mj-ea"/>
              </a:rPr>
              <a:t>the only several number of solutions will contribute meaningfully.</a:t>
            </a:r>
          </a:p>
        </p:txBody>
      </p:sp>
      <p:pic>
        <p:nvPicPr>
          <p:cNvPr id="5" name="그림 4">
            <a:extLst>
              <a:ext uri="{FF2B5EF4-FFF2-40B4-BE49-F238E27FC236}">
                <a16:creationId xmlns:a16="http://schemas.microsoft.com/office/drawing/2014/main" id="{D448688E-4CAF-020B-7298-011F9F9DBCEC}"/>
              </a:ext>
            </a:extLst>
          </p:cNvPr>
          <p:cNvPicPr>
            <a:picLocks noChangeAspect="1"/>
          </p:cNvPicPr>
          <p:nvPr/>
        </p:nvPicPr>
        <p:blipFill>
          <a:blip r:embed="rId3"/>
          <a:stretch>
            <a:fillRect/>
          </a:stretch>
        </p:blipFill>
        <p:spPr>
          <a:xfrm>
            <a:off x="611560" y="1268760"/>
            <a:ext cx="3778696" cy="2906689"/>
          </a:xfrm>
          <a:prstGeom prst="rect">
            <a:avLst/>
          </a:prstGeom>
        </p:spPr>
      </p:pic>
      <p:pic>
        <p:nvPicPr>
          <p:cNvPr id="8" name="그림 7">
            <a:extLst>
              <a:ext uri="{FF2B5EF4-FFF2-40B4-BE49-F238E27FC236}">
                <a16:creationId xmlns:a16="http://schemas.microsoft.com/office/drawing/2014/main" id="{00757DB4-071F-AA33-4133-DD6F7DD4F80C}"/>
              </a:ext>
            </a:extLst>
          </p:cNvPr>
          <p:cNvPicPr>
            <a:picLocks noChangeAspect="1"/>
          </p:cNvPicPr>
          <p:nvPr/>
        </p:nvPicPr>
        <p:blipFill>
          <a:blip r:embed="rId4"/>
          <a:stretch>
            <a:fillRect/>
          </a:stretch>
        </p:blipFill>
        <p:spPr>
          <a:xfrm>
            <a:off x="4572000" y="1261595"/>
            <a:ext cx="3778697" cy="2913854"/>
          </a:xfrm>
          <a:prstGeom prst="rect">
            <a:avLst/>
          </a:prstGeom>
        </p:spPr>
      </p:pic>
    </p:spTree>
    <p:extLst>
      <p:ext uri="{BB962C8B-B14F-4D97-AF65-F5344CB8AC3E}">
        <p14:creationId xmlns:p14="http://schemas.microsoft.com/office/powerpoint/2010/main" val="221301751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3945" y="2708920"/>
            <a:ext cx="6487674" cy="1082797"/>
          </a:xfrm>
          <a:prstGeom prst="rect">
            <a:avLst/>
          </a:prstGeom>
          <a:noFill/>
        </p:spPr>
        <p:txBody>
          <a:bodyPr wrap="none" rtlCol="0">
            <a:spAutoFit/>
          </a:bodyPr>
          <a:lstStyle/>
          <a:p>
            <a:pPr algn="ctr">
              <a:lnSpc>
                <a:spcPct val="120000"/>
              </a:lnSpc>
            </a:pPr>
            <a:r>
              <a:rPr lang="en-US" altLang="ko-KR" sz="2800" dirty="0">
                <a:latin typeface="+mj-ea"/>
                <a:ea typeface="+mj-ea"/>
              </a:rPr>
              <a:t>How can we embed this picture into the</a:t>
            </a:r>
          </a:p>
          <a:p>
            <a:pPr algn="ctr">
              <a:lnSpc>
                <a:spcPct val="120000"/>
              </a:lnSpc>
            </a:pPr>
            <a:r>
              <a:rPr lang="en-US" altLang="ko-KR" sz="2800" dirty="0">
                <a:solidFill>
                  <a:srgbClr val="FF0000"/>
                </a:solidFill>
                <a:latin typeface="+mj-ea"/>
                <a:ea typeface="+mj-ea"/>
              </a:rPr>
              <a:t>orthodox</a:t>
            </a:r>
            <a:r>
              <a:rPr lang="en-US" altLang="ko-KR" sz="2800" dirty="0">
                <a:latin typeface="+mj-ea"/>
                <a:ea typeface="+mj-ea"/>
              </a:rPr>
              <a:t> path-integral formulation?</a:t>
            </a:r>
            <a:endParaRPr lang="en-US" altLang="ko-KR" sz="2800" b="1" dirty="0">
              <a:latin typeface="+mj-ea"/>
              <a:ea typeface="+mj-ea"/>
            </a:endParaRPr>
          </a:p>
        </p:txBody>
      </p:sp>
    </p:spTree>
    <p:extLst>
      <p:ext uri="{BB962C8B-B14F-4D97-AF65-F5344CB8AC3E}">
        <p14:creationId xmlns:p14="http://schemas.microsoft.com/office/powerpoint/2010/main" val="3868207191"/>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733" y="5306538"/>
            <a:ext cx="7826180" cy="498726"/>
          </a:xfrm>
          <a:prstGeom prst="rect">
            <a:avLst/>
          </a:prstGeom>
          <a:noFill/>
        </p:spPr>
        <p:txBody>
          <a:bodyPr wrap="none" rtlCol="0">
            <a:spAutoFit/>
          </a:bodyPr>
          <a:lstStyle/>
          <a:p>
            <a:pPr algn="ctr">
              <a:lnSpc>
                <a:spcPct val="120000"/>
              </a:lnSpc>
            </a:pPr>
            <a:r>
              <a:rPr lang="en-US" altLang="ko-KR" sz="2400" dirty="0">
                <a:latin typeface="+mj-ea"/>
                <a:ea typeface="+mj-ea"/>
              </a:rPr>
              <a:t>Interestingly, these solutions present thermal behaviors.</a:t>
            </a:r>
          </a:p>
        </p:txBody>
      </p:sp>
      <p:pic>
        <p:nvPicPr>
          <p:cNvPr id="3" name="그림 2">
            <a:extLst>
              <a:ext uri="{FF2B5EF4-FFF2-40B4-BE49-F238E27FC236}">
                <a16:creationId xmlns:a16="http://schemas.microsoft.com/office/drawing/2014/main" id="{7E4069FB-CDB6-0F31-E3B4-D2DD48BADEA1}"/>
              </a:ext>
            </a:extLst>
          </p:cNvPr>
          <p:cNvPicPr>
            <a:picLocks noChangeAspect="1"/>
          </p:cNvPicPr>
          <p:nvPr/>
        </p:nvPicPr>
        <p:blipFill>
          <a:blip r:embed="rId3"/>
          <a:stretch>
            <a:fillRect/>
          </a:stretch>
        </p:blipFill>
        <p:spPr>
          <a:xfrm>
            <a:off x="827584" y="287804"/>
            <a:ext cx="2787147" cy="4554199"/>
          </a:xfrm>
          <a:prstGeom prst="rect">
            <a:avLst/>
          </a:prstGeom>
        </p:spPr>
      </p:pic>
      <p:pic>
        <p:nvPicPr>
          <p:cNvPr id="10" name="그림 9">
            <a:extLst>
              <a:ext uri="{FF2B5EF4-FFF2-40B4-BE49-F238E27FC236}">
                <a16:creationId xmlns:a16="http://schemas.microsoft.com/office/drawing/2014/main" id="{0F6B8E87-CA14-E7F6-1894-F5771E59A105}"/>
              </a:ext>
            </a:extLst>
          </p:cNvPr>
          <p:cNvPicPr>
            <a:picLocks noChangeAspect="1"/>
          </p:cNvPicPr>
          <p:nvPr/>
        </p:nvPicPr>
        <p:blipFill>
          <a:blip r:embed="rId4"/>
          <a:stretch>
            <a:fillRect/>
          </a:stretch>
        </p:blipFill>
        <p:spPr>
          <a:xfrm>
            <a:off x="4211960" y="2564904"/>
            <a:ext cx="3657600" cy="715617"/>
          </a:xfrm>
          <a:prstGeom prst="rect">
            <a:avLst/>
          </a:prstGeom>
        </p:spPr>
      </p:pic>
      <p:sp>
        <p:nvSpPr>
          <p:cNvPr id="11" name="직사각형 10">
            <a:extLst>
              <a:ext uri="{FF2B5EF4-FFF2-40B4-BE49-F238E27FC236}">
                <a16:creationId xmlns:a16="http://schemas.microsoft.com/office/drawing/2014/main" id="{4F824BBB-D74D-6930-BD4B-403F7048D6BB}"/>
              </a:ext>
            </a:extLst>
          </p:cNvPr>
          <p:cNvSpPr/>
          <p:nvPr/>
        </p:nvSpPr>
        <p:spPr>
          <a:xfrm>
            <a:off x="4067944" y="2348880"/>
            <a:ext cx="4320480"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093531"/>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5288" y="2708920"/>
            <a:ext cx="7225055" cy="1083566"/>
          </a:xfrm>
          <a:prstGeom prst="rect">
            <a:avLst/>
          </a:prstGeom>
          <a:noFill/>
        </p:spPr>
        <p:txBody>
          <a:bodyPr wrap="none" rtlCol="0">
            <a:spAutoFit/>
          </a:bodyPr>
          <a:lstStyle/>
          <a:p>
            <a:pPr algn="ctr">
              <a:lnSpc>
                <a:spcPct val="120000"/>
              </a:lnSpc>
            </a:pPr>
            <a:r>
              <a:rPr lang="en-US" altLang="ko-KR" sz="2800" dirty="0">
                <a:latin typeface="+mj-ea"/>
                <a:ea typeface="+mj-ea"/>
              </a:rPr>
              <a:t>Therefore, Yang-Mills instantons provide</a:t>
            </a:r>
          </a:p>
          <a:p>
            <a:pPr algn="ctr">
              <a:lnSpc>
                <a:spcPct val="120000"/>
              </a:lnSpc>
            </a:pPr>
            <a:r>
              <a:rPr lang="en-US" altLang="ko-KR" sz="2800" dirty="0">
                <a:latin typeface="+mj-ea"/>
                <a:ea typeface="+mj-ea"/>
              </a:rPr>
              <a:t>quite </a:t>
            </a:r>
            <a:r>
              <a:rPr lang="en-US" altLang="ko-KR" sz="2800" b="1" dirty="0">
                <a:solidFill>
                  <a:srgbClr val="FF0000"/>
                </a:solidFill>
                <a:latin typeface="+mj-ea"/>
                <a:ea typeface="+mj-ea"/>
              </a:rPr>
              <a:t>many</a:t>
            </a:r>
            <a:r>
              <a:rPr lang="en-US" altLang="ko-KR" sz="2800" dirty="0">
                <a:latin typeface="+mj-ea"/>
                <a:ea typeface="+mj-ea"/>
              </a:rPr>
              <a:t> information-preserving histories.</a:t>
            </a:r>
          </a:p>
        </p:txBody>
      </p:sp>
    </p:spTree>
    <p:extLst>
      <p:ext uri="{BB962C8B-B14F-4D97-AF65-F5344CB8AC3E}">
        <p14:creationId xmlns:p14="http://schemas.microsoft.com/office/powerpoint/2010/main" val="4233056239"/>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1B66B694-5379-D691-C20A-AEDA06655261}"/>
              </a:ext>
            </a:extLst>
          </p:cNvPr>
          <p:cNvPicPr>
            <a:picLocks noChangeAspect="1"/>
          </p:cNvPicPr>
          <p:nvPr/>
        </p:nvPicPr>
        <p:blipFill>
          <a:blip r:embed="rId3"/>
          <a:stretch>
            <a:fillRect/>
          </a:stretch>
        </p:blipFill>
        <p:spPr>
          <a:xfrm>
            <a:off x="625306" y="188108"/>
            <a:ext cx="5323555" cy="4853403"/>
          </a:xfrm>
          <a:prstGeom prst="rect">
            <a:avLst/>
          </a:prstGeom>
        </p:spPr>
      </p:pic>
      <p:sp>
        <p:nvSpPr>
          <p:cNvPr id="4" name="TextBox 3"/>
          <p:cNvSpPr txBox="1"/>
          <p:nvPr/>
        </p:nvSpPr>
        <p:spPr>
          <a:xfrm>
            <a:off x="196556" y="4941168"/>
            <a:ext cx="8842485" cy="1828321"/>
          </a:xfrm>
          <a:prstGeom prst="rect">
            <a:avLst/>
          </a:prstGeom>
          <a:noFill/>
        </p:spPr>
        <p:txBody>
          <a:bodyPr wrap="none" rtlCol="0">
            <a:spAutoFit/>
          </a:bodyPr>
          <a:lstStyle/>
          <a:p>
            <a:pPr algn="ctr">
              <a:lnSpc>
                <a:spcPct val="120000"/>
              </a:lnSpc>
            </a:pPr>
            <a:r>
              <a:rPr lang="en-US" altLang="ko-KR" sz="2400" dirty="0">
                <a:latin typeface="+mj-ea"/>
                <a:ea typeface="+mj-ea"/>
              </a:rPr>
              <a:t>If we include </a:t>
            </a:r>
            <a:r>
              <a:rPr lang="en-US" altLang="ko-KR" sz="2400" b="1" dirty="0">
                <a:solidFill>
                  <a:srgbClr val="FF0000"/>
                </a:solidFill>
                <a:latin typeface="+mj-ea"/>
                <a:ea typeface="+mj-ea"/>
              </a:rPr>
              <a:t>more instantons</a:t>
            </a:r>
            <a:r>
              <a:rPr lang="en-US" altLang="ko-KR" sz="2400" dirty="0">
                <a:latin typeface="+mj-ea"/>
                <a:ea typeface="+mj-ea"/>
              </a:rPr>
              <a:t>,</a:t>
            </a:r>
          </a:p>
          <a:p>
            <a:pPr algn="ctr">
              <a:lnSpc>
                <a:spcPct val="120000"/>
              </a:lnSpc>
            </a:pPr>
            <a:r>
              <a:rPr lang="en-US" altLang="ko-KR" sz="2400" dirty="0">
                <a:latin typeface="+mj-ea"/>
                <a:ea typeface="+mj-ea"/>
              </a:rPr>
              <a:t>this curve might be modified.</a:t>
            </a:r>
          </a:p>
          <a:p>
            <a:pPr algn="ctr">
              <a:lnSpc>
                <a:spcPct val="120000"/>
              </a:lnSpc>
            </a:pPr>
            <a:r>
              <a:rPr lang="en-US" altLang="ko-KR" sz="2400" dirty="0">
                <a:latin typeface="+mj-ea"/>
                <a:ea typeface="+mj-ea"/>
              </a:rPr>
              <a:t>However, probably, it is inevitable to violate the entropy bound.</a:t>
            </a:r>
          </a:p>
          <a:p>
            <a:pPr algn="ctr">
              <a:lnSpc>
                <a:spcPct val="120000"/>
              </a:lnSpc>
            </a:pPr>
            <a:r>
              <a:rPr lang="en-US" altLang="ko-KR" sz="2400" dirty="0">
                <a:latin typeface="+mj-ea"/>
                <a:ea typeface="+mj-ea"/>
              </a:rPr>
              <a:t>We need more careful computations.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098F4F-22D0-4FA4-BD7C-DC5E8D3F8D5D}"/>
                  </a:ext>
                </a:extLst>
              </p:cNvPr>
              <p:cNvSpPr txBox="1"/>
              <p:nvPr/>
            </p:nvSpPr>
            <p:spPr>
              <a:xfrm>
                <a:off x="6019794" y="1124744"/>
                <a:ext cx="257961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2800" b="0" i="1" smtClean="0">
                          <a:latin typeface="Cambria Math" panose="02040503050406030204" pitchFamily="18" charset="0"/>
                        </a:rPr>
                        <m:t>𝑆</m:t>
                      </m:r>
                      <m:r>
                        <a:rPr lang="en-US" altLang="ko-KR" sz="2800" b="0" i="1" smtClean="0">
                          <a:latin typeface="Cambria Math" panose="02040503050406030204" pitchFamily="18" charset="0"/>
                        </a:rPr>
                        <m:t>≃</m:t>
                      </m:r>
                      <m:sSub>
                        <m:sSubPr>
                          <m:ctrlPr>
                            <a:rPr lang="en-US" altLang="ko-KR" sz="2800" b="0" i="1" smtClean="0">
                              <a:latin typeface="Cambria Math" panose="02040503050406030204" pitchFamily="18" charset="0"/>
                            </a:rPr>
                          </m:ctrlPr>
                        </m:sSubPr>
                        <m:e>
                          <m:r>
                            <a:rPr lang="en-US" altLang="ko-KR" sz="2800" b="0" i="1" smtClean="0">
                              <a:latin typeface="Cambria Math" panose="02040503050406030204" pitchFamily="18" charset="0"/>
                            </a:rPr>
                            <m:t>𝑝</m:t>
                          </m:r>
                        </m:e>
                        <m:sub>
                          <m:r>
                            <a:rPr lang="en-US" altLang="ko-KR" sz="2800" b="0" i="1" smtClean="0">
                              <a:latin typeface="Cambria Math" panose="02040503050406030204" pitchFamily="18" charset="0"/>
                            </a:rPr>
                            <m:t>1</m:t>
                          </m:r>
                        </m:sub>
                      </m:sSub>
                      <m:sSub>
                        <m:sSubPr>
                          <m:ctrlPr>
                            <a:rPr lang="en-US" altLang="ko-KR" sz="2800" b="0" i="1" smtClean="0">
                              <a:solidFill>
                                <a:schemeClr val="accent5">
                                  <a:lumMod val="50000"/>
                                </a:schemeClr>
                              </a:solidFill>
                              <a:latin typeface="Cambria Math" panose="02040503050406030204" pitchFamily="18" charset="0"/>
                            </a:rPr>
                          </m:ctrlPr>
                        </m:sSubPr>
                        <m:e>
                          <m:r>
                            <a:rPr lang="en-US" altLang="ko-KR" sz="2800" b="0" i="1" smtClean="0">
                              <a:solidFill>
                                <a:schemeClr val="accent5">
                                  <a:lumMod val="50000"/>
                                </a:schemeClr>
                              </a:solidFill>
                              <a:latin typeface="Cambria Math" panose="02040503050406030204" pitchFamily="18" charset="0"/>
                            </a:rPr>
                            <m:t>𝑆</m:t>
                          </m:r>
                        </m:e>
                        <m:sub>
                          <m:r>
                            <a:rPr lang="en-US" altLang="ko-KR" sz="2800" b="0" i="1" smtClean="0">
                              <a:solidFill>
                                <a:schemeClr val="accent5">
                                  <a:lumMod val="50000"/>
                                </a:schemeClr>
                              </a:solidFill>
                              <a:latin typeface="Cambria Math" panose="02040503050406030204" pitchFamily="18" charset="0"/>
                            </a:rPr>
                            <m:t>1</m:t>
                          </m:r>
                        </m:sub>
                      </m:sSub>
                      <m:r>
                        <a:rPr lang="en-US" altLang="ko-KR" sz="2800" b="0" i="1" smtClean="0">
                          <a:latin typeface="Cambria Math" panose="02040503050406030204" pitchFamily="18" charset="0"/>
                        </a:rPr>
                        <m:t>+</m:t>
                      </m:r>
                      <m:sSub>
                        <m:sSubPr>
                          <m:ctrlPr>
                            <a:rPr lang="en-US" altLang="ko-KR" sz="2800" b="0" i="1" smtClean="0">
                              <a:latin typeface="Cambria Math" panose="02040503050406030204" pitchFamily="18" charset="0"/>
                            </a:rPr>
                          </m:ctrlPr>
                        </m:sSubPr>
                        <m:e>
                          <m:r>
                            <a:rPr lang="en-US" altLang="ko-KR" sz="2800" b="0" i="1" smtClean="0">
                              <a:latin typeface="Cambria Math" panose="02040503050406030204" pitchFamily="18" charset="0"/>
                            </a:rPr>
                            <m:t>𝑝</m:t>
                          </m:r>
                        </m:e>
                        <m:sub>
                          <m:r>
                            <a:rPr lang="en-US" altLang="ko-KR" sz="2800" b="0" i="1" smtClean="0">
                              <a:latin typeface="Cambria Math" panose="02040503050406030204" pitchFamily="18" charset="0"/>
                            </a:rPr>
                            <m:t>2</m:t>
                          </m:r>
                        </m:sub>
                      </m:sSub>
                      <m:sSub>
                        <m:sSubPr>
                          <m:ctrlPr>
                            <a:rPr lang="en-US" altLang="ko-KR" sz="2800" b="0" i="1" smtClean="0">
                              <a:solidFill>
                                <a:schemeClr val="accent6">
                                  <a:lumMod val="75000"/>
                                </a:schemeClr>
                              </a:solidFill>
                              <a:latin typeface="Cambria Math" panose="02040503050406030204" pitchFamily="18" charset="0"/>
                            </a:rPr>
                          </m:ctrlPr>
                        </m:sSubPr>
                        <m:e>
                          <m:r>
                            <a:rPr lang="en-US" altLang="ko-KR" sz="2800" b="0" i="1" smtClean="0">
                              <a:solidFill>
                                <a:schemeClr val="accent6">
                                  <a:lumMod val="75000"/>
                                </a:schemeClr>
                              </a:solidFill>
                              <a:latin typeface="Cambria Math" panose="02040503050406030204" pitchFamily="18" charset="0"/>
                            </a:rPr>
                            <m:t>𝑆</m:t>
                          </m:r>
                        </m:e>
                        <m:sub>
                          <m:r>
                            <a:rPr lang="en-US" altLang="ko-KR" sz="2800" b="0" i="1" smtClean="0">
                              <a:solidFill>
                                <a:schemeClr val="accent6">
                                  <a:lumMod val="75000"/>
                                </a:schemeClr>
                              </a:solidFill>
                              <a:latin typeface="Cambria Math" panose="02040503050406030204" pitchFamily="18" charset="0"/>
                            </a:rPr>
                            <m:t>2</m:t>
                          </m:r>
                        </m:sub>
                      </m:sSub>
                    </m:oMath>
                  </m:oMathPara>
                </a14:m>
                <a:endParaRPr lang="ko-KR" altLang="en-US" sz="2800" dirty="0"/>
              </a:p>
            </p:txBody>
          </p:sp>
        </mc:Choice>
        <mc:Fallback xmlns="">
          <p:sp>
            <p:nvSpPr>
              <p:cNvPr id="6" name="TextBox 5">
                <a:extLst>
                  <a:ext uri="{FF2B5EF4-FFF2-40B4-BE49-F238E27FC236}">
                    <a16:creationId xmlns:a16="http://schemas.microsoft.com/office/drawing/2014/main" id="{5B098F4F-22D0-4FA4-BD7C-DC5E8D3F8D5D}"/>
                  </a:ext>
                </a:extLst>
              </p:cNvPr>
              <p:cNvSpPr txBox="1">
                <a:spLocks noRot="1" noChangeAspect="1" noMove="1" noResize="1" noEditPoints="1" noAdjustHandles="1" noChangeArrowheads="1" noChangeShapeType="1" noTextEdit="1"/>
              </p:cNvSpPr>
              <p:nvPr/>
            </p:nvSpPr>
            <p:spPr>
              <a:xfrm>
                <a:off x="6019794" y="1124744"/>
                <a:ext cx="2579616" cy="430887"/>
              </a:xfrm>
              <a:prstGeom prst="rect">
                <a:avLst/>
              </a:prstGeom>
              <a:blipFill>
                <a:blip r:embed="rId4"/>
                <a:stretch>
                  <a:fillRect/>
                </a:stretch>
              </a:blipFill>
            </p:spPr>
            <p:txBody>
              <a:bodyPr/>
              <a:lstStyle/>
              <a:p>
                <a:r>
                  <a:rPr lang="ko-KR" altLang="en-US">
                    <a:noFill/>
                  </a:rPr>
                  <a:t> </a:t>
                </a:r>
              </a:p>
            </p:txBody>
          </p:sp>
        </mc:Fallback>
      </mc:AlternateContent>
      <p:sp>
        <p:nvSpPr>
          <p:cNvPr id="2" name="타원 1">
            <a:extLst>
              <a:ext uri="{FF2B5EF4-FFF2-40B4-BE49-F238E27FC236}">
                <a16:creationId xmlns:a16="http://schemas.microsoft.com/office/drawing/2014/main" id="{657A04C9-5F48-478C-B929-D023DBFD3A85}"/>
              </a:ext>
            </a:extLst>
          </p:cNvPr>
          <p:cNvSpPr/>
          <p:nvPr/>
        </p:nvSpPr>
        <p:spPr>
          <a:xfrm>
            <a:off x="3563888" y="836712"/>
            <a:ext cx="2016224" cy="28575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그림 8">
            <a:extLst>
              <a:ext uri="{FF2B5EF4-FFF2-40B4-BE49-F238E27FC236}">
                <a16:creationId xmlns:a16="http://schemas.microsoft.com/office/drawing/2014/main" id="{9E401372-E9E4-7B1F-B9DE-079814904A25}"/>
              </a:ext>
            </a:extLst>
          </p:cNvPr>
          <p:cNvPicPr>
            <a:picLocks noChangeAspect="1"/>
          </p:cNvPicPr>
          <p:nvPr/>
        </p:nvPicPr>
        <p:blipFill>
          <a:blip r:embed="rId5"/>
          <a:stretch>
            <a:fillRect/>
          </a:stretch>
        </p:blipFill>
        <p:spPr>
          <a:xfrm>
            <a:off x="6315689" y="1872880"/>
            <a:ext cx="1987826" cy="785191"/>
          </a:xfrm>
          <a:prstGeom prst="rect">
            <a:avLst/>
          </a:prstGeom>
        </p:spPr>
      </p:pic>
    </p:spTree>
    <p:extLst>
      <p:ext uri="{BB962C8B-B14F-4D97-AF65-F5344CB8AC3E}">
        <p14:creationId xmlns:p14="http://schemas.microsoft.com/office/powerpoint/2010/main" val="3373676526"/>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6591" y="5379187"/>
            <a:ext cx="6662401" cy="941925"/>
          </a:xfrm>
          <a:prstGeom prst="rect">
            <a:avLst/>
          </a:prstGeom>
          <a:noFill/>
        </p:spPr>
        <p:txBody>
          <a:bodyPr wrap="none" rtlCol="0">
            <a:spAutoFit/>
          </a:bodyPr>
          <a:lstStyle/>
          <a:p>
            <a:pPr algn="ctr">
              <a:lnSpc>
                <a:spcPct val="120000"/>
              </a:lnSpc>
            </a:pPr>
            <a:r>
              <a:rPr lang="en-US" altLang="ko-KR" sz="2400" dirty="0">
                <a:latin typeface="+mj-ea"/>
                <a:ea typeface="+mj-ea"/>
              </a:rPr>
              <a:t>Also, we relied on Euclidean instantons, but</a:t>
            </a:r>
          </a:p>
          <a:p>
            <a:pPr algn="ctr">
              <a:lnSpc>
                <a:spcPct val="120000"/>
              </a:lnSpc>
            </a:pPr>
            <a:r>
              <a:rPr lang="en-US" altLang="ko-KR" sz="2400" dirty="0">
                <a:latin typeface="+mj-ea"/>
                <a:ea typeface="+mj-ea"/>
              </a:rPr>
              <a:t>is there any </a:t>
            </a:r>
            <a:r>
              <a:rPr lang="en-US" altLang="ko-KR" sz="2400" b="1" dirty="0">
                <a:solidFill>
                  <a:srgbClr val="FF0000"/>
                </a:solidFill>
                <a:latin typeface="+mj-ea"/>
                <a:ea typeface="+mj-ea"/>
              </a:rPr>
              <a:t>explicit time-dependent instantons</a:t>
            </a:r>
            <a:r>
              <a:rPr lang="en-US" altLang="ko-KR" sz="2400" dirty="0">
                <a:latin typeface="+mj-ea"/>
                <a:ea typeface="+mj-ea"/>
              </a:rPr>
              <a:t>?</a:t>
            </a:r>
          </a:p>
        </p:txBody>
      </p:sp>
      <p:pic>
        <p:nvPicPr>
          <p:cNvPr id="3" name="그림 2">
            <a:extLst>
              <a:ext uri="{FF2B5EF4-FFF2-40B4-BE49-F238E27FC236}">
                <a16:creationId xmlns:a16="http://schemas.microsoft.com/office/drawing/2014/main" id="{57DEA6EA-A483-4083-B7F8-9291D08DB61C}"/>
              </a:ext>
            </a:extLst>
          </p:cNvPr>
          <p:cNvPicPr>
            <a:picLocks noChangeAspect="1"/>
          </p:cNvPicPr>
          <p:nvPr/>
        </p:nvPicPr>
        <p:blipFill>
          <a:blip r:embed="rId3"/>
          <a:stretch>
            <a:fillRect/>
          </a:stretch>
        </p:blipFill>
        <p:spPr>
          <a:xfrm>
            <a:off x="1736043" y="99972"/>
            <a:ext cx="5671914" cy="4967023"/>
          </a:xfrm>
          <a:prstGeom prst="rect">
            <a:avLst/>
          </a:prstGeom>
        </p:spPr>
      </p:pic>
    </p:spTree>
    <p:extLst>
      <p:ext uri="{BB962C8B-B14F-4D97-AF65-F5344CB8AC3E}">
        <p14:creationId xmlns:p14="http://schemas.microsoft.com/office/powerpoint/2010/main" val="502835077"/>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1459" y="4996846"/>
            <a:ext cx="7452681" cy="1384482"/>
          </a:xfrm>
          <a:prstGeom prst="rect">
            <a:avLst/>
          </a:prstGeom>
          <a:noFill/>
        </p:spPr>
        <p:txBody>
          <a:bodyPr wrap="none" rtlCol="0">
            <a:spAutoFit/>
          </a:bodyPr>
          <a:lstStyle/>
          <a:p>
            <a:pPr algn="ctr">
              <a:lnSpc>
                <a:spcPct val="120000"/>
              </a:lnSpc>
            </a:pPr>
            <a:r>
              <a:rPr lang="en-US" altLang="ko-KR" sz="2400" dirty="0">
                <a:latin typeface="+mj-ea"/>
                <a:ea typeface="+mj-ea"/>
              </a:rPr>
              <a:t>Boson stars might be an example, but</a:t>
            </a:r>
          </a:p>
          <a:p>
            <a:pPr algn="ctr">
              <a:lnSpc>
                <a:spcPct val="120000"/>
              </a:lnSpc>
            </a:pPr>
            <a:r>
              <a:rPr lang="en-US" altLang="ko-KR" sz="2400" dirty="0">
                <a:latin typeface="+mj-ea"/>
                <a:ea typeface="+mj-ea"/>
              </a:rPr>
              <a:t>why is the probability not behaving well?</a:t>
            </a:r>
          </a:p>
          <a:p>
            <a:pPr algn="ctr">
              <a:lnSpc>
                <a:spcPct val="120000"/>
              </a:lnSpc>
            </a:pPr>
            <a:r>
              <a:rPr lang="en-US" altLang="ko-KR" sz="2400" dirty="0">
                <a:latin typeface="+mj-ea"/>
                <a:ea typeface="+mj-ea"/>
              </a:rPr>
              <a:t>Something to do with the </a:t>
            </a:r>
            <a:r>
              <a:rPr lang="en-US" altLang="ko-KR" sz="2400" b="1" dirty="0">
                <a:solidFill>
                  <a:srgbClr val="FF0000"/>
                </a:solidFill>
                <a:latin typeface="+mj-ea"/>
                <a:ea typeface="+mj-ea"/>
              </a:rPr>
              <a:t>global</a:t>
            </a:r>
            <a:r>
              <a:rPr lang="en-US" altLang="ko-KR" sz="2400" dirty="0">
                <a:latin typeface="+mj-ea"/>
                <a:ea typeface="+mj-ea"/>
              </a:rPr>
              <a:t> charge conservation?</a:t>
            </a:r>
          </a:p>
        </p:txBody>
      </p:sp>
      <p:pic>
        <p:nvPicPr>
          <p:cNvPr id="5" name="그림 4">
            <a:extLst>
              <a:ext uri="{FF2B5EF4-FFF2-40B4-BE49-F238E27FC236}">
                <a16:creationId xmlns:a16="http://schemas.microsoft.com/office/drawing/2014/main" id="{FDEC0F81-9FEF-9030-59E6-57BCD6234A8A}"/>
              </a:ext>
            </a:extLst>
          </p:cNvPr>
          <p:cNvPicPr>
            <a:picLocks noChangeAspect="1"/>
          </p:cNvPicPr>
          <p:nvPr/>
        </p:nvPicPr>
        <p:blipFill>
          <a:blip r:embed="rId3"/>
          <a:stretch>
            <a:fillRect/>
          </a:stretch>
        </p:blipFill>
        <p:spPr>
          <a:xfrm>
            <a:off x="2146852" y="980728"/>
            <a:ext cx="4850296" cy="1063487"/>
          </a:xfrm>
          <a:prstGeom prst="rect">
            <a:avLst/>
          </a:prstGeom>
        </p:spPr>
      </p:pic>
      <p:pic>
        <p:nvPicPr>
          <p:cNvPr id="7" name="그림 6">
            <a:extLst>
              <a:ext uri="{FF2B5EF4-FFF2-40B4-BE49-F238E27FC236}">
                <a16:creationId xmlns:a16="http://schemas.microsoft.com/office/drawing/2014/main" id="{962C8999-42E7-BCAA-22CE-6B9EDF716C82}"/>
              </a:ext>
            </a:extLst>
          </p:cNvPr>
          <p:cNvPicPr>
            <a:picLocks noChangeAspect="1"/>
          </p:cNvPicPr>
          <p:nvPr/>
        </p:nvPicPr>
        <p:blipFill>
          <a:blip r:embed="rId4"/>
          <a:stretch>
            <a:fillRect/>
          </a:stretch>
        </p:blipFill>
        <p:spPr>
          <a:xfrm>
            <a:off x="1987826" y="2609732"/>
            <a:ext cx="5168348" cy="874643"/>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10BB346-9319-AD4B-84B8-CCCA53289076}"/>
                  </a:ext>
                </a:extLst>
              </p:cNvPr>
              <p:cNvSpPr txBox="1"/>
              <p:nvPr/>
            </p:nvSpPr>
            <p:spPr>
              <a:xfrm>
                <a:off x="6383334" y="3440613"/>
                <a:ext cx="77284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3200" b="0" i="1" smtClean="0">
                          <a:solidFill>
                            <a:srgbClr val="FF0000"/>
                          </a:solidFill>
                          <a:latin typeface="Cambria Math" panose="02040503050406030204" pitchFamily="18" charset="0"/>
                        </a:rPr>
                        <m:t>&lt;0</m:t>
                      </m:r>
                    </m:oMath>
                  </m:oMathPara>
                </a14:m>
                <a:endParaRPr lang="ko-KR" altLang="en-US" sz="3200" dirty="0">
                  <a:solidFill>
                    <a:srgbClr val="FF0000"/>
                  </a:solidFill>
                </a:endParaRPr>
              </a:p>
            </p:txBody>
          </p:sp>
        </mc:Choice>
        <mc:Fallback xmlns="">
          <p:sp>
            <p:nvSpPr>
              <p:cNvPr id="8" name="TextBox 7">
                <a:extLst>
                  <a:ext uri="{FF2B5EF4-FFF2-40B4-BE49-F238E27FC236}">
                    <a16:creationId xmlns:a16="http://schemas.microsoft.com/office/drawing/2014/main" id="{D10BB346-9319-AD4B-84B8-CCCA53289076}"/>
                  </a:ext>
                </a:extLst>
              </p:cNvPr>
              <p:cNvSpPr txBox="1">
                <a:spLocks noRot="1" noChangeAspect="1" noMove="1" noResize="1" noEditPoints="1" noAdjustHandles="1" noChangeArrowheads="1" noChangeShapeType="1" noTextEdit="1"/>
              </p:cNvSpPr>
              <p:nvPr/>
            </p:nvSpPr>
            <p:spPr>
              <a:xfrm>
                <a:off x="6383334" y="3440613"/>
                <a:ext cx="772840" cy="492443"/>
              </a:xfrm>
              <a:prstGeom prst="rect">
                <a:avLst/>
              </a:prstGeom>
              <a:blipFill>
                <a:blip r:embed="rId5"/>
                <a:stretch>
                  <a:fillRect/>
                </a:stretch>
              </a:blipFill>
            </p:spPr>
            <p:txBody>
              <a:bodyPr/>
              <a:lstStyle/>
              <a:p>
                <a:r>
                  <a:rPr lang="ko-KR" altLang="en-US">
                    <a:noFill/>
                  </a:rPr>
                  <a:t> </a:t>
                </a:r>
              </a:p>
            </p:txBody>
          </p:sp>
        </mc:Fallback>
      </mc:AlternateContent>
      <p:sp>
        <p:nvSpPr>
          <p:cNvPr id="9" name="직사각형 8">
            <a:extLst>
              <a:ext uri="{FF2B5EF4-FFF2-40B4-BE49-F238E27FC236}">
                <a16:creationId xmlns:a16="http://schemas.microsoft.com/office/drawing/2014/main" id="{4DF0B27C-7B96-19DA-53AA-2582B05FFAA5}"/>
              </a:ext>
            </a:extLst>
          </p:cNvPr>
          <p:cNvSpPr/>
          <p:nvPr/>
        </p:nvSpPr>
        <p:spPr>
          <a:xfrm>
            <a:off x="1763688" y="2492896"/>
            <a:ext cx="5760640" cy="15725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48681851"/>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323528" y="332656"/>
            <a:ext cx="4896544" cy="47799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accent2">
                  <a:lumMod val="75000"/>
                </a:schemeClr>
              </a:solidFill>
            </a:endParaRPr>
          </a:p>
        </p:txBody>
      </p:sp>
      <p:sp>
        <p:nvSpPr>
          <p:cNvPr id="6" name="제목 5"/>
          <p:cNvSpPr>
            <a:spLocks noGrp="1"/>
          </p:cNvSpPr>
          <p:nvPr>
            <p:ph type="ctrTitle"/>
          </p:nvPr>
        </p:nvSpPr>
        <p:spPr>
          <a:xfrm>
            <a:off x="466403" y="4149080"/>
            <a:ext cx="4753669" cy="1244476"/>
          </a:xfrm>
        </p:spPr>
        <p:txBody>
          <a:bodyPr>
            <a:normAutofit/>
          </a:bodyPr>
          <a:lstStyle/>
          <a:p>
            <a:pPr algn="l"/>
            <a:r>
              <a:rPr lang="en-US" altLang="ko-KR" sz="3600" spc="-150" dirty="0">
                <a:solidFill>
                  <a:schemeClr val="bg1"/>
                </a:solidFill>
                <a:latin typeface="+mj-ea"/>
              </a:rPr>
              <a:t>Thank you very much</a:t>
            </a:r>
            <a:endParaRPr lang="ko-KR" altLang="en-US" sz="3600" spc="-150" dirty="0">
              <a:solidFill>
                <a:schemeClr val="bg1"/>
              </a:solidFill>
              <a:latin typeface="+mj-ea"/>
            </a:endParaRP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154" y="836712"/>
            <a:ext cx="8621270" cy="566502"/>
          </a:xfrm>
          <a:prstGeom prst="rect">
            <a:avLst/>
          </a:prstGeom>
          <a:noFill/>
        </p:spPr>
        <p:txBody>
          <a:bodyPr wrap="none" rtlCol="0">
            <a:spAutoFit/>
          </a:bodyPr>
          <a:lstStyle/>
          <a:p>
            <a:pPr algn="ctr">
              <a:lnSpc>
                <a:spcPct val="120000"/>
              </a:lnSpc>
            </a:pPr>
            <a:r>
              <a:rPr lang="en-US" altLang="ko-KR" sz="2800" dirty="0">
                <a:latin typeface="+mj-ea"/>
                <a:ea typeface="+mj-ea"/>
              </a:rPr>
              <a:t>Let us follow the Euclidean path-integral approach.</a:t>
            </a:r>
          </a:p>
        </p:txBody>
      </p:sp>
      <p:pic>
        <p:nvPicPr>
          <p:cNvPr id="3" name="그림 2">
            <a:extLst>
              <a:ext uri="{FF2B5EF4-FFF2-40B4-BE49-F238E27FC236}">
                <a16:creationId xmlns:a16="http://schemas.microsoft.com/office/drawing/2014/main" id="{833BCB0E-4F16-4ED9-B308-E3BFA34F86A3}"/>
              </a:ext>
            </a:extLst>
          </p:cNvPr>
          <p:cNvPicPr>
            <a:picLocks noChangeAspect="1"/>
          </p:cNvPicPr>
          <p:nvPr/>
        </p:nvPicPr>
        <p:blipFill>
          <a:blip r:embed="rId3"/>
          <a:stretch>
            <a:fillRect/>
          </a:stretch>
        </p:blipFill>
        <p:spPr>
          <a:xfrm>
            <a:off x="107788" y="2469712"/>
            <a:ext cx="8928424" cy="2540199"/>
          </a:xfrm>
          <a:prstGeom prst="rect">
            <a:avLst/>
          </a:prstGeom>
        </p:spPr>
      </p:pic>
      <p:sp>
        <p:nvSpPr>
          <p:cNvPr id="5" name="TextBox 4">
            <a:extLst>
              <a:ext uri="{FF2B5EF4-FFF2-40B4-BE49-F238E27FC236}">
                <a16:creationId xmlns:a16="http://schemas.microsoft.com/office/drawing/2014/main" id="{438B62F5-105A-4EA8-9514-67608E3C900C}"/>
              </a:ext>
            </a:extLst>
          </p:cNvPr>
          <p:cNvSpPr txBox="1"/>
          <p:nvPr/>
        </p:nvSpPr>
        <p:spPr>
          <a:xfrm>
            <a:off x="6948264" y="5009911"/>
            <a:ext cx="1723549" cy="363305"/>
          </a:xfrm>
          <a:prstGeom prst="rect">
            <a:avLst/>
          </a:prstGeom>
          <a:noFill/>
        </p:spPr>
        <p:txBody>
          <a:bodyPr wrap="none" rtlCol="0">
            <a:spAutoFit/>
          </a:bodyPr>
          <a:lstStyle/>
          <a:p>
            <a:pPr algn="ctr">
              <a:lnSpc>
                <a:spcPct val="120000"/>
              </a:lnSpc>
            </a:pPr>
            <a:r>
              <a:rPr lang="en-US" altLang="ko-KR" sz="1600" dirty="0">
                <a:latin typeface="+mj-ea"/>
                <a:ea typeface="+mj-ea"/>
              </a:rPr>
              <a:t>(Hawking, 2005)</a:t>
            </a:r>
          </a:p>
        </p:txBody>
      </p:sp>
      <p:cxnSp>
        <p:nvCxnSpPr>
          <p:cNvPr id="7" name="직선 연결선 6">
            <a:extLst>
              <a:ext uri="{FF2B5EF4-FFF2-40B4-BE49-F238E27FC236}">
                <a16:creationId xmlns:a16="http://schemas.microsoft.com/office/drawing/2014/main" id="{028DB6B7-137C-4B65-B078-DCA655D5BD08}"/>
              </a:ext>
            </a:extLst>
          </p:cNvPr>
          <p:cNvCxnSpPr>
            <a:cxnSpLocks/>
          </p:cNvCxnSpPr>
          <p:nvPr/>
        </p:nvCxnSpPr>
        <p:spPr>
          <a:xfrm>
            <a:off x="3059832" y="4223071"/>
            <a:ext cx="446449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429757"/>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F9BC117-6C34-495F-8B92-75FC0B0DB300}"/>
                  </a:ext>
                </a:extLst>
              </p:cNvPr>
              <p:cNvSpPr txBox="1"/>
              <p:nvPr/>
            </p:nvSpPr>
            <p:spPr>
              <a:xfrm>
                <a:off x="1439651" y="2084371"/>
                <a:ext cx="6950044" cy="1593578"/>
              </a:xfrm>
              <a:prstGeom prst="rect">
                <a:avLst/>
              </a:prstGeom>
              <a:noFill/>
            </p:spPr>
            <p:txBody>
              <a:bodyPr wrap="none" lIns="0" tIns="0" rIns="0" bIns="0" rtlCol="0">
                <a:spAutoFit/>
              </a:bodyPr>
              <a:lstStyle/>
              <a:p>
                <a:pPr algn="just">
                  <a:lnSpc>
                    <a:spcPct val="200000"/>
                  </a:lnSpc>
                </a:pPr>
                <a14:m>
                  <m:oMath xmlns:m="http://schemas.openxmlformats.org/officeDocument/2006/math">
                    <m:d>
                      <m:dPr>
                        <m:begChr m:val="⟨"/>
                        <m:endChr m:val="⟩"/>
                        <m:ctrlPr>
                          <a:rPr lang="en-US" altLang="ko-KR" sz="2400" b="1" i="1" smtClean="0">
                            <a:latin typeface="Cambria Math" panose="02040503050406030204" pitchFamily="18" charset="0"/>
                          </a:rPr>
                        </m:ctrlPr>
                      </m:dPr>
                      <m:e>
                        <m:r>
                          <a:rPr lang="en-US" altLang="ko-KR" sz="2400" b="1" i="1" smtClean="0">
                            <a:latin typeface="Cambria Math" panose="02040503050406030204" pitchFamily="18" charset="0"/>
                          </a:rPr>
                          <m:t>𝒇</m:t>
                        </m:r>
                      </m:e>
                      <m:e>
                        <m:r>
                          <a:rPr lang="en-US" altLang="ko-KR" sz="2400" b="1" i="1" smtClean="0">
                            <a:latin typeface="Cambria Math" panose="02040503050406030204" pitchFamily="18" charset="0"/>
                          </a:rPr>
                          <m:t>𝒊</m:t>
                        </m:r>
                      </m:e>
                    </m:d>
                    <m:r>
                      <a:rPr lang="en-US" altLang="ko-KR" sz="2400" b="1" i="1" smtClean="0">
                        <a:latin typeface="Cambria Math" panose="02040503050406030204" pitchFamily="18" charset="0"/>
                      </a:rPr>
                      <m:t>=</m:t>
                    </m:r>
                    <m:nary>
                      <m:naryPr>
                        <m:ctrlPr>
                          <a:rPr lang="en-US" altLang="ko-KR" sz="2400" b="1" i="1" smtClean="0">
                            <a:latin typeface="Cambria Math" panose="02040503050406030204" pitchFamily="18" charset="0"/>
                          </a:rPr>
                        </m:ctrlPr>
                      </m:naryPr>
                      <m:sub>
                        <m:r>
                          <m:rPr>
                            <m:brk m:alnAt="23"/>
                          </m:rPr>
                          <a:rPr lang="en-US" altLang="ko-KR" sz="2400" b="1" i="1" smtClean="0">
                            <a:latin typeface="Cambria Math" panose="02040503050406030204" pitchFamily="18" charset="0"/>
                          </a:rPr>
                          <m:t>𝒊</m:t>
                        </m:r>
                        <m:r>
                          <a:rPr lang="en-US" altLang="ko-KR" sz="2400" b="1" i="1" smtClean="0">
                            <a:latin typeface="Cambria Math" panose="02040503050406030204" pitchFamily="18" charset="0"/>
                            <a:ea typeface="Cambria Math" panose="02040503050406030204" pitchFamily="18" charset="0"/>
                          </a:rPr>
                          <m:t>→</m:t>
                        </m:r>
                        <m:sSup>
                          <m:sSupPr>
                            <m:ctrlPr>
                              <a:rPr lang="en-US" altLang="ko-KR" sz="2400" b="1" i="1" smtClean="0">
                                <a:latin typeface="Cambria Math" panose="02040503050406030204" pitchFamily="18" charset="0"/>
                                <a:ea typeface="Cambria Math" panose="02040503050406030204" pitchFamily="18" charset="0"/>
                              </a:rPr>
                            </m:ctrlPr>
                          </m:sSupPr>
                          <m:e>
                            <m:r>
                              <a:rPr lang="en-US" altLang="ko-KR" sz="2400" b="1" i="1" smtClean="0">
                                <a:latin typeface="Cambria Math" panose="02040503050406030204" pitchFamily="18" charset="0"/>
                                <a:ea typeface="Cambria Math" panose="02040503050406030204" pitchFamily="18" charset="0"/>
                              </a:rPr>
                              <m:t>𝒇</m:t>
                            </m:r>
                          </m:e>
                          <m:sup>
                            <m:r>
                              <a:rPr lang="en-US" altLang="ko-KR" sz="2400" b="1" i="1" smtClean="0">
                                <a:latin typeface="Cambria Math" panose="02040503050406030204" pitchFamily="18" charset="0"/>
                                <a:ea typeface="Cambria Math" panose="02040503050406030204" pitchFamily="18" charset="0"/>
                              </a:rPr>
                              <m:t>𝒋</m:t>
                            </m:r>
                          </m:sup>
                        </m:sSup>
                      </m:sub>
                      <m:sup>
                        <m:r>
                          <a:rPr lang="en-US" altLang="ko-KR" sz="2400" b="1" i="1" smtClean="0">
                            <a:latin typeface="Cambria Math" panose="02040503050406030204" pitchFamily="18" charset="0"/>
                          </a:rPr>
                          <m:t> </m:t>
                        </m:r>
                      </m:sup>
                      <m:e>
                        <m:r>
                          <a:rPr lang="en-US" altLang="ko-KR" sz="2400" b="1" i="1" smtClean="0">
                            <a:latin typeface="Cambria Math" panose="02040503050406030204" pitchFamily="18" charset="0"/>
                          </a:rPr>
                          <m:t>𝑫𝒈𝑫</m:t>
                        </m:r>
                        <m:r>
                          <a:rPr lang="ko-KR" altLang="en-US" sz="2400" b="1" i="1" smtClean="0">
                            <a:latin typeface="Cambria Math" panose="02040503050406030204" pitchFamily="18" charset="0"/>
                          </a:rPr>
                          <m:t>𝝓</m:t>
                        </m:r>
                      </m:e>
                    </m:nary>
                    <m:sSup>
                      <m:sSupPr>
                        <m:ctrlPr>
                          <a:rPr lang="en-US" altLang="ko-KR" sz="2400" b="1" i="1" smtClean="0">
                            <a:latin typeface="Cambria Math" panose="02040503050406030204" pitchFamily="18" charset="0"/>
                          </a:rPr>
                        </m:ctrlPr>
                      </m:sSupPr>
                      <m:e>
                        <m:r>
                          <a:rPr lang="en-US" altLang="ko-KR" sz="2400" b="1" i="1" smtClean="0">
                            <a:latin typeface="Cambria Math" panose="02040503050406030204" pitchFamily="18" charset="0"/>
                          </a:rPr>
                          <m:t>𝒆</m:t>
                        </m:r>
                      </m:e>
                      <m:sup>
                        <m:r>
                          <a:rPr lang="en-US" altLang="ko-KR" sz="2400" b="1" i="1" smtClean="0">
                            <a:latin typeface="Cambria Math" panose="02040503050406030204" pitchFamily="18" charset="0"/>
                          </a:rPr>
                          <m:t>𝒊𝑺</m:t>
                        </m:r>
                      </m:sup>
                    </m:sSup>
                  </m:oMath>
                </a14:m>
                <a:r>
                  <a:rPr lang="en-US" altLang="ko-KR" b="1" dirty="0"/>
                  <a:t>	</a:t>
                </a:r>
                <a:r>
                  <a:rPr lang="en-US" altLang="ko-KR" b="1" dirty="0">
                    <a:solidFill>
                      <a:srgbClr val="FF0000"/>
                    </a:solidFill>
                  </a:rPr>
                  <a:t>path integral</a:t>
                </a:r>
                <a:r>
                  <a:rPr lang="en-US" altLang="ko-KR" b="1" dirty="0"/>
                  <a:t> as a propagator</a:t>
                </a:r>
              </a:p>
              <a:p>
                <a:pPr algn="just">
                  <a:lnSpc>
                    <a:spcPct val="200000"/>
                  </a:lnSpc>
                </a:pPr>
                <a:r>
                  <a:rPr lang="en-US" altLang="ko-KR" sz="2400" b="1" dirty="0"/>
                  <a:t>      </a:t>
                </a:r>
                <a:endParaRPr lang="ko-KR" altLang="en-US" sz="2000" b="1" dirty="0"/>
              </a:p>
            </p:txBody>
          </p:sp>
        </mc:Choice>
        <mc:Fallback xmlns="">
          <p:sp>
            <p:nvSpPr>
              <p:cNvPr id="4" name="TextBox 3">
                <a:extLst>
                  <a:ext uri="{FF2B5EF4-FFF2-40B4-BE49-F238E27FC236}">
                    <a16:creationId xmlns:a16="http://schemas.microsoft.com/office/drawing/2014/main" id="{FF9BC117-6C34-495F-8B92-75FC0B0DB300}"/>
                  </a:ext>
                </a:extLst>
              </p:cNvPr>
              <p:cNvSpPr txBox="1">
                <a:spLocks noRot="1" noChangeAspect="1" noMove="1" noResize="1" noEditPoints="1" noAdjustHandles="1" noChangeArrowheads="1" noChangeShapeType="1" noTextEdit="1"/>
              </p:cNvSpPr>
              <p:nvPr/>
            </p:nvSpPr>
            <p:spPr>
              <a:xfrm>
                <a:off x="1439651" y="2084371"/>
                <a:ext cx="6950044" cy="1593578"/>
              </a:xfrm>
              <a:prstGeom prst="rect">
                <a:avLst/>
              </a:prstGeom>
              <a:blipFill>
                <a:blip r:embed="rId2"/>
                <a:stretch>
                  <a:fillRect l="-439" t="-26054" b="-191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328A59F-447B-44E1-83E7-90C7BBDA79BA}"/>
                  </a:ext>
                </a:extLst>
              </p:cNvPr>
              <p:cNvSpPr txBox="1"/>
              <p:nvPr/>
            </p:nvSpPr>
            <p:spPr>
              <a:xfrm>
                <a:off x="251520" y="1628800"/>
                <a:ext cx="1440160" cy="943272"/>
              </a:xfrm>
              <a:prstGeom prst="rect">
                <a:avLst/>
              </a:prstGeom>
              <a:noFill/>
            </p:spPr>
            <p:txBody>
              <a:bodyPr wrap="squar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1600" b="1" i="1" smtClean="0">
                          <a:solidFill>
                            <a:schemeClr val="accent1">
                              <a:lumMod val="75000"/>
                            </a:schemeClr>
                          </a:solidFill>
                          <a:latin typeface="Cambria Math" panose="02040503050406030204" pitchFamily="18" charset="0"/>
                        </a:rPr>
                        <m:t> |</m:t>
                      </m:r>
                      <m:r>
                        <a:rPr lang="en-US" altLang="ko-KR" sz="1600" b="1" i="1" smtClean="0">
                          <a:solidFill>
                            <a:schemeClr val="accent1">
                              <a:lumMod val="75000"/>
                            </a:schemeClr>
                          </a:solidFill>
                          <a:latin typeface="Cambria Math" panose="02040503050406030204" pitchFamily="18" charset="0"/>
                        </a:rPr>
                        <m:t>𝒇</m:t>
                      </m:r>
                      <m:r>
                        <a:rPr lang="en-US" altLang="ko-KR" sz="1600" b="1" i="1" smtClean="0">
                          <a:solidFill>
                            <a:schemeClr val="accent1">
                              <a:lumMod val="75000"/>
                            </a:schemeClr>
                          </a:solidFill>
                          <a:latin typeface="Cambria Math" panose="02040503050406030204" pitchFamily="18" charset="0"/>
                        </a:rPr>
                        <m:t>⟩=</m:t>
                      </m:r>
                      <m:nary>
                        <m:naryPr>
                          <m:chr m:val="∑"/>
                          <m:supHide m:val="on"/>
                          <m:ctrlPr>
                            <a:rPr lang="en-US" altLang="ko-KR" sz="1600" b="1" i="1" smtClean="0">
                              <a:solidFill>
                                <a:schemeClr val="accent1">
                                  <a:lumMod val="75000"/>
                                </a:schemeClr>
                              </a:solidFill>
                              <a:latin typeface="Cambria Math" panose="02040503050406030204" pitchFamily="18" charset="0"/>
                            </a:rPr>
                          </m:ctrlPr>
                        </m:naryPr>
                        <m:sub>
                          <m:r>
                            <m:rPr>
                              <m:brk m:alnAt="7"/>
                            </m:rPr>
                            <a:rPr lang="en-US" altLang="ko-KR" sz="1600" b="1" i="1" smtClean="0">
                              <a:solidFill>
                                <a:schemeClr val="accent1">
                                  <a:lumMod val="75000"/>
                                </a:schemeClr>
                              </a:solidFill>
                              <a:latin typeface="Cambria Math" panose="02040503050406030204" pitchFamily="18" charset="0"/>
                            </a:rPr>
                            <m:t>𝒋</m:t>
                          </m:r>
                        </m:sub>
                        <m:sup/>
                        <m:e>
                          <m:sSub>
                            <m:sSubPr>
                              <m:ctrlPr>
                                <a:rPr lang="en-US" altLang="ko-KR" sz="1600" b="1" i="1" smtClean="0">
                                  <a:solidFill>
                                    <a:schemeClr val="accent1">
                                      <a:lumMod val="75000"/>
                                    </a:schemeClr>
                                  </a:solidFill>
                                  <a:latin typeface="Cambria Math" panose="02040503050406030204" pitchFamily="18" charset="0"/>
                                </a:rPr>
                              </m:ctrlPr>
                            </m:sSubPr>
                            <m:e>
                              <m:r>
                                <a:rPr lang="en-US" altLang="ko-KR" sz="1600" b="1" i="1" smtClean="0">
                                  <a:solidFill>
                                    <a:schemeClr val="accent1">
                                      <a:lumMod val="75000"/>
                                    </a:schemeClr>
                                  </a:solidFill>
                                  <a:latin typeface="Cambria Math" panose="02040503050406030204" pitchFamily="18" charset="0"/>
                                </a:rPr>
                                <m:t>𝒂</m:t>
                              </m:r>
                            </m:e>
                            <m:sub>
                              <m:r>
                                <a:rPr lang="en-US" altLang="ko-KR" sz="1600" b="1" i="1" smtClean="0">
                                  <a:solidFill>
                                    <a:schemeClr val="accent1">
                                      <a:lumMod val="75000"/>
                                    </a:schemeClr>
                                  </a:solidFill>
                                  <a:latin typeface="Cambria Math" panose="02040503050406030204" pitchFamily="18" charset="0"/>
                                </a:rPr>
                                <m:t>𝒋</m:t>
                              </m:r>
                            </m:sub>
                          </m:sSub>
                          <m:r>
                            <a:rPr lang="en-US" altLang="ko-KR" sz="1600" b="1" i="1" smtClean="0">
                              <a:solidFill>
                                <a:schemeClr val="accent1">
                                  <a:lumMod val="75000"/>
                                </a:schemeClr>
                              </a:solidFill>
                              <a:latin typeface="Cambria Math" panose="02040503050406030204" pitchFamily="18" charset="0"/>
                            </a:rPr>
                            <m:t>|</m:t>
                          </m:r>
                          <m:sSup>
                            <m:sSupPr>
                              <m:ctrlPr>
                                <a:rPr lang="en-US" altLang="ko-KR" sz="1600" b="1" i="1">
                                  <a:solidFill>
                                    <a:schemeClr val="accent1">
                                      <a:lumMod val="75000"/>
                                    </a:schemeClr>
                                  </a:solidFill>
                                  <a:latin typeface="Cambria Math" panose="02040503050406030204" pitchFamily="18" charset="0"/>
                                </a:rPr>
                              </m:ctrlPr>
                            </m:sSupPr>
                            <m:e>
                              <m:r>
                                <a:rPr lang="en-US" altLang="ko-KR" sz="1600" b="1" i="1">
                                  <a:solidFill>
                                    <a:schemeClr val="accent1">
                                      <a:lumMod val="75000"/>
                                    </a:schemeClr>
                                  </a:solidFill>
                                  <a:latin typeface="Cambria Math" panose="02040503050406030204" pitchFamily="18" charset="0"/>
                                </a:rPr>
                                <m:t>𝒇</m:t>
                              </m:r>
                            </m:e>
                            <m:sup>
                              <m:r>
                                <a:rPr lang="en-US" altLang="ko-KR" sz="1600" b="1" i="1" smtClean="0">
                                  <a:solidFill>
                                    <a:schemeClr val="accent1">
                                      <a:lumMod val="75000"/>
                                    </a:schemeClr>
                                  </a:solidFill>
                                  <a:latin typeface="Cambria Math" panose="02040503050406030204" pitchFamily="18" charset="0"/>
                                </a:rPr>
                                <m:t>𝒋</m:t>
                              </m:r>
                            </m:sup>
                          </m:sSup>
                          <m:r>
                            <a:rPr lang="en-US" altLang="ko-KR" sz="1600" b="1" i="1">
                              <a:solidFill>
                                <a:schemeClr val="accent1">
                                  <a:lumMod val="75000"/>
                                </a:schemeClr>
                              </a:solidFill>
                              <a:latin typeface="Cambria Math" panose="02040503050406030204" pitchFamily="18" charset="0"/>
                            </a:rPr>
                            <m:t>⟩</m:t>
                          </m:r>
                        </m:e>
                      </m:nary>
                    </m:oMath>
                  </m:oMathPara>
                </a14:m>
                <a:endParaRPr lang="ko-KR" altLang="en-US" sz="3200" b="1" dirty="0">
                  <a:solidFill>
                    <a:schemeClr val="accent1">
                      <a:lumMod val="75000"/>
                    </a:schemeClr>
                  </a:solidFill>
                </a:endParaRPr>
              </a:p>
            </p:txBody>
          </p:sp>
        </mc:Choice>
        <mc:Fallback xmlns="">
          <p:sp>
            <p:nvSpPr>
              <p:cNvPr id="6" name="TextBox 5">
                <a:extLst>
                  <a:ext uri="{FF2B5EF4-FFF2-40B4-BE49-F238E27FC236}">
                    <a16:creationId xmlns:a16="http://schemas.microsoft.com/office/drawing/2014/main" id="{4328A59F-447B-44E1-83E7-90C7BBDA79BA}"/>
                  </a:ext>
                </a:extLst>
              </p:cNvPr>
              <p:cNvSpPr txBox="1">
                <a:spLocks noRot="1" noChangeAspect="1" noMove="1" noResize="1" noEditPoints="1" noAdjustHandles="1" noChangeArrowheads="1" noChangeShapeType="1" noTextEdit="1"/>
              </p:cNvSpPr>
              <p:nvPr/>
            </p:nvSpPr>
            <p:spPr>
              <a:xfrm>
                <a:off x="251520" y="1628800"/>
                <a:ext cx="1440160" cy="943272"/>
              </a:xfrm>
              <a:prstGeom prst="rect">
                <a:avLst/>
              </a:prstGeom>
              <a:blipFill>
                <a:blip r:embed="rId3"/>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57493005"/>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753B694-E464-4BCC-BF09-38E1E226927A}"/>
                  </a:ext>
                </a:extLst>
              </p:cNvPr>
              <p:cNvSpPr txBox="1"/>
              <p:nvPr/>
            </p:nvSpPr>
            <p:spPr>
              <a:xfrm>
                <a:off x="1441737" y="2084371"/>
                <a:ext cx="7135415" cy="1487843"/>
              </a:xfrm>
              <a:prstGeom prst="rect">
                <a:avLst/>
              </a:prstGeom>
              <a:noFill/>
            </p:spPr>
            <p:txBody>
              <a:bodyPr wrap="none" lIns="0" tIns="0" rIns="0" bIns="0" rtlCol="0">
                <a:spAutoFit/>
              </a:bodyPr>
              <a:lstStyle/>
              <a:p>
                <a:pPr algn="just">
                  <a:lnSpc>
                    <a:spcPct val="200000"/>
                  </a:lnSpc>
                </a:pPr>
                <a14:m>
                  <m:oMath xmlns:m="http://schemas.openxmlformats.org/officeDocument/2006/math">
                    <m:d>
                      <m:dPr>
                        <m:begChr m:val="⟨"/>
                        <m:endChr m:val="⟩"/>
                        <m:ctrlPr>
                          <a:rPr lang="en-US" altLang="ko-KR" sz="2400" b="1" i="1" smtClean="0">
                            <a:latin typeface="Cambria Math" panose="02040503050406030204" pitchFamily="18" charset="0"/>
                          </a:rPr>
                        </m:ctrlPr>
                      </m:dPr>
                      <m:e>
                        <m:r>
                          <a:rPr lang="en-US" altLang="ko-KR" sz="2400" b="1" i="1" smtClean="0">
                            <a:latin typeface="Cambria Math" panose="02040503050406030204" pitchFamily="18" charset="0"/>
                          </a:rPr>
                          <m:t>𝒇</m:t>
                        </m:r>
                      </m:e>
                      <m:e>
                        <m:r>
                          <a:rPr lang="en-US" altLang="ko-KR" sz="2400" b="1" i="1" smtClean="0">
                            <a:latin typeface="Cambria Math" panose="02040503050406030204" pitchFamily="18" charset="0"/>
                          </a:rPr>
                          <m:t>𝒊</m:t>
                        </m:r>
                      </m:e>
                    </m:d>
                    <m:r>
                      <a:rPr lang="en-US" altLang="ko-KR" sz="2400" b="1" i="1" smtClean="0">
                        <a:latin typeface="Cambria Math" panose="02040503050406030204" pitchFamily="18" charset="0"/>
                      </a:rPr>
                      <m:t>=</m:t>
                    </m:r>
                    <m:nary>
                      <m:naryPr>
                        <m:ctrlPr>
                          <a:rPr lang="en-US" altLang="ko-KR" sz="2400" b="1" i="1" smtClean="0">
                            <a:latin typeface="Cambria Math" panose="02040503050406030204" pitchFamily="18" charset="0"/>
                          </a:rPr>
                        </m:ctrlPr>
                      </m:naryPr>
                      <m:sub>
                        <m:r>
                          <m:rPr>
                            <m:brk m:alnAt="23"/>
                          </m:rPr>
                          <a:rPr lang="en-US" altLang="ko-KR" sz="2400" b="1" i="1" smtClean="0">
                            <a:latin typeface="Cambria Math" panose="02040503050406030204" pitchFamily="18" charset="0"/>
                          </a:rPr>
                          <m:t>𝒊</m:t>
                        </m:r>
                        <m:r>
                          <a:rPr lang="en-US" altLang="ko-KR" sz="2400" b="1" i="1" smtClean="0">
                            <a:latin typeface="Cambria Math" panose="02040503050406030204" pitchFamily="18" charset="0"/>
                            <a:ea typeface="Cambria Math" panose="02040503050406030204" pitchFamily="18" charset="0"/>
                          </a:rPr>
                          <m:t>→</m:t>
                        </m:r>
                        <m:sSup>
                          <m:sSupPr>
                            <m:ctrlPr>
                              <a:rPr lang="en-US" altLang="ko-KR" sz="2400" b="1" i="1" smtClean="0">
                                <a:latin typeface="Cambria Math" panose="02040503050406030204" pitchFamily="18" charset="0"/>
                                <a:ea typeface="Cambria Math" panose="02040503050406030204" pitchFamily="18" charset="0"/>
                              </a:rPr>
                            </m:ctrlPr>
                          </m:sSupPr>
                          <m:e>
                            <m:r>
                              <a:rPr lang="en-US" altLang="ko-KR" sz="2400" b="1" i="1" smtClean="0">
                                <a:latin typeface="Cambria Math" panose="02040503050406030204" pitchFamily="18" charset="0"/>
                                <a:ea typeface="Cambria Math" panose="02040503050406030204" pitchFamily="18" charset="0"/>
                              </a:rPr>
                              <m:t>𝒇</m:t>
                            </m:r>
                          </m:e>
                          <m:sup>
                            <m:r>
                              <a:rPr lang="en-US" altLang="ko-KR" sz="2400" b="1" i="1" smtClean="0">
                                <a:latin typeface="Cambria Math" panose="02040503050406030204" pitchFamily="18" charset="0"/>
                                <a:ea typeface="Cambria Math" panose="02040503050406030204" pitchFamily="18" charset="0"/>
                              </a:rPr>
                              <m:t>𝒋</m:t>
                            </m:r>
                          </m:sup>
                        </m:sSup>
                      </m:sub>
                      <m:sup>
                        <m:r>
                          <a:rPr lang="en-US" altLang="ko-KR" sz="2400" b="1" i="1" smtClean="0">
                            <a:latin typeface="Cambria Math" panose="02040503050406030204" pitchFamily="18" charset="0"/>
                          </a:rPr>
                          <m:t> </m:t>
                        </m:r>
                      </m:sup>
                      <m:e>
                        <m:r>
                          <a:rPr lang="en-US" altLang="ko-KR" sz="2400" b="1" i="1" smtClean="0">
                            <a:latin typeface="Cambria Math" panose="02040503050406030204" pitchFamily="18" charset="0"/>
                          </a:rPr>
                          <m:t>𝑫𝒈𝑫</m:t>
                        </m:r>
                        <m:r>
                          <a:rPr lang="ko-KR" altLang="en-US" sz="2400" b="1" i="1" smtClean="0">
                            <a:latin typeface="Cambria Math" panose="02040503050406030204" pitchFamily="18" charset="0"/>
                          </a:rPr>
                          <m:t>𝝓</m:t>
                        </m:r>
                      </m:e>
                    </m:nary>
                    <m:sSup>
                      <m:sSupPr>
                        <m:ctrlPr>
                          <a:rPr lang="en-US" altLang="ko-KR" sz="2400" b="1" i="1" smtClean="0">
                            <a:latin typeface="Cambria Math" panose="02040503050406030204" pitchFamily="18" charset="0"/>
                          </a:rPr>
                        </m:ctrlPr>
                      </m:sSupPr>
                      <m:e>
                        <m:r>
                          <a:rPr lang="en-US" altLang="ko-KR" sz="2400" b="1" i="1" smtClean="0">
                            <a:latin typeface="Cambria Math" panose="02040503050406030204" pitchFamily="18" charset="0"/>
                          </a:rPr>
                          <m:t>𝒆</m:t>
                        </m:r>
                      </m:e>
                      <m:sup>
                        <m:r>
                          <a:rPr lang="en-US" altLang="ko-KR" sz="2400" b="1" i="1" smtClean="0">
                            <a:solidFill>
                              <a:srgbClr val="FF0000"/>
                            </a:solidFill>
                            <a:latin typeface="Cambria Math" panose="02040503050406030204" pitchFamily="18" charset="0"/>
                          </a:rPr>
                          <m:t>−</m:t>
                        </m:r>
                        <m:sSub>
                          <m:sSubPr>
                            <m:ctrlPr>
                              <a:rPr lang="en-US" altLang="ko-KR" sz="2400" b="1" i="1" smtClean="0">
                                <a:solidFill>
                                  <a:srgbClr val="FF0000"/>
                                </a:solidFill>
                                <a:latin typeface="Cambria Math" panose="02040503050406030204" pitchFamily="18" charset="0"/>
                              </a:rPr>
                            </m:ctrlPr>
                          </m:sSubPr>
                          <m:e>
                            <m:r>
                              <a:rPr lang="en-US" altLang="ko-KR" sz="2400" b="1" i="1" smtClean="0">
                                <a:solidFill>
                                  <a:srgbClr val="FF0000"/>
                                </a:solidFill>
                                <a:latin typeface="Cambria Math" panose="02040503050406030204" pitchFamily="18" charset="0"/>
                              </a:rPr>
                              <m:t>𝑺</m:t>
                            </m:r>
                          </m:e>
                          <m:sub>
                            <m:r>
                              <a:rPr lang="en-US" altLang="ko-KR" sz="2400" b="1" i="1" smtClean="0">
                                <a:solidFill>
                                  <a:srgbClr val="FF0000"/>
                                </a:solidFill>
                                <a:latin typeface="Cambria Math" panose="02040503050406030204" pitchFamily="18" charset="0"/>
                              </a:rPr>
                              <m:t>𝑬</m:t>
                            </m:r>
                          </m:sub>
                        </m:sSub>
                      </m:sup>
                    </m:sSup>
                  </m:oMath>
                </a14:m>
                <a:r>
                  <a:rPr lang="en-US" altLang="ko-KR" b="1" dirty="0"/>
                  <a:t>	</a:t>
                </a:r>
                <a:r>
                  <a:rPr lang="en-US" altLang="ko-KR" b="1" dirty="0">
                    <a:solidFill>
                      <a:srgbClr val="FF0000"/>
                    </a:solidFill>
                  </a:rPr>
                  <a:t>Euclidean</a:t>
                </a:r>
                <a:r>
                  <a:rPr lang="en-US" altLang="ko-KR" b="1" dirty="0"/>
                  <a:t> analytic continuation</a:t>
                </a:r>
              </a:p>
              <a:p>
                <a:pPr algn="just">
                  <a:lnSpc>
                    <a:spcPct val="200000"/>
                  </a:lnSpc>
                </a:pPr>
                <a:endParaRPr lang="ko-KR" altLang="en-US" sz="2000" b="1" dirty="0"/>
              </a:p>
            </p:txBody>
          </p:sp>
        </mc:Choice>
        <mc:Fallback xmlns="">
          <p:sp>
            <p:nvSpPr>
              <p:cNvPr id="7" name="TextBox 6">
                <a:extLst>
                  <a:ext uri="{FF2B5EF4-FFF2-40B4-BE49-F238E27FC236}">
                    <a16:creationId xmlns:a16="http://schemas.microsoft.com/office/drawing/2014/main" id="{2753B694-E464-4BCC-BF09-38E1E226927A}"/>
                  </a:ext>
                </a:extLst>
              </p:cNvPr>
              <p:cNvSpPr txBox="1">
                <a:spLocks noRot="1" noChangeAspect="1" noMove="1" noResize="1" noEditPoints="1" noAdjustHandles="1" noChangeArrowheads="1" noChangeShapeType="1" noTextEdit="1"/>
              </p:cNvSpPr>
              <p:nvPr/>
            </p:nvSpPr>
            <p:spPr>
              <a:xfrm>
                <a:off x="1441737" y="2084371"/>
                <a:ext cx="7135415" cy="1487843"/>
              </a:xfrm>
              <a:prstGeom prst="rect">
                <a:avLst/>
              </a:prstGeom>
              <a:blipFill>
                <a:blip r:embed="rId2"/>
                <a:stretch>
                  <a:fillRect l="-513" t="-28279" b="-2704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397CBF0-BA1F-4AB3-9BD6-A20305C18E22}"/>
                  </a:ext>
                </a:extLst>
              </p:cNvPr>
              <p:cNvSpPr txBox="1"/>
              <p:nvPr/>
            </p:nvSpPr>
            <p:spPr>
              <a:xfrm>
                <a:off x="251520" y="1628800"/>
                <a:ext cx="1440160" cy="943272"/>
              </a:xfrm>
              <a:prstGeom prst="rect">
                <a:avLst/>
              </a:prstGeom>
              <a:noFill/>
            </p:spPr>
            <p:txBody>
              <a:bodyPr wrap="squar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1600" b="1" i="1" smtClean="0">
                          <a:solidFill>
                            <a:schemeClr val="accent1">
                              <a:lumMod val="75000"/>
                            </a:schemeClr>
                          </a:solidFill>
                          <a:latin typeface="Cambria Math" panose="02040503050406030204" pitchFamily="18" charset="0"/>
                        </a:rPr>
                        <m:t> |</m:t>
                      </m:r>
                      <m:r>
                        <a:rPr lang="en-US" altLang="ko-KR" sz="1600" b="1" i="1" smtClean="0">
                          <a:solidFill>
                            <a:schemeClr val="accent1">
                              <a:lumMod val="75000"/>
                            </a:schemeClr>
                          </a:solidFill>
                          <a:latin typeface="Cambria Math" panose="02040503050406030204" pitchFamily="18" charset="0"/>
                        </a:rPr>
                        <m:t>𝒇</m:t>
                      </m:r>
                      <m:r>
                        <a:rPr lang="en-US" altLang="ko-KR" sz="1600" b="1" i="1" smtClean="0">
                          <a:solidFill>
                            <a:schemeClr val="accent1">
                              <a:lumMod val="75000"/>
                            </a:schemeClr>
                          </a:solidFill>
                          <a:latin typeface="Cambria Math" panose="02040503050406030204" pitchFamily="18" charset="0"/>
                        </a:rPr>
                        <m:t>⟩=</m:t>
                      </m:r>
                      <m:nary>
                        <m:naryPr>
                          <m:chr m:val="∑"/>
                          <m:supHide m:val="on"/>
                          <m:ctrlPr>
                            <a:rPr lang="en-US" altLang="ko-KR" sz="1600" b="1" i="1" smtClean="0">
                              <a:solidFill>
                                <a:schemeClr val="accent1">
                                  <a:lumMod val="75000"/>
                                </a:schemeClr>
                              </a:solidFill>
                              <a:latin typeface="Cambria Math" panose="02040503050406030204" pitchFamily="18" charset="0"/>
                            </a:rPr>
                          </m:ctrlPr>
                        </m:naryPr>
                        <m:sub>
                          <m:r>
                            <m:rPr>
                              <m:brk m:alnAt="7"/>
                            </m:rPr>
                            <a:rPr lang="en-US" altLang="ko-KR" sz="1600" b="1" i="1" smtClean="0">
                              <a:solidFill>
                                <a:schemeClr val="accent1">
                                  <a:lumMod val="75000"/>
                                </a:schemeClr>
                              </a:solidFill>
                              <a:latin typeface="Cambria Math" panose="02040503050406030204" pitchFamily="18" charset="0"/>
                            </a:rPr>
                            <m:t>𝒋</m:t>
                          </m:r>
                        </m:sub>
                        <m:sup/>
                        <m:e>
                          <m:sSub>
                            <m:sSubPr>
                              <m:ctrlPr>
                                <a:rPr lang="en-US" altLang="ko-KR" sz="1600" b="1" i="1" smtClean="0">
                                  <a:solidFill>
                                    <a:schemeClr val="accent1">
                                      <a:lumMod val="75000"/>
                                    </a:schemeClr>
                                  </a:solidFill>
                                  <a:latin typeface="Cambria Math" panose="02040503050406030204" pitchFamily="18" charset="0"/>
                                </a:rPr>
                              </m:ctrlPr>
                            </m:sSubPr>
                            <m:e>
                              <m:r>
                                <a:rPr lang="en-US" altLang="ko-KR" sz="1600" b="1" i="1" smtClean="0">
                                  <a:solidFill>
                                    <a:schemeClr val="accent1">
                                      <a:lumMod val="75000"/>
                                    </a:schemeClr>
                                  </a:solidFill>
                                  <a:latin typeface="Cambria Math" panose="02040503050406030204" pitchFamily="18" charset="0"/>
                                </a:rPr>
                                <m:t>𝒂</m:t>
                              </m:r>
                            </m:e>
                            <m:sub>
                              <m:r>
                                <a:rPr lang="en-US" altLang="ko-KR" sz="1600" b="1" i="1" smtClean="0">
                                  <a:solidFill>
                                    <a:schemeClr val="accent1">
                                      <a:lumMod val="75000"/>
                                    </a:schemeClr>
                                  </a:solidFill>
                                  <a:latin typeface="Cambria Math" panose="02040503050406030204" pitchFamily="18" charset="0"/>
                                </a:rPr>
                                <m:t>𝒋</m:t>
                              </m:r>
                            </m:sub>
                          </m:sSub>
                          <m:r>
                            <a:rPr lang="en-US" altLang="ko-KR" sz="1600" b="1" i="1" smtClean="0">
                              <a:solidFill>
                                <a:schemeClr val="accent1">
                                  <a:lumMod val="75000"/>
                                </a:schemeClr>
                              </a:solidFill>
                              <a:latin typeface="Cambria Math" panose="02040503050406030204" pitchFamily="18" charset="0"/>
                            </a:rPr>
                            <m:t>|</m:t>
                          </m:r>
                          <m:sSup>
                            <m:sSupPr>
                              <m:ctrlPr>
                                <a:rPr lang="en-US" altLang="ko-KR" sz="1600" b="1" i="1">
                                  <a:solidFill>
                                    <a:schemeClr val="accent1">
                                      <a:lumMod val="75000"/>
                                    </a:schemeClr>
                                  </a:solidFill>
                                  <a:latin typeface="Cambria Math" panose="02040503050406030204" pitchFamily="18" charset="0"/>
                                </a:rPr>
                              </m:ctrlPr>
                            </m:sSupPr>
                            <m:e>
                              <m:r>
                                <a:rPr lang="en-US" altLang="ko-KR" sz="1600" b="1" i="1">
                                  <a:solidFill>
                                    <a:schemeClr val="accent1">
                                      <a:lumMod val="75000"/>
                                    </a:schemeClr>
                                  </a:solidFill>
                                  <a:latin typeface="Cambria Math" panose="02040503050406030204" pitchFamily="18" charset="0"/>
                                </a:rPr>
                                <m:t>𝒇</m:t>
                              </m:r>
                            </m:e>
                            <m:sup>
                              <m:r>
                                <a:rPr lang="en-US" altLang="ko-KR" sz="1600" b="1" i="1" smtClean="0">
                                  <a:solidFill>
                                    <a:schemeClr val="accent1">
                                      <a:lumMod val="75000"/>
                                    </a:schemeClr>
                                  </a:solidFill>
                                  <a:latin typeface="Cambria Math" panose="02040503050406030204" pitchFamily="18" charset="0"/>
                                </a:rPr>
                                <m:t>𝒋</m:t>
                              </m:r>
                            </m:sup>
                          </m:sSup>
                          <m:r>
                            <a:rPr lang="en-US" altLang="ko-KR" sz="1600" b="1" i="1">
                              <a:solidFill>
                                <a:schemeClr val="accent1">
                                  <a:lumMod val="75000"/>
                                </a:schemeClr>
                              </a:solidFill>
                              <a:latin typeface="Cambria Math" panose="02040503050406030204" pitchFamily="18" charset="0"/>
                            </a:rPr>
                            <m:t>⟩</m:t>
                          </m:r>
                        </m:e>
                      </m:nary>
                    </m:oMath>
                  </m:oMathPara>
                </a14:m>
                <a:endParaRPr lang="ko-KR" altLang="en-US" sz="3200" b="1" dirty="0">
                  <a:solidFill>
                    <a:schemeClr val="accent1">
                      <a:lumMod val="75000"/>
                    </a:schemeClr>
                  </a:solidFill>
                </a:endParaRPr>
              </a:p>
            </p:txBody>
          </p:sp>
        </mc:Choice>
        <mc:Fallback xmlns="">
          <p:sp>
            <p:nvSpPr>
              <p:cNvPr id="8" name="TextBox 7">
                <a:extLst>
                  <a:ext uri="{FF2B5EF4-FFF2-40B4-BE49-F238E27FC236}">
                    <a16:creationId xmlns:a16="http://schemas.microsoft.com/office/drawing/2014/main" id="{6397CBF0-BA1F-4AB3-9BD6-A20305C18E22}"/>
                  </a:ext>
                </a:extLst>
              </p:cNvPr>
              <p:cNvSpPr txBox="1">
                <a:spLocks noRot="1" noChangeAspect="1" noMove="1" noResize="1" noEditPoints="1" noAdjustHandles="1" noChangeArrowheads="1" noChangeShapeType="1" noTextEdit="1"/>
              </p:cNvSpPr>
              <p:nvPr/>
            </p:nvSpPr>
            <p:spPr>
              <a:xfrm>
                <a:off x="251520" y="1628800"/>
                <a:ext cx="1440160" cy="943272"/>
              </a:xfrm>
              <a:prstGeom prst="rect">
                <a:avLst/>
              </a:prstGeom>
              <a:blipFill>
                <a:blip r:embed="rId3"/>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431454665"/>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A52ED37-9273-4C33-B681-B64AD9ECD181}"/>
                  </a:ext>
                </a:extLst>
              </p:cNvPr>
              <p:cNvSpPr txBox="1"/>
              <p:nvPr/>
            </p:nvSpPr>
            <p:spPr>
              <a:xfrm>
                <a:off x="1445756" y="2084371"/>
                <a:ext cx="7225761" cy="2604431"/>
              </a:xfrm>
              <a:prstGeom prst="rect">
                <a:avLst/>
              </a:prstGeom>
              <a:noFill/>
            </p:spPr>
            <p:txBody>
              <a:bodyPr wrap="none" lIns="0" tIns="0" rIns="0" bIns="0" rtlCol="0">
                <a:spAutoFit/>
              </a:bodyPr>
              <a:lstStyle/>
              <a:p>
                <a:pPr algn="just">
                  <a:lnSpc>
                    <a:spcPct val="200000"/>
                  </a:lnSpc>
                </a:pPr>
                <a14:m>
                  <m:oMath xmlns:m="http://schemas.openxmlformats.org/officeDocument/2006/math">
                    <m:d>
                      <m:dPr>
                        <m:begChr m:val="⟨"/>
                        <m:endChr m:val="⟩"/>
                        <m:ctrlPr>
                          <a:rPr lang="en-US" altLang="ko-KR" sz="2400" b="1" i="1" smtClean="0">
                            <a:latin typeface="Cambria Math" panose="02040503050406030204" pitchFamily="18" charset="0"/>
                          </a:rPr>
                        </m:ctrlPr>
                      </m:dPr>
                      <m:e>
                        <m:r>
                          <a:rPr lang="en-US" altLang="ko-KR" sz="2400" b="1" i="1" smtClean="0">
                            <a:latin typeface="Cambria Math" panose="02040503050406030204" pitchFamily="18" charset="0"/>
                          </a:rPr>
                          <m:t>𝒇</m:t>
                        </m:r>
                      </m:e>
                      <m:e>
                        <m:r>
                          <a:rPr lang="en-US" altLang="ko-KR" sz="2400" b="1" i="1" smtClean="0">
                            <a:latin typeface="Cambria Math" panose="02040503050406030204" pitchFamily="18" charset="0"/>
                          </a:rPr>
                          <m:t>𝒊</m:t>
                        </m:r>
                      </m:e>
                    </m:d>
                    <m:r>
                      <a:rPr lang="en-US" altLang="ko-KR" sz="2400" b="1" i="1" smtClean="0">
                        <a:latin typeface="Cambria Math" panose="02040503050406030204" pitchFamily="18" charset="0"/>
                      </a:rPr>
                      <m:t>=</m:t>
                    </m:r>
                    <m:nary>
                      <m:naryPr>
                        <m:ctrlPr>
                          <a:rPr lang="en-US" altLang="ko-KR" sz="2400" b="1" i="1" smtClean="0">
                            <a:latin typeface="Cambria Math" panose="02040503050406030204" pitchFamily="18" charset="0"/>
                          </a:rPr>
                        </m:ctrlPr>
                      </m:naryPr>
                      <m:sub>
                        <m:r>
                          <m:rPr>
                            <m:brk m:alnAt="23"/>
                          </m:rPr>
                          <a:rPr lang="en-US" altLang="ko-KR" sz="2400" b="1" i="1" smtClean="0">
                            <a:latin typeface="Cambria Math" panose="02040503050406030204" pitchFamily="18" charset="0"/>
                          </a:rPr>
                          <m:t>𝒊</m:t>
                        </m:r>
                        <m:r>
                          <a:rPr lang="en-US" altLang="ko-KR" sz="2400" b="1" i="1" smtClean="0">
                            <a:latin typeface="Cambria Math" panose="02040503050406030204" pitchFamily="18" charset="0"/>
                            <a:ea typeface="Cambria Math" panose="02040503050406030204" pitchFamily="18" charset="0"/>
                          </a:rPr>
                          <m:t>→</m:t>
                        </m:r>
                        <m:sSup>
                          <m:sSupPr>
                            <m:ctrlPr>
                              <a:rPr lang="en-US" altLang="ko-KR" sz="2400" b="1" i="1" smtClean="0">
                                <a:latin typeface="Cambria Math" panose="02040503050406030204" pitchFamily="18" charset="0"/>
                                <a:ea typeface="Cambria Math" panose="02040503050406030204" pitchFamily="18" charset="0"/>
                              </a:rPr>
                            </m:ctrlPr>
                          </m:sSupPr>
                          <m:e>
                            <m:r>
                              <a:rPr lang="en-US" altLang="ko-KR" sz="2400" b="1" i="1" smtClean="0">
                                <a:latin typeface="Cambria Math" panose="02040503050406030204" pitchFamily="18" charset="0"/>
                                <a:ea typeface="Cambria Math" panose="02040503050406030204" pitchFamily="18" charset="0"/>
                              </a:rPr>
                              <m:t>𝒇</m:t>
                            </m:r>
                          </m:e>
                          <m:sup>
                            <m:r>
                              <a:rPr lang="en-US" altLang="ko-KR" sz="2400" b="1" i="1" smtClean="0">
                                <a:latin typeface="Cambria Math" panose="02040503050406030204" pitchFamily="18" charset="0"/>
                                <a:ea typeface="Cambria Math" panose="02040503050406030204" pitchFamily="18" charset="0"/>
                              </a:rPr>
                              <m:t>𝒋</m:t>
                            </m:r>
                          </m:sup>
                        </m:sSup>
                      </m:sub>
                      <m:sup>
                        <m:r>
                          <a:rPr lang="en-US" altLang="ko-KR" sz="2400" b="1" i="1" smtClean="0">
                            <a:latin typeface="Cambria Math" panose="02040503050406030204" pitchFamily="18" charset="0"/>
                          </a:rPr>
                          <m:t> </m:t>
                        </m:r>
                      </m:sup>
                      <m:e>
                        <m:r>
                          <a:rPr lang="en-US" altLang="ko-KR" sz="2400" b="1" i="1" smtClean="0">
                            <a:latin typeface="Cambria Math" panose="02040503050406030204" pitchFamily="18" charset="0"/>
                          </a:rPr>
                          <m:t>𝑫𝒈𝑫</m:t>
                        </m:r>
                        <m:r>
                          <a:rPr lang="ko-KR" altLang="en-US" sz="2400" b="1" i="1" smtClean="0">
                            <a:latin typeface="Cambria Math" panose="02040503050406030204" pitchFamily="18" charset="0"/>
                          </a:rPr>
                          <m:t>𝝓</m:t>
                        </m:r>
                      </m:e>
                    </m:nary>
                    <m:sSup>
                      <m:sSupPr>
                        <m:ctrlPr>
                          <a:rPr lang="en-US" altLang="ko-KR" sz="2400" b="1" i="1" smtClean="0">
                            <a:latin typeface="Cambria Math" panose="02040503050406030204" pitchFamily="18" charset="0"/>
                          </a:rPr>
                        </m:ctrlPr>
                      </m:sSupPr>
                      <m:e>
                        <m:r>
                          <a:rPr lang="en-US" altLang="ko-KR" sz="2400" b="1" i="1" smtClean="0">
                            <a:latin typeface="Cambria Math" panose="02040503050406030204" pitchFamily="18" charset="0"/>
                          </a:rPr>
                          <m:t>𝒆</m:t>
                        </m:r>
                      </m:e>
                      <m:sup>
                        <m:r>
                          <a:rPr lang="en-US" altLang="ko-KR" sz="2400" b="1" i="1" smtClean="0">
                            <a:solidFill>
                              <a:schemeClr val="tx1"/>
                            </a:solidFill>
                            <a:latin typeface="Cambria Math" panose="02040503050406030204" pitchFamily="18" charset="0"/>
                          </a:rPr>
                          <m:t>−</m:t>
                        </m:r>
                        <m:sSub>
                          <m:sSubPr>
                            <m:ctrlPr>
                              <a:rPr lang="en-US" altLang="ko-KR" sz="2400" b="1" i="1" smtClean="0">
                                <a:solidFill>
                                  <a:schemeClr val="tx1"/>
                                </a:solidFill>
                                <a:latin typeface="Cambria Math" panose="02040503050406030204" pitchFamily="18" charset="0"/>
                              </a:rPr>
                            </m:ctrlPr>
                          </m:sSubPr>
                          <m:e>
                            <m:r>
                              <a:rPr lang="en-US" altLang="ko-KR" sz="2400" b="1" i="1" smtClean="0">
                                <a:solidFill>
                                  <a:schemeClr val="tx1"/>
                                </a:solidFill>
                                <a:latin typeface="Cambria Math" panose="02040503050406030204" pitchFamily="18" charset="0"/>
                              </a:rPr>
                              <m:t>𝑺</m:t>
                            </m:r>
                          </m:e>
                          <m:sub>
                            <m:r>
                              <a:rPr lang="en-US" altLang="ko-KR" sz="2400" b="1" i="1" smtClean="0">
                                <a:solidFill>
                                  <a:schemeClr val="tx1"/>
                                </a:solidFill>
                                <a:latin typeface="Cambria Math" panose="02040503050406030204" pitchFamily="18" charset="0"/>
                              </a:rPr>
                              <m:t>𝑬</m:t>
                            </m:r>
                          </m:sub>
                        </m:sSub>
                      </m:sup>
                    </m:sSup>
                  </m:oMath>
                </a14:m>
                <a:r>
                  <a:rPr lang="en-US" altLang="ko-KR" b="1" dirty="0"/>
                  <a:t>	</a:t>
                </a:r>
              </a:p>
              <a:p>
                <a:pPr algn="just">
                  <a:lnSpc>
                    <a:spcPct val="200000"/>
                  </a:lnSpc>
                </a:pPr>
                <a:r>
                  <a:rPr lang="en-US" altLang="ko-KR" sz="2400" b="1" dirty="0">
                    <a:solidFill>
                      <a:prstClr val="black"/>
                    </a:solidFill>
                    <a:ea typeface="Cambria Math" panose="02040503050406030204" pitchFamily="18" charset="0"/>
                  </a:rPr>
                  <a:t>      </a:t>
                </a:r>
                <a14:m>
                  <m:oMath xmlns:m="http://schemas.openxmlformats.org/officeDocument/2006/math">
                    <m:r>
                      <a:rPr lang="en-US" altLang="ko-KR" sz="2400" b="1" i="1">
                        <a:solidFill>
                          <a:prstClr val="black"/>
                        </a:solidFill>
                        <a:latin typeface="Cambria Math" panose="02040503050406030204" pitchFamily="18" charset="0"/>
                        <a:ea typeface="Cambria Math" panose="02040503050406030204" pitchFamily="18" charset="0"/>
                      </a:rPr>
                      <m:t>≅</m:t>
                    </m:r>
                    <m:nary>
                      <m:naryPr>
                        <m:chr m:val="∑"/>
                        <m:ctrlPr>
                          <a:rPr lang="en-US" altLang="ko-KR" sz="2400" b="1" i="1">
                            <a:solidFill>
                              <a:prstClr val="black"/>
                            </a:solidFill>
                            <a:latin typeface="Cambria Math" panose="02040503050406030204" pitchFamily="18" charset="0"/>
                            <a:ea typeface="Cambria Math" panose="02040503050406030204" pitchFamily="18" charset="0"/>
                          </a:rPr>
                        </m:ctrlPr>
                      </m:naryPr>
                      <m:sub>
                        <m:r>
                          <m:rPr>
                            <m:brk m:alnAt="23"/>
                          </m:rPr>
                          <a:rPr lang="en-US" altLang="ko-KR" sz="2400" b="1" i="1">
                            <a:solidFill>
                              <a:prstClr val="black"/>
                            </a:solidFill>
                            <a:latin typeface="Cambria Math" panose="02040503050406030204" pitchFamily="18" charset="0"/>
                            <a:ea typeface="Cambria Math" panose="02040503050406030204" pitchFamily="18" charset="0"/>
                          </a:rPr>
                          <m:t>𝒊</m:t>
                        </m:r>
                        <m:r>
                          <a:rPr lang="en-US" altLang="ko-KR" sz="2400" b="1" i="1">
                            <a:solidFill>
                              <a:prstClr val="black"/>
                            </a:solidFill>
                            <a:latin typeface="Cambria Math" panose="02040503050406030204" pitchFamily="18" charset="0"/>
                            <a:ea typeface="Cambria Math" panose="02040503050406030204" pitchFamily="18" charset="0"/>
                          </a:rPr>
                          <m:t>→</m:t>
                        </m:r>
                        <m:sSup>
                          <m:sSupPr>
                            <m:ctrlPr>
                              <a:rPr lang="en-US" altLang="ko-KR" sz="2400" b="1" i="1" smtClean="0">
                                <a:solidFill>
                                  <a:prstClr val="black"/>
                                </a:solidFill>
                                <a:latin typeface="Cambria Math" panose="02040503050406030204" pitchFamily="18" charset="0"/>
                                <a:ea typeface="Cambria Math" panose="02040503050406030204" pitchFamily="18" charset="0"/>
                              </a:rPr>
                            </m:ctrlPr>
                          </m:sSupPr>
                          <m:e>
                            <m:r>
                              <a:rPr lang="en-US" altLang="ko-KR" sz="2400" b="1" i="1" smtClean="0">
                                <a:solidFill>
                                  <a:prstClr val="black"/>
                                </a:solidFill>
                                <a:latin typeface="Cambria Math" panose="02040503050406030204" pitchFamily="18" charset="0"/>
                                <a:ea typeface="Cambria Math" panose="02040503050406030204" pitchFamily="18" charset="0"/>
                              </a:rPr>
                              <m:t>𝒇</m:t>
                            </m:r>
                          </m:e>
                          <m:sup>
                            <m:r>
                              <a:rPr lang="en-US" altLang="ko-KR" sz="2400" b="1" i="1" smtClean="0">
                                <a:solidFill>
                                  <a:prstClr val="black"/>
                                </a:solidFill>
                                <a:latin typeface="Cambria Math" panose="02040503050406030204" pitchFamily="18" charset="0"/>
                                <a:ea typeface="Cambria Math" panose="02040503050406030204" pitchFamily="18" charset="0"/>
                              </a:rPr>
                              <m:t>𝒋</m:t>
                            </m:r>
                          </m:sup>
                        </m:sSup>
                      </m:sub>
                      <m:sup>
                        <m:r>
                          <a:rPr lang="en-US" altLang="ko-KR" sz="2400" b="1" i="1">
                            <a:solidFill>
                              <a:prstClr val="black"/>
                            </a:solidFill>
                            <a:latin typeface="Cambria Math" panose="02040503050406030204" pitchFamily="18" charset="0"/>
                            <a:ea typeface="Cambria Math" panose="02040503050406030204" pitchFamily="18" charset="0"/>
                          </a:rPr>
                          <m:t> </m:t>
                        </m:r>
                      </m:sup>
                      <m:e>
                        <m:sSup>
                          <m:sSupPr>
                            <m:ctrlPr>
                              <a:rPr lang="en-US" altLang="ko-KR" sz="2400" b="1" i="1">
                                <a:solidFill>
                                  <a:prstClr val="black"/>
                                </a:solidFill>
                                <a:latin typeface="Cambria Math" panose="02040503050406030204" pitchFamily="18" charset="0"/>
                                <a:ea typeface="Cambria Math" panose="02040503050406030204" pitchFamily="18" charset="0"/>
                              </a:rPr>
                            </m:ctrlPr>
                          </m:sSupPr>
                          <m:e>
                            <m:r>
                              <a:rPr lang="en-US" altLang="ko-KR" sz="2400" b="1" i="1">
                                <a:solidFill>
                                  <a:prstClr val="black"/>
                                </a:solidFill>
                                <a:latin typeface="Cambria Math" panose="02040503050406030204" pitchFamily="18" charset="0"/>
                                <a:ea typeface="Cambria Math" panose="02040503050406030204" pitchFamily="18" charset="0"/>
                              </a:rPr>
                              <m:t>𝒆</m:t>
                            </m:r>
                          </m:e>
                          <m:sup>
                            <m:r>
                              <a:rPr lang="en-US" altLang="ko-KR" sz="2400" b="1" i="1">
                                <a:solidFill>
                                  <a:prstClr val="black"/>
                                </a:solidFill>
                                <a:latin typeface="Cambria Math" panose="02040503050406030204" pitchFamily="18" charset="0"/>
                                <a:ea typeface="Cambria Math" panose="02040503050406030204" pitchFamily="18" charset="0"/>
                              </a:rPr>
                              <m:t>−</m:t>
                            </m:r>
                            <m:sSubSup>
                              <m:sSubSupPr>
                                <m:ctrlPr>
                                  <a:rPr lang="en-US" altLang="ko-KR" sz="2400" b="1" i="1">
                                    <a:solidFill>
                                      <a:prstClr val="black"/>
                                    </a:solidFill>
                                    <a:latin typeface="Cambria Math" panose="02040503050406030204" pitchFamily="18" charset="0"/>
                                    <a:ea typeface="Cambria Math" panose="02040503050406030204" pitchFamily="18" charset="0"/>
                                  </a:rPr>
                                </m:ctrlPr>
                              </m:sSubSupPr>
                              <m:e>
                                <m:r>
                                  <a:rPr lang="en-US" altLang="ko-KR" sz="2400" b="1" i="1">
                                    <a:solidFill>
                                      <a:prstClr val="black"/>
                                    </a:solidFill>
                                    <a:latin typeface="Cambria Math" panose="02040503050406030204" pitchFamily="18" charset="0"/>
                                    <a:ea typeface="Cambria Math" panose="02040503050406030204" pitchFamily="18" charset="0"/>
                                  </a:rPr>
                                  <m:t>𝑺</m:t>
                                </m:r>
                              </m:e>
                              <m:sub>
                                <m:r>
                                  <a:rPr lang="en-US" altLang="ko-KR" sz="2400" b="1" i="1">
                                    <a:solidFill>
                                      <a:prstClr val="black"/>
                                    </a:solidFill>
                                    <a:latin typeface="Cambria Math" panose="02040503050406030204" pitchFamily="18" charset="0"/>
                                    <a:ea typeface="Cambria Math" panose="02040503050406030204" pitchFamily="18" charset="0"/>
                                  </a:rPr>
                                  <m:t>𝑬</m:t>
                                </m:r>
                              </m:sub>
                              <m:sup>
                                <m:r>
                                  <a:rPr lang="en-US" altLang="ko-KR" sz="2400" b="1">
                                    <a:solidFill>
                                      <a:srgbClr val="FF0000"/>
                                    </a:solidFill>
                                    <a:latin typeface="Cambria Math" panose="02040503050406030204" pitchFamily="18" charset="0"/>
                                    <a:ea typeface="Cambria Math" panose="02040503050406030204" pitchFamily="18" charset="0"/>
                                  </a:rPr>
                                  <m:t>𝐨𝐧</m:t>
                                </m:r>
                                <m:r>
                                  <a:rPr lang="en-US" altLang="ko-KR" sz="2400" b="1">
                                    <a:solidFill>
                                      <a:srgbClr val="FF0000"/>
                                    </a:solidFill>
                                    <a:latin typeface="Cambria Math" panose="02040503050406030204" pitchFamily="18" charset="0"/>
                                    <a:ea typeface="Cambria Math" panose="02040503050406030204" pitchFamily="18" charset="0"/>
                                  </a:rPr>
                                  <m:t>−</m:t>
                                </m:r>
                                <m:r>
                                  <a:rPr lang="en-US" altLang="ko-KR" sz="2400" b="1">
                                    <a:solidFill>
                                      <a:srgbClr val="FF0000"/>
                                    </a:solidFill>
                                    <a:latin typeface="Cambria Math" panose="02040503050406030204" pitchFamily="18" charset="0"/>
                                    <a:ea typeface="Cambria Math" panose="02040503050406030204" pitchFamily="18" charset="0"/>
                                  </a:rPr>
                                  <m:t>𝐬𝐡𝐞𝐥𝐥</m:t>
                                </m:r>
                              </m:sup>
                            </m:sSubSup>
                          </m:sup>
                        </m:sSup>
                      </m:e>
                    </m:nary>
                  </m:oMath>
                </a14:m>
                <a:r>
                  <a:rPr lang="en-US" altLang="ko-KR" b="1" dirty="0">
                    <a:solidFill>
                      <a:prstClr val="black"/>
                    </a:solidFill>
                  </a:rPr>
                  <a:t> 	</a:t>
                </a:r>
                <a:r>
                  <a:rPr lang="en-US" altLang="ko-KR" b="1" dirty="0">
                    <a:solidFill>
                      <a:srgbClr val="FF0000"/>
                    </a:solidFill>
                  </a:rPr>
                  <a:t>steepest-descent </a:t>
                </a:r>
                <a:r>
                  <a:rPr lang="en-US" altLang="ko-KR" b="1" dirty="0"/>
                  <a:t>approximation</a:t>
                </a:r>
              </a:p>
              <a:p>
                <a:pPr algn="just">
                  <a:lnSpc>
                    <a:spcPct val="200000"/>
                  </a:lnSpc>
                </a:pPr>
                <a:r>
                  <a:rPr lang="en-US" altLang="ko-KR" sz="2000" b="1" dirty="0"/>
                  <a:t>				</a:t>
                </a:r>
                <a:r>
                  <a:rPr lang="en-US" altLang="ko-KR" b="1" dirty="0"/>
                  <a:t>need to find/sum </a:t>
                </a:r>
                <a:r>
                  <a:rPr lang="en-US" altLang="ko-KR" b="1" dirty="0">
                    <a:solidFill>
                      <a:srgbClr val="FF0000"/>
                    </a:solidFill>
                  </a:rPr>
                  <a:t>instantons</a:t>
                </a:r>
                <a:endParaRPr lang="ko-KR" altLang="en-US" b="1" dirty="0">
                  <a:solidFill>
                    <a:srgbClr val="FF0000"/>
                  </a:solidFill>
                </a:endParaRPr>
              </a:p>
            </p:txBody>
          </p:sp>
        </mc:Choice>
        <mc:Fallback xmlns="">
          <p:sp>
            <p:nvSpPr>
              <p:cNvPr id="6" name="TextBox 5">
                <a:extLst>
                  <a:ext uri="{FF2B5EF4-FFF2-40B4-BE49-F238E27FC236}">
                    <a16:creationId xmlns:a16="http://schemas.microsoft.com/office/drawing/2014/main" id="{0A52ED37-9273-4C33-B681-B64AD9ECD181}"/>
                  </a:ext>
                </a:extLst>
              </p:cNvPr>
              <p:cNvSpPr txBox="1">
                <a:spLocks noRot="1" noChangeAspect="1" noMove="1" noResize="1" noEditPoints="1" noAdjustHandles="1" noChangeArrowheads="1" noChangeShapeType="1" noTextEdit="1"/>
              </p:cNvSpPr>
              <p:nvPr/>
            </p:nvSpPr>
            <p:spPr>
              <a:xfrm>
                <a:off x="1445756" y="2084371"/>
                <a:ext cx="7225761" cy="2604431"/>
              </a:xfrm>
              <a:prstGeom prst="rect">
                <a:avLst/>
              </a:prstGeom>
              <a:blipFill>
                <a:blip r:embed="rId2"/>
                <a:stretch>
                  <a:fillRect l="-422" t="-16159" b="-257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7A252A8-D8C6-4210-8FD4-76532A509FB2}"/>
                  </a:ext>
                </a:extLst>
              </p:cNvPr>
              <p:cNvSpPr txBox="1"/>
              <p:nvPr/>
            </p:nvSpPr>
            <p:spPr>
              <a:xfrm>
                <a:off x="251520" y="1628800"/>
                <a:ext cx="1440160" cy="943272"/>
              </a:xfrm>
              <a:prstGeom prst="rect">
                <a:avLst/>
              </a:prstGeom>
              <a:noFill/>
            </p:spPr>
            <p:txBody>
              <a:bodyPr wrap="squar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1600" b="1" i="1" smtClean="0">
                          <a:solidFill>
                            <a:schemeClr val="accent1">
                              <a:lumMod val="75000"/>
                            </a:schemeClr>
                          </a:solidFill>
                          <a:latin typeface="Cambria Math" panose="02040503050406030204" pitchFamily="18" charset="0"/>
                        </a:rPr>
                        <m:t> |</m:t>
                      </m:r>
                      <m:r>
                        <a:rPr lang="en-US" altLang="ko-KR" sz="1600" b="1" i="1" smtClean="0">
                          <a:solidFill>
                            <a:schemeClr val="accent1">
                              <a:lumMod val="75000"/>
                            </a:schemeClr>
                          </a:solidFill>
                          <a:latin typeface="Cambria Math" panose="02040503050406030204" pitchFamily="18" charset="0"/>
                        </a:rPr>
                        <m:t>𝒇</m:t>
                      </m:r>
                      <m:r>
                        <a:rPr lang="en-US" altLang="ko-KR" sz="1600" b="1" i="1" smtClean="0">
                          <a:solidFill>
                            <a:schemeClr val="accent1">
                              <a:lumMod val="75000"/>
                            </a:schemeClr>
                          </a:solidFill>
                          <a:latin typeface="Cambria Math" panose="02040503050406030204" pitchFamily="18" charset="0"/>
                        </a:rPr>
                        <m:t>⟩=</m:t>
                      </m:r>
                      <m:nary>
                        <m:naryPr>
                          <m:chr m:val="∑"/>
                          <m:supHide m:val="on"/>
                          <m:ctrlPr>
                            <a:rPr lang="en-US" altLang="ko-KR" sz="1600" b="1" i="1" smtClean="0">
                              <a:solidFill>
                                <a:schemeClr val="accent1">
                                  <a:lumMod val="75000"/>
                                </a:schemeClr>
                              </a:solidFill>
                              <a:latin typeface="Cambria Math" panose="02040503050406030204" pitchFamily="18" charset="0"/>
                            </a:rPr>
                          </m:ctrlPr>
                        </m:naryPr>
                        <m:sub>
                          <m:r>
                            <m:rPr>
                              <m:brk m:alnAt="7"/>
                            </m:rPr>
                            <a:rPr lang="en-US" altLang="ko-KR" sz="1600" b="1" i="1" smtClean="0">
                              <a:solidFill>
                                <a:schemeClr val="accent1">
                                  <a:lumMod val="75000"/>
                                </a:schemeClr>
                              </a:solidFill>
                              <a:latin typeface="Cambria Math" panose="02040503050406030204" pitchFamily="18" charset="0"/>
                            </a:rPr>
                            <m:t>𝒋</m:t>
                          </m:r>
                        </m:sub>
                        <m:sup/>
                        <m:e>
                          <m:sSub>
                            <m:sSubPr>
                              <m:ctrlPr>
                                <a:rPr lang="en-US" altLang="ko-KR" sz="1600" b="1" i="1" smtClean="0">
                                  <a:solidFill>
                                    <a:schemeClr val="accent1">
                                      <a:lumMod val="75000"/>
                                    </a:schemeClr>
                                  </a:solidFill>
                                  <a:latin typeface="Cambria Math" panose="02040503050406030204" pitchFamily="18" charset="0"/>
                                </a:rPr>
                              </m:ctrlPr>
                            </m:sSubPr>
                            <m:e>
                              <m:r>
                                <a:rPr lang="en-US" altLang="ko-KR" sz="1600" b="1" i="1" smtClean="0">
                                  <a:solidFill>
                                    <a:schemeClr val="accent1">
                                      <a:lumMod val="75000"/>
                                    </a:schemeClr>
                                  </a:solidFill>
                                  <a:latin typeface="Cambria Math" panose="02040503050406030204" pitchFamily="18" charset="0"/>
                                </a:rPr>
                                <m:t>𝒂</m:t>
                              </m:r>
                            </m:e>
                            <m:sub>
                              <m:r>
                                <a:rPr lang="en-US" altLang="ko-KR" sz="1600" b="1" i="1" smtClean="0">
                                  <a:solidFill>
                                    <a:schemeClr val="accent1">
                                      <a:lumMod val="75000"/>
                                    </a:schemeClr>
                                  </a:solidFill>
                                  <a:latin typeface="Cambria Math" panose="02040503050406030204" pitchFamily="18" charset="0"/>
                                </a:rPr>
                                <m:t>𝒋</m:t>
                              </m:r>
                            </m:sub>
                          </m:sSub>
                          <m:r>
                            <a:rPr lang="en-US" altLang="ko-KR" sz="1600" b="1" i="1" smtClean="0">
                              <a:solidFill>
                                <a:schemeClr val="accent1">
                                  <a:lumMod val="75000"/>
                                </a:schemeClr>
                              </a:solidFill>
                              <a:latin typeface="Cambria Math" panose="02040503050406030204" pitchFamily="18" charset="0"/>
                            </a:rPr>
                            <m:t>|</m:t>
                          </m:r>
                          <m:sSup>
                            <m:sSupPr>
                              <m:ctrlPr>
                                <a:rPr lang="en-US" altLang="ko-KR" sz="1600" b="1" i="1">
                                  <a:solidFill>
                                    <a:schemeClr val="accent1">
                                      <a:lumMod val="75000"/>
                                    </a:schemeClr>
                                  </a:solidFill>
                                  <a:latin typeface="Cambria Math" panose="02040503050406030204" pitchFamily="18" charset="0"/>
                                </a:rPr>
                              </m:ctrlPr>
                            </m:sSupPr>
                            <m:e>
                              <m:r>
                                <a:rPr lang="en-US" altLang="ko-KR" sz="1600" b="1" i="1">
                                  <a:solidFill>
                                    <a:schemeClr val="accent1">
                                      <a:lumMod val="75000"/>
                                    </a:schemeClr>
                                  </a:solidFill>
                                  <a:latin typeface="Cambria Math" panose="02040503050406030204" pitchFamily="18" charset="0"/>
                                </a:rPr>
                                <m:t>𝒇</m:t>
                              </m:r>
                            </m:e>
                            <m:sup>
                              <m:r>
                                <a:rPr lang="en-US" altLang="ko-KR" sz="1600" b="1" i="1" smtClean="0">
                                  <a:solidFill>
                                    <a:schemeClr val="accent1">
                                      <a:lumMod val="75000"/>
                                    </a:schemeClr>
                                  </a:solidFill>
                                  <a:latin typeface="Cambria Math" panose="02040503050406030204" pitchFamily="18" charset="0"/>
                                </a:rPr>
                                <m:t>𝒋</m:t>
                              </m:r>
                            </m:sup>
                          </m:sSup>
                          <m:r>
                            <a:rPr lang="en-US" altLang="ko-KR" sz="1600" b="1" i="1">
                              <a:solidFill>
                                <a:schemeClr val="accent1">
                                  <a:lumMod val="75000"/>
                                </a:schemeClr>
                              </a:solidFill>
                              <a:latin typeface="Cambria Math" panose="02040503050406030204" pitchFamily="18" charset="0"/>
                            </a:rPr>
                            <m:t>⟩</m:t>
                          </m:r>
                        </m:e>
                      </m:nary>
                    </m:oMath>
                  </m:oMathPara>
                </a14:m>
                <a:endParaRPr lang="ko-KR" altLang="en-US" sz="3200" b="1" dirty="0">
                  <a:solidFill>
                    <a:schemeClr val="accent1">
                      <a:lumMod val="75000"/>
                    </a:schemeClr>
                  </a:solidFill>
                </a:endParaRPr>
              </a:p>
            </p:txBody>
          </p:sp>
        </mc:Choice>
        <mc:Fallback xmlns="">
          <p:sp>
            <p:nvSpPr>
              <p:cNvPr id="9" name="TextBox 8">
                <a:extLst>
                  <a:ext uri="{FF2B5EF4-FFF2-40B4-BE49-F238E27FC236}">
                    <a16:creationId xmlns:a16="http://schemas.microsoft.com/office/drawing/2014/main" id="{C7A252A8-D8C6-4210-8FD4-76532A509FB2}"/>
                  </a:ext>
                </a:extLst>
              </p:cNvPr>
              <p:cNvSpPr txBox="1">
                <a:spLocks noRot="1" noChangeAspect="1" noMove="1" noResize="1" noEditPoints="1" noAdjustHandles="1" noChangeArrowheads="1" noChangeShapeType="1" noTextEdit="1"/>
              </p:cNvSpPr>
              <p:nvPr/>
            </p:nvSpPr>
            <p:spPr>
              <a:xfrm>
                <a:off x="251520" y="1628800"/>
                <a:ext cx="1440160" cy="943272"/>
              </a:xfrm>
              <a:prstGeom prst="rect">
                <a:avLst/>
              </a:prstGeom>
              <a:blipFill>
                <a:blip r:embed="rId3"/>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98943154"/>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직선 연결선 6">
            <a:extLst>
              <a:ext uri="{FF2B5EF4-FFF2-40B4-BE49-F238E27FC236}">
                <a16:creationId xmlns:a16="http://schemas.microsoft.com/office/drawing/2014/main" id="{E626B578-42EC-4BB5-B9CF-9BE60C9C88AB}"/>
              </a:ext>
            </a:extLst>
          </p:cNvPr>
          <p:cNvCxnSpPr/>
          <p:nvPr/>
        </p:nvCxnSpPr>
        <p:spPr>
          <a:xfrm flipV="1">
            <a:off x="4932040" y="3861048"/>
            <a:ext cx="2448272" cy="2232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368EF9A-4862-45A3-BDC4-D0D9949DDC30}"/>
                  </a:ext>
                </a:extLst>
              </p:cNvPr>
              <p:cNvSpPr txBox="1"/>
              <p:nvPr/>
            </p:nvSpPr>
            <p:spPr>
              <a:xfrm>
                <a:off x="6121992" y="4941168"/>
                <a:ext cx="431208" cy="553998"/>
              </a:xfrm>
              <a:prstGeom prst="rect">
                <a:avLst/>
              </a:prstGeom>
              <a:noFill/>
            </p:spPr>
            <p:txBody>
              <a:bodyPr wrap="non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altLang="ko-KR" sz="2400" b="1" i="1" smtClean="0">
                          <a:latin typeface="Cambria Math" panose="02040503050406030204" pitchFamily="18" charset="0"/>
                        </a:rPr>
                        <m:t>|</m:t>
                      </m:r>
                      <m:r>
                        <a:rPr lang="en-US" altLang="ko-KR" sz="2400" b="1" i="1" smtClean="0">
                          <a:latin typeface="Cambria Math" panose="02040503050406030204" pitchFamily="18" charset="0"/>
                        </a:rPr>
                        <m:t>𝒊</m:t>
                      </m:r>
                      <m:r>
                        <a:rPr lang="en-US" altLang="ko-KR" sz="2400" b="1" i="1" smtClean="0">
                          <a:latin typeface="Cambria Math" panose="02040503050406030204" pitchFamily="18" charset="0"/>
                        </a:rPr>
                        <m:t>⟩</m:t>
                      </m:r>
                    </m:oMath>
                  </m:oMathPara>
                </a14:m>
                <a:endParaRPr lang="ko-KR" altLang="en-US" sz="2400" b="1" dirty="0"/>
              </a:p>
            </p:txBody>
          </p:sp>
        </mc:Choice>
        <mc:Fallback xmlns="">
          <p:sp>
            <p:nvSpPr>
              <p:cNvPr id="8" name="TextBox 7">
                <a:extLst>
                  <a:ext uri="{FF2B5EF4-FFF2-40B4-BE49-F238E27FC236}">
                    <a16:creationId xmlns:a16="http://schemas.microsoft.com/office/drawing/2014/main" id="{8368EF9A-4862-45A3-BDC4-D0D9949DDC30}"/>
                  </a:ext>
                </a:extLst>
              </p:cNvPr>
              <p:cNvSpPr txBox="1">
                <a:spLocks noRot="1" noChangeAspect="1" noMove="1" noResize="1" noEditPoints="1" noAdjustHandles="1" noChangeArrowheads="1" noChangeShapeType="1" noTextEdit="1"/>
              </p:cNvSpPr>
              <p:nvPr/>
            </p:nvSpPr>
            <p:spPr>
              <a:xfrm>
                <a:off x="6121992" y="4941168"/>
                <a:ext cx="431208" cy="553998"/>
              </a:xfrm>
              <a:prstGeom prst="rect">
                <a:avLst/>
              </a:prstGeom>
              <a:blipFill>
                <a:blip r:embed="rId2"/>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04E0C70-A481-440B-8E0B-8FD8959BF79D}"/>
                  </a:ext>
                </a:extLst>
              </p:cNvPr>
              <p:cNvSpPr txBox="1"/>
              <p:nvPr/>
            </p:nvSpPr>
            <p:spPr>
              <a:xfrm>
                <a:off x="325942" y="1325330"/>
                <a:ext cx="3304815" cy="849015"/>
              </a:xfrm>
              <a:prstGeom prst="rect">
                <a:avLst/>
              </a:prstGeom>
              <a:noFill/>
            </p:spPr>
            <p:txBody>
              <a:bodyPr wrap="none" lIns="0" tIns="0" rIns="0" bIns="0" rtlCol="0">
                <a:spAutoFit/>
              </a:bodyPr>
              <a:lstStyle/>
              <a:p>
                <a:pPr algn="just">
                  <a:lnSpc>
                    <a:spcPct val="200000"/>
                  </a:lnSpc>
                </a:pPr>
                <a14:m>
                  <m:oMath xmlns:m="http://schemas.openxmlformats.org/officeDocument/2006/math">
                    <m:d>
                      <m:dPr>
                        <m:begChr m:val="⟨"/>
                        <m:endChr m:val="⟩"/>
                        <m:ctrlPr>
                          <a:rPr lang="en-US" altLang="ko-KR" sz="2400" b="1" i="1" smtClean="0">
                            <a:latin typeface="Cambria Math" panose="02040503050406030204" pitchFamily="18" charset="0"/>
                          </a:rPr>
                        </m:ctrlPr>
                      </m:dPr>
                      <m:e>
                        <m:r>
                          <a:rPr lang="en-US" altLang="ko-KR" sz="2400" b="1" i="1" smtClean="0">
                            <a:latin typeface="Cambria Math" panose="02040503050406030204" pitchFamily="18" charset="0"/>
                          </a:rPr>
                          <m:t>𝒇</m:t>
                        </m:r>
                      </m:e>
                      <m:e>
                        <m:r>
                          <a:rPr lang="en-US" altLang="ko-KR" sz="2400" b="1" i="1" smtClean="0">
                            <a:latin typeface="Cambria Math" panose="02040503050406030204" pitchFamily="18" charset="0"/>
                          </a:rPr>
                          <m:t>𝒊</m:t>
                        </m:r>
                      </m:e>
                    </m:d>
                    <m:r>
                      <a:rPr lang="en-US" altLang="ko-KR" sz="2400" b="1" i="1" smtClean="0">
                        <a:latin typeface="Cambria Math" panose="02040503050406030204" pitchFamily="18" charset="0"/>
                      </a:rPr>
                      <m:t>=</m:t>
                    </m:r>
                    <m:nary>
                      <m:naryPr>
                        <m:ctrlPr>
                          <a:rPr lang="en-US" altLang="ko-KR" sz="2400" b="1" i="1" smtClean="0">
                            <a:latin typeface="Cambria Math" panose="02040503050406030204" pitchFamily="18" charset="0"/>
                          </a:rPr>
                        </m:ctrlPr>
                      </m:naryPr>
                      <m:sub>
                        <m:r>
                          <m:rPr>
                            <m:brk m:alnAt="23"/>
                          </m:rPr>
                          <a:rPr lang="en-US" altLang="ko-KR" sz="2400" b="1" i="1" smtClean="0">
                            <a:latin typeface="Cambria Math" panose="02040503050406030204" pitchFamily="18" charset="0"/>
                          </a:rPr>
                          <m:t>𝒊</m:t>
                        </m:r>
                        <m:r>
                          <a:rPr lang="en-US" altLang="ko-KR" sz="2400" b="1" i="1" smtClean="0">
                            <a:latin typeface="Cambria Math" panose="02040503050406030204" pitchFamily="18" charset="0"/>
                            <a:ea typeface="Cambria Math" panose="02040503050406030204" pitchFamily="18" charset="0"/>
                          </a:rPr>
                          <m:t>→</m:t>
                        </m:r>
                        <m:sSup>
                          <m:sSupPr>
                            <m:ctrlPr>
                              <a:rPr lang="en-US" altLang="ko-KR" sz="2400" b="1" i="1" smtClean="0">
                                <a:latin typeface="Cambria Math" panose="02040503050406030204" pitchFamily="18" charset="0"/>
                                <a:ea typeface="Cambria Math" panose="02040503050406030204" pitchFamily="18" charset="0"/>
                              </a:rPr>
                            </m:ctrlPr>
                          </m:sSupPr>
                          <m:e>
                            <m:r>
                              <a:rPr lang="en-US" altLang="ko-KR" sz="2400" b="1" i="1" smtClean="0">
                                <a:latin typeface="Cambria Math" panose="02040503050406030204" pitchFamily="18" charset="0"/>
                                <a:ea typeface="Cambria Math" panose="02040503050406030204" pitchFamily="18" charset="0"/>
                              </a:rPr>
                              <m:t>𝒇</m:t>
                            </m:r>
                          </m:e>
                          <m:sup>
                            <m:r>
                              <a:rPr lang="en-US" altLang="ko-KR" sz="2400" b="1" i="1" smtClean="0">
                                <a:latin typeface="Cambria Math" panose="02040503050406030204" pitchFamily="18" charset="0"/>
                                <a:ea typeface="Cambria Math" panose="02040503050406030204" pitchFamily="18" charset="0"/>
                              </a:rPr>
                              <m:t>𝒋</m:t>
                            </m:r>
                          </m:sup>
                        </m:sSup>
                      </m:sub>
                      <m:sup>
                        <m:r>
                          <a:rPr lang="en-US" altLang="ko-KR" sz="2400" b="1" i="1" smtClean="0">
                            <a:latin typeface="Cambria Math" panose="02040503050406030204" pitchFamily="18" charset="0"/>
                          </a:rPr>
                          <m:t> </m:t>
                        </m:r>
                      </m:sup>
                      <m:e>
                        <m:r>
                          <a:rPr lang="en-US" altLang="ko-KR" sz="2400" b="1" i="1" smtClean="0">
                            <a:latin typeface="Cambria Math" panose="02040503050406030204" pitchFamily="18" charset="0"/>
                          </a:rPr>
                          <m:t>𝑫𝒈𝑫</m:t>
                        </m:r>
                        <m:r>
                          <a:rPr lang="ko-KR" altLang="en-US" sz="2400" b="1" i="1" smtClean="0">
                            <a:latin typeface="Cambria Math" panose="02040503050406030204" pitchFamily="18" charset="0"/>
                          </a:rPr>
                          <m:t>𝝓</m:t>
                        </m:r>
                      </m:e>
                    </m:nary>
                    <m:sSup>
                      <m:sSupPr>
                        <m:ctrlPr>
                          <a:rPr lang="en-US" altLang="ko-KR" sz="2400" b="1" i="1" smtClean="0">
                            <a:latin typeface="Cambria Math" panose="02040503050406030204" pitchFamily="18" charset="0"/>
                          </a:rPr>
                        </m:ctrlPr>
                      </m:sSupPr>
                      <m:e>
                        <m:r>
                          <a:rPr lang="en-US" altLang="ko-KR" sz="2400" b="1" i="1" smtClean="0">
                            <a:latin typeface="Cambria Math" panose="02040503050406030204" pitchFamily="18" charset="0"/>
                          </a:rPr>
                          <m:t>𝒆</m:t>
                        </m:r>
                      </m:e>
                      <m:sup>
                        <m:r>
                          <a:rPr lang="en-US" altLang="ko-KR" sz="2400" b="1" i="1" smtClean="0">
                            <a:solidFill>
                              <a:schemeClr val="tx1"/>
                            </a:solidFill>
                            <a:latin typeface="Cambria Math" panose="02040503050406030204" pitchFamily="18" charset="0"/>
                          </a:rPr>
                          <m:t>−</m:t>
                        </m:r>
                        <m:sSub>
                          <m:sSubPr>
                            <m:ctrlPr>
                              <a:rPr lang="en-US" altLang="ko-KR" sz="2400" b="1" i="1" smtClean="0">
                                <a:solidFill>
                                  <a:schemeClr val="tx1"/>
                                </a:solidFill>
                                <a:latin typeface="Cambria Math" panose="02040503050406030204" pitchFamily="18" charset="0"/>
                              </a:rPr>
                            </m:ctrlPr>
                          </m:sSubPr>
                          <m:e>
                            <m:r>
                              <a:rPr lang="en-US" altLang="ko-KR" sz="2400" b="1" i="1" smtClean="0">
                                <a:solidFill>
                                  <a:schemeClr val="tx1"/>
                                </a:solidFill>
                                <a:latin typeface="Cambria Math" panose="02040503050406030204" pitchFamily="18" charset="0"/>
                              </a:rPr>
                              <m:t>𝑺</m:t>
                            </m:r>
                          </m:e>
                          <m:sub>
                            <m:r>
                              <a:rPr lang="en-US" altLang="ko-KR" sz="2400" b="1" i="1" smtClean="0">
                                <a:solidFill>
                                  <a:schemeClr val="tx1"/>
                                </a:solidFill>
                                <a:latin typeface="Cambria Math" panose="02040503050406030204" pitchFamily="18" charset="0"/>
                              </a:rPr>
                              <m:t>𝑬</m:t>
                            </m:r>
                          </m:sub>
                        </m:sSub>
                      </m:sup>
                    </m:sSup>
                  </m:oMath>
                </a14:m>
                <a:r>
                  <a:rPr lang="ko-KR" altLang="en-US" sz="2000" b="1" dirty="0"/>
                  <a:t> </a:t>
                </a:r>
              </a:p>
            </p:txBody>
          </p:sp>
        </mc:Choice>
        <mc:Fallback xmlns="">
          <p:sp>
            <p:nvSpPr>
              <p:cNvPr id="10" name="TextBox 9">
                <a:extLst>
                  <a:ext uri="{FF2B5EF4-FFF2-40B4-BE49-F238E27FC236}">
                    <a16:creationId xmlns:a16="http://schemas.microsoft.com/office/drawing/2014/main" id="{704E0C70-A481-440B-8E0B-8FD8959BF79D}"/>
                  </a:ext>
                </a:extLst>
              </p:cNvPr>
              <p:cNvSpPr txBox="1">
                <a:spLocks noRot="1" noChangeAspect="1" noMove="1" noResize="1" noEditPoints="1" noAdjustHandles="1" noChangeArrowheads="1" noChangeShapeType="1" noTextEdit="1"/>
              </p:cNvSpPr>
              <p:nvPr/>
            </p:nvSpPr>
            <p:spPr>
              <a:xfrm>
                <a:off x="325942" y="1325330"/>
                <a:ext cx="3304815" cy="849015"/>
              </a:xfrm>
              <a:prstGeom prst="rect">
                <a:avLst/>
              </a:prstGeom>
              <a:blipFill>
                <a:blip r:embed="rId3"/>
                <a:stretch>
                  <a:fillRect l="-921" t="-48571" b="-12214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898625148"/>
      </p:ext>
    </p:extLst>
  </p:cSld>
  <p:clrMapOvr>
    <a:masterClrMapping/>
  </p:clrMapOvr>
  <p:transition spd="slow">
    <p:randomBar dir="vert"/>
  </p:transition>
</p:sld>
</file>

<file path=ppt/theme/theme1.xml><?xml version="1.0" encoding="utf-8"?>
<a:theme xmlns:a="http://schemas.openxmlformats.org/drawingml/2006/main" name="Office 테마">
  <a:themeElements>
    <a:clrScheme name="사용자 지정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595959"/>
      </a:folHlink>
    </a:clrScheme>
    <a:fontScheme name="나눔명조">
      <a:majorFont>
        <a:latin typeface="나눔명조"/>
        <a:ea typeface="나눔명조"/>
        <a:cs typeface=""/>
      </a:majorFont>
      <a:minorFont>
        <a:latin typeface="나눔명조"/>
        <a:ea typeface="나눔명조"/>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7526</TotalTime>
  <Words>1067</Words>
  <Application>Microsoft Office PowerPoint</Application>
  <PresentationFormat>화면 슬라이드 쇼(4:3)</PresentationFormat>
  <Paragraphs>185</Paragraphs>
  <Slides>45</Slides>
  <Notes>36</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45</vt:i4>
      </vt:variant>
    </vt:vector>
  </HeadingPairs>
  <TitlesOfParts>
    <vt:vector size="52" baseType="lpstr">
      <vt:lpstr>나눔고딕</vt:lpstr>
      <vt:lpstr>Wingdings</vt:lpstr>
      <vt:lpstr>Arial</vt:lpstr>
      <vt:lpstr>나눔명조</vt:lpstr>
      <vt:lpstr>맑은 고딕</vt:lpstr>
      <vt:lpstr>Cambria Math</vt:lpstr>
      <vt:lpstr>Office 테마</vt:lpstr>
      <vt:lpstr>Yang-Mills instantons as the end of black hole evaporation        Sasaki and DY, 1404.1565 Chen, Sasaki and DY, 1806.03766 Chen, Sasaki and DY, 2005.07011 Chen, Sasaki, DY and Yoon, 2111.01005 Chew, Chen, Sasaki and DY, in preparation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문서의 제목  나눔명조R, 40pt</dc:title>
  <dc:creator>네이버 한글캠페인</dc:creator>
  <cp:lastModifiedBy>D Yeom</cp:lastModifiedBy>
  <cp:revision>615</cp:revision>
  <dcterms:created xsi:type="dcterms:W3CDTF">2011-08-23T09:33:59Z</dcterms:created>
  <dcterms:modified xsi:type="dcterms:W3CDTF">2023-07-31T15:32:10Z</dcterms:modified>
</cp:coreProperties>
</file>