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62" r:id="rId6"/>
    <p:sldId id="266" r:id="rId7"/>
    <p:sldId id="263" r:id="rId8"/>
    <p:sldId id="268" r:id="rId9"/>
    <p:sldId id="267" r:id="rId10"/>
    <p:sldId id="271" r:id="rId11"/>
    <p:sldId id="276" r:id="rId12"/>
    <p:sldId id="277" r:id="rId13"/>
    <p:sldId id="278" r:id="rId14"/>
    <p:sldId id="260" r:id="rId15"/>
    <p:sldId id="279" r:id="rId16"/>
    <p:sldId id="280" r:id="rId17"/>
    <p:sldId id="273" r:id="rId18"/>
    <p:sldId id="281" r:id="rId19"/>
    <p:sldId id="282" r:id="rId20"/>
    <p:sldId id="261" r:id="rId21"/>
  </p:sldIdLst>
  <p:sldSz cx="12192000" cy="6858000"/>
  <p:notesSz cx="9872663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2" y="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0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A74F2-FC7F-435C-9B21-043F8CE87726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F5ADE-AD59-41BB-AAD6-B2E7886E4A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587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C3C12-712B-4D88-9821-747C29518DBE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EC781-4285-4456-99ED-9901D5B333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00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31B-C66D-4172-BA52-363E958F44E3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EC68-E7F2-4D21-96F1-11F614108A9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58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31B-C66D-4172-BA52-363E958F44E3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EC68-E7F2-4D21-96F1-11F614108A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16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31B-C66D-4172-BA52-363E958F44E3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EC68-E7F2-4D21-96F1-11F614108A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77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A5E-8A43-46F1-9CB8-096F70F99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264-9CEB-498D-AE86-82DB260A26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61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A5E-8A43-46F1-9CB8-096F70F99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264-9CEB-498D-AE86-82DB260A26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4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A5E-8A43-46F1-9CB8-096F70F99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264-9CEB-498D-AE86-82DB260A26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A5E-8A43-46F1-9CB8-096F70F99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264-9CEB-498D-AE86-82DB260A26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25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A5E-8A43-46F1-9CB8-096F70F99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264-9CEB-498D-AE86-82DB260A26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86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A5E-8A43-46F1-9CB8-096F70F99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264-9CEB-498D-AE86-82DB260A26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46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A5E-8A43-46F1-9CB8-096F70F99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264-9CEB-498D-AE86-82DB260A26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61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A5E-8A43-46F1-9CB8-096F70F99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264-9CEB-498D-AE86-82DB260A26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4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31B-C66D-4172-BA52-363E958F44E3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EC68-E7F2-4D21-96F1-11F614108A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778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A5E-8A43-46F1-9CB8-096F70F99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264-9CEB-498D-AE86-82DB260A26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9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A5E-8A43-46F1-9CB8-096F70F99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264-9CEB-498D-AE86-82DB260A26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2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AA5E-8A43-46F1-9CB8-096F70F99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264-9CEB-498D-AE86-82DB260A26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3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31B-C66D-4172-BA52-363E958F44E3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EC68-E7F2-4D21-96F1-11F614108A9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19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31B-C66D-4172-BA52-363E958F44E3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EC68-E7F2-4D21-96F1-11F614108A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78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31B-C66D-4172-BA52-363E958F44E3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EC68-E7F2-4D21-96F1-11F614108A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91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31B-C66D-4172-BA52-363E958F44E3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EC68-E7F2-4D21-96F1-11F614108A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32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31B-C66D-4172-BA52-363E958F44E3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EC68-E7F2-4D21-96F1-11F614108A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42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28B31B-C66D-4172-BA52-363E958F44E3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DEEC68-E7F2-4D21-96F1-11F614108A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19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B31B-C66D-4172-BA52-363E958F44E3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EC68-E7F2-4D21-96F1-11F614108A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89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28B31B-C66D-4172-BA52-363E958F44E3}" type="datetimeFigureOut">
              <a:rPr lang="ko-KR" altLang="en-US" smtClean="0"/>
              <a:t>2019-02-08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DEEC68-E7F2-4D21-96F1-11F614108A9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2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7ABFAA5E-8A43-46F1-9CB8-096F70F99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2/8/2019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F2DE5264-9CEB-498D-AE86-82DB260A26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6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p.gsfc.nasa.gov/media/080998/index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97280" y="1524000"/>
            <a:ext cx="10058400" cy="2801112"/>
          </a:xfrm>
        </p:spPr>
        <p:txBody>
          <a:bodyPr/>
          <a:lstStyle/>
          <a:p>
            <a:r>
              <a:rPr lang="en-US" altLang="ko-KR" dirty="0" smtClean="0"/>
              <a:t>WIMP scenarios for</a:t>
            </a:r>
            <a:br>
              <a:rPr lang="en-US" altLang="ko-KR" dirty="0" smtClean="0"/>
            </a:br>
            <a:r>
              <a:rPr lang="en-US" altLang="ko-KR" dirty="0" smtClean="0"/>
              <a:t>DAMA/LIBRA-phase2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738381" cy="1664764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en-US" altLang="ko-KR" dirty="0" err="1" smtClean="0"/>
              <a:t>Sunghyun</a:t>
            </a:r>
            <a:r>
              <a:rPr lang="en-US" altLang="ko-KR" dirty="0" smtClean="0"/>
              <a:t> </a:t>
            </a:r>
            <a:r>
              <a:rPr lang="en-US" altLang="ko-KR" dirty="0" smtClean="0"/>
              <a:t>Kang</a:t>
            </a:r>
          </a:p>
          <a:p>
            <a:r>
              <a:rPr lang="en-US" altLang="ko-KR" sz="2000" dirty="0" err="1" smtClean="0"/>
              <a:t>Sogang</a:t>
            </a:r>
            <a:r>
              <a:rPr lang="en-US" altLang="ko-KR" sz="2000" dirty="0" smtClean="0"/>
              <a:t> university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811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DAMA/LIBRA-phase2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70" y="0"/>
            <a:ext cx="5683330" cy="6858000"/>
          </a:xfrm>
          <a:prstGeom prst="rect">
            <a:avLst/>
          </a:prstGeom>
        </p:spPr>
      </p:pic>
      <p:pic>
        <p:nvPicPr>
          <p:cNvPr id="9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0" y="2017145"/>
            <a:ext cx="6000753" cy="3652134"/>
          </a:xfrm>
        </p:spPr>
      </p:pic>
    </p:spTree>
    <p:extLst>
      <p:ext uri="{BB962C8B-B14F-4D97-AF65-F5344CB8AC3E}">
        <p14:creationId xmlns:p14="http://schemas.microsoft.com/office/powerpoint/2010/main" val="39276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DAMA/LIBRA-phase2</a:t>
            </a:r>
            <a:endParaRPr lang="ko-KR" altLang="en-US" dirty="0"/>
          </a:p>
        </p:txBody>
      </p:sp>
      <p:pic>
        <p:nvPicPr>
          <p:cNvPr id="9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0" y="2017145"/>
            <a:ext cx="6000753" cy="3652134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71" y="0"/>
            <a:ext cx="5564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pSIDM</a:t>
            </a:r>
            <a:endParaRPr lang="ko-KR" altLang="en-US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0" y="6228491"/>
            <a:ext cx="12192000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>
                <a:solidFill>
                  <a:schemeClr val="bg1"/>
                </a:solidFill>
              </a:rPr>
              <a:t>Sunghyun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Kang et al</a:t>
            </a:r>
            <a:r>
              <a:rPr lang="en-US" altLang="ko-KR" sz="2400" dirty="0">
                <a:solidFill>
                  <a:schemeClr val="bg1"/>
                </a:solidFill>
              </a:rPr>
              <a:t>., Proton-</a:t>
            </a:r>
            <a:r>
              <a:rPr lang="en-US" altLang="ko-KR" sz="2400" dirty="0" err="1">
                <a:solidFill>
                  <a:schemeClr val="bg1"/>
                </a:solidFill>
              </a:rPr>
              <a:t>philic</a:t>
            </a:r>
            <a:r>
              <a:rPr lang="en-US" altLang="ko-KR" sz="2400" dirty="0">
                <a:solidFill>
                  <a:schemeClr val="bg1"/>
                </a:solidFill>
              </a:rPr>
              <a:t> spin-dependent inelastic Dark Matter (</a:t>
            </a:r>
            <a:r>
              <a:rPr lang="en-US" altLang="ko-KR" sz="2400" dirty="0" err="1">
                <a:solidFill>
                  <a:schemeClr val="bg1"/>
                </a:solidFill>
              </a:rPr>
              <a:t>pSIDM</a:t>
            </a:r>
            <a:r>
              <a:rPr lang="en-US" altLang="ko-KR" sz="2400" dirty="0">
                <a:solidFill>
                  <a:schemeClr val="bg1"/>
                </a:solidFill>
              </a:rPr>
              <a:t>) as a viable explanation of DAMA/LIBRA-phase2, 10.1103/PhysRevD.99.023017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211493"/>
                <a:ext cx="11094720" cy="4016997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3200" dirty="0" smtClean="0"/>
                  <a:t>How </a:t>
                </a:r>
                <a:r>
                  <a:rPr lang="en-US" altLang="ko-KR" sz="3200" dirty="0" err="1" smtClean="0"/>
                  <a:t>pSIDM</a:t>
                </a:r>
                <a:r>
                  <a:rPr lang="en-US" altLang="ko-KR" sz="3200" dirty="0" smtClean="0"/>
                  <a:t> evades constraints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ko-KR" sz="32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ko-KR" sz="2800" dirty="0" err="1" smtClean="0"/>
                  <a:t>Xe</a:t>
                </a:r>
                <a:r>
                  <a:rPr lang="en-US" altLang="ko-KR" sz="2800" dirty="0" smtClean="0"/>
                  <a:t>, Ge</a:t>
                </a:r>
                <a:br>
                  <a:rPr lang="en-US" altLang="ko-KR" sz="2800" dirty="0" smtClean="0"/>
                </a:br>
                <a:r>
                  <a:rPr lang="en-US" altLang="ko-KR" sz="2800" dirty="0" smtClean="0"/>
                  <a:t>: spin-dependent WIMP-proton cross section(no interaction with neutron)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ko-KR" sz="28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ko-KR" sz="2800" dirty="0" smtClean="0"/>
                  <a:t>F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altLang="ko-KR" sz="2800" dirty="0" smtClean="0"/>
                  <a:t> 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𝑒𝑠𝑐</m:t>
                        </m:r>
                      </m:sub>
                    </m:sSub>
                  </m:oMath>
                </a14:m>
                <a:endParaRPr lang="en-US" altLang="ko-KR" sz="28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ko-KR" sz="28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ko-KR" sz="2800" dirty="0" smtClean="0"/>
                  <a:t>DAMA signal is okay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sup>
                    </m:sSubSup>
                  </m:oMath>
                </a14:m>
                <a:r>
                  <a:rPr lang="en-US" altLang="ko-KR" sz="28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</m:oMath>
                </a14:m>
                <a:r>
                  <a:rPr lang="en-US" altLang="ko-KR" sz="2800" dirty="0" smtClean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𝑒𝑠𝑐</m:t>
                        </m:r>
                      </m:sub>
                    </m:sSub>
                  </m:oMath>
                </a14:m>
                <a:endParaRPr lang="en-US" altLang="ko-KR" sz="2200" dirty="0"/>
              </a:p>
            </p:txBody>
          </p:sp>
        </mc:Choice>
        <mc:Fallback xmlns="">
          <p:sp>
            <p:nvSpPr>
              <p:cNvPr id="18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211493"/>
                <a:ext cx="11094720" cy="4016997"/>
              </a:xfrm>
              <a:blipFill rotWithShape="0">
                <a:blip r:embed="rId2"/>
                <a:stretch>
                  <a:fillRect l="-2033" t="-3187" r="-1484" b="-1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2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pSIDM</a:t>
            </a:r>
            <a:endParaRPr lang="ko-KR" altLang="en-US" dirty="0"/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7447917" y="2923100"/>
            <a:ext cx="563621" cy="6511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ko-KR" sz="4000" dirty="0" smtClean="0"/>
              <a:t>χ</a:t>
            </a:r>
            <a:endParaRPr lang="ko-KR" altLang="en-US" sz="4000" dirty="0"/>
          </a:p>
        </p:txBody>
      </p:sp>
      <p:grpSp>
        <p:nvGrpSpPr>
          <p:cNvPr id="35" name="그룹 34"/>
          <p:cNvGrpSpPr/>
          <p:nvPr/>
        </p:nvGrpSpPr>
        <p:grpSpPr>
          <a:xfrm>
            <a:off x="7818792" y="3328416"/>
            <a:ext cx="2867186" cy="2097024"/>
            <a:chOff x="1088808" y="2635730"/>
            <a:chExt cx="2867186" cy="2867186"/>
          </a:xfrm>
        </p:grpSpPr>
        <p:sp>
          <p:nvSpPr>
            <p:cNvPr id="36" name="타원 35"/>
            <p:cNvSpPr/>
            <p:nvPr/>
          </p:nvSpPr>
          <p:spPr>
            <a:xfrm>
              <a:off x="1913524" y="3447970"/>
              <a:ext cx="1243584" cy="12039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7" name="직선 연결선 36"/>
            <p:cNvCxnSpPr>
              <a:stCxn id="36" idx="1"/>
            </p:cNvCxnSpPr>
            <p:nvPr/>
          </p:nvCxnSpPr>
          <p:spPr>
            <a:xfrm flipH="1" flipV="1">
              <a:off x="1088808" y="2635730"/>
              <a:ext cx="1006835" cy="988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>
              <a:stCxn id="36" idx="7"/>
            </p:cNvCxnSpPr>
            <p:nvPr/>
          </p:nvCxnSpPr>
          <p:spPr>
            <a:xfrm flipV="1">
              <a:off x="2974989" y="2635730"/>
              <a:ext cx="981005" cy="988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>
              <a:stCxn id="36" idx="5"/>
            </p:cNvCxnSpPr>
            <p:nvPr/>
          </p:nvCxnSpPr>
          <p:spPr>
            <a:xfrm>
              <a:off x="2974989" y="4475614"/>
              <a:ext cx="981005" cy="1027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>
              <a:stCxn id="36" idx="3"/>
            </p:cNvCxnSpPr>
            <p:nvPr/>
          </p:nvCxnSpPr>
          <p:spPr>
            <a:xfrm flipH="1">
              <a:off x="1088808" y="4475614"/>
              <a:ext cx="1006835" cy="1027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내용 개체 틀 2"/>
          <p:cNvSpPr txBox="1">
            <a:spLocks/>
          </p:cNvSpPr>
          <p:nvPr/>
        </p:nvSpPr>
        <p:spPr>
          <a:xfrm>
            <a:off x="6746174" y="5259112"/>
            <a:ext cx="1739458" cy="7889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dirty="0" smtClean="0"/>
              <a:t>nucleus</a:t>
            </a:r>
            <a:endParaRPr lang="ko-KR" altLang="en-US" sz="4000" dirty="0"/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10743151" y="2940918"/>
            <a:ext cx="563621" cy="6511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ko-KR" sz="4000" dirty="0" smtClean="0"/>
              <a:t>χ</a:t>
            </a:r>
            <a:r>
              <a:rPr lang="en-US" altLang="ko-KR" sz="4000" dirty="0" smtClean="0"/>
              <a:t>'</a:t>
            </a:r>
            <a:endParaRPr lang="ko-KR" altLang="en-US" sz="4000" dirty="0"/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9898245" y="5270932"/>
            <a:ext cx="1739458" cy="7889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dirty="0" smtClean="0"/>
              <a:t>nucleus</a:t>
            </a:r>
            <a:endParaRPr lang="ko-KR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내용 개체 틀 2"/>
              <p:cNvSpPr txBox="1">
                <a:spLocks/>
              </p:cNvSpPr>
              <p:nvPr/>
            </p:nvSpPr>
            <p:spPr>
              <a:xfrm>
                <a:off x="1097280" y="1809157"/>
                <a:ext cx="11094720" cy="449865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1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800" dirty="0" smtClean="0"/>
                  <a:t>Two states </a:t>
                </a:r>
                <a:r>
                  <a:rPr lang="el-GR" altLang="ko-KR" sz="3200" dirty="0" smtClean="0"/>
                  <a:t>χ</a:t>
                </a:r>
                <a:r>
                  <a:rPr lang="en-US" altLang="ko-KR" sz="3200" dirty="0" smtClean="0"/>
                  <a:t> and </a:t>
                </a:r>
                <a:r>
                  <a:rPr lang="el-GR" altLang="ko-KR" sz="3200" dirty="0" smtClean="0"/>
                  <a:t>χ</a:t>
                </a:r>
                <a:r>
                  <a:rPr lang="en-US" altLang="ko-KR" sz="3200" dirty="0" smtClean="0"/>
                  <a:t>’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ko-KR" sz="3200" i="1" smtClean="0"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ko-KR" sz="3200" b="0" i="1" smtClean="0"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altLang="ko-KR" sz="40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800" dirty="0" smtClean="0"/>
                  <a:t>All </a:t>
                </a:r>
                <a:r>
                  <a:rPr lang="el-GR" altLang="ko-KR" sz="2800" dirty="0"/>
                  <a:t>χ</a:t>
                </a:r>
                <a:r>
                  <a:rPr lang="en-US" altLang="ko-KR" sz="2800" dirty="0"/>
                  <a:t>’ </a:t>
                </a:r>
                <a:r>
                  <a:rPr lang="en-US" altLang="ko-KR" sz="2800" dirty="0" smtClean="0"/>
                  <a:t>states have decayed to </a:t>
                </a:r>
                <a:r>
                  <a:rPr lang="el-GR" altLang="ko-KR" sz="2800" dirty="0" smtClean="0"/>
                  <a:t>χ</a:t>
                </a:r>
                <a:r>
                  <a:rPr lang="en-US" altLang="ko-KR" sz="2800" dirty="0" smtClean="0"/>
                  <a:t> by now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ko-KR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ko-KR" sz="28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ko-KR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ko-KR" sz="28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ko-KR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800" dirty="0" smtClean="0"/>
                  <a:t>Only </a:t>
                </a:r>
                <a:r>
                  <a:rPr lang="en-US" altLang="ko-KR" sz="2800" dirty="0" err="1" smtClean="0"/>
                  <a:t>upscatters</a:t>
                </a:r>
                <a:r>
                  <a:rPr lang="en-US" altLang="ko-KR" sz="2800" dirty="0" smtClean="0"/>
                  <a:t> of </a:t>
                </a:r>
                <a:r>
                  <a:rPr lang="el-GR" altLang="ko-KR" sz="2800" dirty="0" smtClean="0"/>
                  <a:t>χ</a:t>
                </a:r>
                <a:r>
                  <a:rPr lang="en-US" altLang="ko-KR" sz="2800" dirty="0" smtClean="0"/>
                  <a:t> to </a:t>
                </a:r>
                <a:r>
                  <a:rPr lang="el-GR" altLang="ko-KR" sz="2800" dirty="0" smtClean="0"/>
                  <a:t>χ</a:t>
                </a:r>
                <a:r>
                  <a:rPr lang="en-US" altLang="ko-KR" sz="2800" dirty="0" smtClean="0"/>
                  <a:t>’ are allowed</a:t>
                </a:r>
                <a:endParaRPr lang="en-US" altLang="ko-KR" sz="28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ko-KR" sz="2800" dirty="0" smtClean="0"/>
              </a:p>
            </p:txBody>
          </p:sp>
        </mc:Choice>
        <mc:Fallback>
          <p:sp>
            <p:nvSpPr>
              <p:cNvPr id="44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09157"/>
                <a:ext cx="11094720" cy="4498653"/>
              </a:xfrm>
              <a:prstGeom prst="rect">
                <a:avLst/>
              </a:prstGeom>
              <a:blipFill rotWithShape="0">
                <a:blip r:embed="rId2"/>
                <a:stretch>
                  <a:fillRect l="-1758" t="-2439" b="-39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내용 개체 틀 2"/>
          <p:cNvSpPr txBox="1">
            <a:spLocks/>
          </p:cNvSpPr>
          <p:nvPr/>
        </p:nvSpPr>
        <p:spPr>
          <a:xfrm>
            <a:off x="1455959" y="2923100"/>
            <a:ext cx="563621" cy="6511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ko-KR" sz="4000" dirty="0" smtClean="0"/>
              <a:t>χ</a:t>
            </a:r>
            <a:endParaRPr lang="ko-KR" altLang="en-US" sz="4000" dirty="0"/>
          </a:p>
        </p:txBody>
      </p:sp>
      <p:grpSp>
        <p:nvGrpSpPr>
          <p:cNvPr id="46" name="그룹 45"/>
          <p:cNvGrpSpPr/>
          <p:nvPr/>
        </p:nvGrpSpPr>
        <p:grpSpPr>
          <a:xfrm>
            <a:off x="1826834" y="3328416"/>
            <a:ext cx="2867186" cy="2097024"/>
            <a:chOff x="1088808" y="2635730"/>
            <a:chExt cx="2867186" cy="2867186"/>
          </a:xfrm>
        </p:grpSpPr>
        <p:sp>
          <p:nvSpPr>
            <p:cNvPr id="47" name="타원 46"/>
            <p:cNvSpPr/>
            <p:nvPr/>
          </p:nvSpPr>
          <p:spPr>
            <a:xfrm>
              <a:off x="1913524" y="3447970"/>
              <a:ext cx="1243584" cy="12039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8" name="직선 연결선 47"/>
            <p:cNvCxnSpPr>
              <a:stCxn id="47" idx="1"/>
            </p:cNvCxnSpPr>
            <p:nvPr/>
          </p:nvCxnSpPr>
          <p:spPr>
            <a:xfrm flipH="1" flipV="1">
              <a:off x="1088808" y="2635730"/>
              <a:ext cx="1006835" cy="988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>
              <a:stCxn id="47" idx="7"/>
            </p:cNvCxnSpPr>
            <p:nvPr/>
          </p:nvCxnSpPr>
          <p:spPr>
            <a:xfrm flipV="1">
              <a:off x="2974989" y="2635730"/>
              <a:ext cx="981005" cy="988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>
              <a:stCxn id="47" idx="5"/>
            </p:cNvCxnSpPr>
            <p:nvPr/>
          </p:nvCxnSpPr>
          <p:spPr>
            <a:xfrm>
              <a:off x="2974989" y="4475614"/>
              <a:ext cx="981005" cy="1027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>
              <a:stCxn id="47" idx="3"/>
            </p:cNvCxnSpPr>
            <p:nvPr/>
          </p:nvCxnSpPr>
          <p:spPr>
            <a:xfrm flipH="1">
              <a:off x="1088808" y="4475614"/>
              <a:ext cx="1006835" cy="1027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내용 개체 틀 2"/>
          <p:cNvSpPr txBox="1">
            <a:spLocks/>
          </p:cNvSpPr>
          <p:nvPr/>
        </p:nvSpPr>
        <p:spPr>
          <a:xfrm>
            <a:off x="754216" y="5259112"/>
            <a:ext cx="1739458" cy="7889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dirty="0" smtClean="0"/>
              <a:t>nucleus</a:t>
            </a:r>
            <a:endParaRPr lang="ko-KR" altLang="en-US" sz="4000" dirty="0"/>
          </a:p>
        </p:txBody>
      </p:sp>
      <p:sp>
        <p:nvSpPr>
          <p:cNvPr id="53" name="내용 개체 틀 2"/>
          <p:cNvSpPr txBox="1">
            <a:spLocks/>
          </p:cNvSpPr>
          <p:nvPr/>
        </p:nvSpPr>
        <p:spPr>
          <a:xfrm>
            <a:off x="4751193" y="2940918"/>
            <a:ext cx="563621" cy="6511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ko-KR" sz="4000" dirty="0" smtClean="0"/>
              <a:t>χ</a:t>
            </a:r>
            <a:endParaRPr lang="ko-KR" altLang="en-US" sz="4000" dirty="0"/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3906287" y="5270932"/>
            <a:ext cx="1739458" cy="7889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dirty="0" smtClean="0"/>
              <a:t>nucleus</a:t>
            </a:r>
            <a:endParaRPr lang="ko-KR" altLang="en-US" sz="4000" dirty="0"/>
          </a:p>
        </p:txBody>
      </p:sp>
      <p:cxnSp>
        <p:nvCxnSpPr>
          <p:cNvPr id="55" name="직선 연결선 54"/>
          <p:cNvCxnSpPr/>
          <p:nvPr/>
        </p:nvCxnSpPr>
        <p:spPr>
          <a:xfrm flipH="1" flipV="1">
            <a:off x="1455959" y="3592115"/>
            <a:ext cx="3964669" cy="183332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flipH="1">
            <a:off x="1184347" y="3538278"/>
            <a:ext cx="4149214" cy="1887162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내용 개체 틀 2"/>
          <p:cNvSpPr txBox="1">
            <a:spLocks/>
          </p:cNvSpPr>
          <p:nvPr/>
        </p:nvSpPr>
        <p:spPr>
          <a:xfrm>
            <a:off x="0" y="6373631"/>
            <a:ext cx="12192000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solidFill>
                  <a:schemeClr val="bg1"/>
                </a:solidFill>
              </a:rPr>
              <a:t>D. Tucker-Smith and </a:t>
            </a:r>
            <a:r>
              <a:rPr lang="en-US" altLang="ko-KR" sz="2400" dirty="0" err="1">
                <a:solidFill>
                  <a:schemeClr val="bg1"/>
                </a:solidFill>
              </a:rPr>
              <a:t>N.Weiner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smtClean="0">
                <a:solidFill>
                  <a:schemeClr val="bg1"/>
                </a:solidFill>
              </a:rPr>
              <a:t>Inelastic dark matter, Phys</a:t>
            </a:r>
            <a:r>
              <a:rPr lang="en-US" altLang="ko-KR" sz="2400" dirty="0">
                <a:solidFill>
                  <a:schemeClr val="bg1"/>
                </a:solidFill>
              </a:rPr>
              <a:t>. Rev. D64, </a:t>
            </a:r>
            <a:r>
              <a:rPr lang="en-US" altLang="ko-KR" sz="2400" dirty="0" smtClean="0">
                <a:solidFill>
                  <a:schemeClr val="bg1"/>
                </a:solidFill>
              </a:rPr>
              <a:t>043502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pSIDM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내용 개체 틀 2"/>
              <p:cNvSpPr txBox="1">
                <a:spLocks/>
              </p:cNvSpPr>
              <p:nvPr/>
            </p:nvSpPr>
            <p:spPr>
              <a:xfrm>
                <a:off x="6096000" y="1985551"/>
                <a:ext cx="5698210" cy="200760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1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1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altLang="ko-KR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ko-KR" sz="3200" i="1" smtClean="0">
                                <a:latin typeface="Cambria Math" panose="02040503050406030204" pitchFamily="18" charset="0"/>
                              </a:rPr>
                              <m:t>χ</m:t>
                            </m:r>
                          </m:e>
                          <m:sup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ko-KR" sz="3200" i="1" smtClean="0">
                            <a:latin typeface="Cambria Math" panose="02040503050406030204" pitchFamily="18" charset="0"/>
                          </a:rPr>
                          <m:t>χ</m:t>
                        </m:r>
                      </m:sub>
                    </m:sSub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ko-KR" sz="3200" b="0" i="1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altLang="ko-KR" sz="3200" dirty="0" smtClean="0"/>
              </a:p>
              <a:p>
                <a:endParaRPr lang="en-US" altLang="ko-KR" sz="3200" dirty="0"/>
              </a:p>
              <a:p>
                <a:r>
                  <a:rPr lang="en-US" altLang="ko-KR" sz="3200" dirty="0" smtClean="0"/>
                  <a:t>Inelastic case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32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altLang="ko-K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21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85551"/>
                <a:ext cx="5698210" cy="2007608"/>
              </a:xfrm>
              <a:prstGeom prst="rect">
                <a:avLst/>
              </a:prstGeom>
              <a:blipFill rotWithShape="0">
                <a:blip r:embed="rId2"/>
                <a:stretch>
                  <a:fillRect l="-2674" b="-9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그림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09" y="3803057"/>
            <a:ext cx="4830306" cy="130776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86" y="5117207"/>
            <a:ext cx="2338602" cy="1179469"/>
          </a:xfrm>
          <a:prstGeom prst="rect">
            <a:avLst/>
          </a:prstGeom>
        </p:spPr>
      </p:pic>
      <p:sp>
        <p:nvSpPr>
          <p:cNvPr id="18" name="내용 개체 틀 2"/>
          <p:cNvSpPr txBox="1">
            <a:spLocks/>
          </p:cNvSpPr>
          <p:nvPr/>
        </p:nvSpPr>
        <p:spPr>
          <a:xfrm>
            <a:off x="1140104" y="2442652"/>
            <a:ext cx="563621" cy="6511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ko-KR" sz="4000" dirty="0" smtClean="0"/>
              <a:t>χ</a:t>
            </a:r>
            <a:endParaRPr lang="ko-KR" altLang="en-US" sz="4000" dirty="0"/>
          </a:p>
        </p:txBody>
      </p:sp>
      <p:grpSp>
        <p:nvGrpSpPr>
          <p:cNvPr id="22" name="그룹 21"/>
          <p:cNvGrpSpPr/>
          <p:nvPr/>
        </p:nvGrpSpPr>
        <p:grpSpPr>
          <a:xfrm>
            <a:off x="1510979" y="2847968"/>
            <a:ext cx="2867186" cy="2097024"/>
            <a:chOff x="1088808" y="2635730"/>
            <a:chExt cx="2867186" cy="2867186"/>
          </a:xfrm>
        </p:grpSpPr>
        <p:sp>
          <p:nvSpPr>
            <p:cNvPr id="28" name="타원 27"/>
            <p:cNvSpPr/>
            <p:nvPr/>
          </p:nvSpPr>
          <p:spPr>
            <a:xfrm>
              <a:off x="1913524" y="3447970"/>
              <a:ext cx="1243584" cy="120396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9" name="직선 연결선 28"/>
            <p:cNvCxnSpPr>
              <a:stCxn id="28" idx="1"/>
            </p:cNvCxnSpPr>
            <p:nvPr/>
          </p:nvCxnSpPr>
          <p:spPr>
            <a:xfrm flipH="1" flipV="1">
              <a:off x="1088808" y="2635730"/>
              <a:ext cx="1006835" cy="988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>
              <a:stCxn id="28" idx="7"/>
            </p:cNvCxnSpPr>
            <p:nvPr/>
          </p:nvCxnSpPr>
          <p:spPr>
            <a:xfrm flipV="1">
              <a:off x="2974989" y="2635730"/>
              <a:ext cx="981005" cy="988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>
              <a:stCxn id="28" idx="5"/>
            </p:cNvCxnSpPr>
            <p:nvPr/>
          </p:nvCxnSpPr>
          <p:spPr>
            <a:xfrm>
              <a:off x="2974989" y="4475614"/>
              <a:ext cx="981005" cy="1027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>
              <a:stCxn id="28" idx="3"/>
            </p:cNvCxnSpPr>
            <p:nvPr/>
          </p:nvCxnSpPr>
          <p:spPr>
            <a:xfrm flipH="1">
              <a:off x="1088808" y="4475614"/>
              <a:ext cx="1006835" cy="10273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내용 개체 틀 2"/>
          <p:cNvSpPr txBox="1">
            <a:spLocks/>
          </p:cNvSpPr>
          <p:nvPr/>
        </p:nvSpPr>
        <p:spPr>
          <a:xfrm>
            <a:off x="438361" y="4778664"/>
            <a:ext cx="1739458" cy="7889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dirty="0" smtClean="0"/>
              <a:t>nucleus</a:t>
            </a:r>
            <a:endParaRPr lang="ko-KR" altLang="en-US" sz="4000" dirty="0"/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4435338" y="2460470"/>
            <a:ext cx="563621" cy="65119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ko-KR" sz="4000" dirty="0" smtClean="0"/>
              <a:t>χ</a:t>
            </a:r>
            <a:r>
              <a:rPr lang="en-US" altLang="ko-KR" sz="4000" dirty="0" smtClean="0"/>
              <a:t>'</a:t>
            </a:r>
            <a:endParaRPr lang="ko-KR" altLang="en-US" sz="4000" dirty="0"/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3590432" y="4790484"/>
            <a:ext cx="1739458" cy="7889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dirty="0" smtClean="0"/>
              <a:t>nucleus</a:t>
            </a:r>
            <a:endParaRPr lang="ko-KR" altLang="en-US" sz="4000" dirty="0"/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0" y="6228491"/>
            <a:ext cx="12192000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>
                <a:solidFill>
                  <a:schemeClr val="bg1"/>
                </a:solidFill>
              </a:rPr>
              <a:t>Sunghyun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Kang et al</a:t>
            </a:r>
            <a:r>
              <a:rPr lang="en-US" altLang="ko-KR" sz="2400" dirty="0">
                <a:solidFill>
                  <a:schemeClr val="bg1"/>
                </a:solidFill>
              </a:rPr>
              <a:t>., Proton-</a:t>
            </a:r>
            <a:r>
              <a:rPr lang="en-US" altLang="ko-KR" sz="2400" dirty="0" err="1">
                <a:solidFill>
                  <a:schemeClr val="bg1"/>
                </a:solidFill>
              </a:rPr>
              <a:t>philic</a:t>
            </a:r>
            <a:r>
              <a:rPr lang="en-US" altLang="ko-KR" sz="2400" dirty="0">
                <a:solidFill>
                  <a:schemeClr val="bg1"/>
                </a:solidFill>
              </a:rPr>
              <a:t> spin-dependent inelastic Dark Matter (</a:t>
            </a:r>
            <a:r>
              <a:rPr lang="en-US" altLang="ko-KR" sz="2400" dirty="0" err="1">
                <a:solidFill>
                  <a:schemeClr val="bg1"/>
                </a:solidFill>
              </a:rPr>
              <a:t>pSIDM</a:t>
            </a:r>
            <a:r>
              <a:rPr lang="en-US" altLang="ko-KR" sz="2400" dirty="0">
                <a:solidFill>
                  <a:schemeClr val="bg1"/>
                </a:solidFill>
              </a:rPr>
              <a:t>) as a viable explanation of DAMA/LIBRA-phase2, 10.1103/PhysRevD.99.023017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4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pSIDM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574008" y="5768418"/>
            <a:ext cx="3468521" cy="589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/>
                </a:solidFill>
              </a:rPr>
              <a:t>Maxwellian</a:t>
            </a:r>
            <a:r>
              <a:rPr lang="en-US" altLang="ko-KR" dirty="0" smtClean="0">
                <a:solidFill>
                  <a:schemeClr val="tx1"/>
                </a:solidFill>
              </a:rPr>
              <a:t> velocity distribution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875295"/>
            <a:ext cx="4823073" cy="38931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직사각형 2"/>
              <p:cNvSpPr/>
              <p:nvPr/>
            </p:nvSpPr>
            <p:spPr>
              <a:xfrm>
                <a:off x="6170910" y="4664066"/>
                <a:ext cx="4300091" cy="549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𝑁𝑎</m:t>
                        </m:r>
                      </m:sup>
                    </m:sSubSup>
                  </m:oMath>
                </a14:m>
                <a:r>
                  <a:rPr lang="en-US" altLang="ko-KR" sz="2800" dirty="0" smtClean="0"/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𝑒𝑠𝑐</m:t>
                        </m:r>
                      </m:sub>
                    </m:sSub>
                  </m:oMath>
                </a14:m>
                <a:r>
                  <a:rPr lang="ko-KR" altLang="en-US" sz="2800" dirty="0" smtClean="0"/>
                  <a:t> </a:t>
                </a:r>
                <a:r>
                  <a:rPr lang="en-US" altLang="ko-KR" sz="2800" dirty="0" smtClean="0"/>
                  <a:t>&lt;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altLang="ko-KR" sz="2800" dirty="0"/>
                  <a:t> </a:t>
                </a:r>
                <a:endParaRPr lang="ko-KR" altLang="en-US" sz="2800" dirty="0"/>
              </a:p>
            </p:txBody>
          </p:sp>
        </mc:Choice>
        <mc:Fallback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10" y="4664066"/>
                <a:ext cx="4300091" cy="549061"/>
              </a:xfrm>
              <a:prstGeom prst="rect">
                <a:avLst/>
              </a:prstGeom>
              <a:blipFill rotWithShape="0">
                <a:blip r:embed="rId3"/>
                <a:stretch>
                  <a:fillRect t="-5556" b="-3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23" y="2082232"/>
            <a:ext cx="4830306" cy="130776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96382"/>
            <a:ext cx="2338602" cy="1179469"/>
          </a:xfrm>
          <a:prstGeom prst="rect">
            <a:avLst/>
          </a:prstGeom>
        </p:spPr>
      </p:pic>
      <p:sp>
        <p:nvSpPr>
          <p:cNvPr id="13" name="내용 개체 틀 2"/>
          <p:cNvSpPr txBox="1">
            <a:spLocks/>
          </p:cNvSpPr>
          <p:nvPr/>
        </p:nvSpPr>
        <p:spPr>
          <a:xfrm>
            <a:off x="0" y="6228491"/>
            <a:ext cx="12192000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>
                <a:solidFill>
                  <a:schemeClr val="bg1"/>
                </a:solidFill>
              </a:rPr>
              <a:t>Sunghyun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Kang et al</a:t>
            </a:r>
            <a:r>
              <a:rPr lang="en-US" altLang="ko-KR" sz="2400" dirty="0">
                <a:solidFill>
                  <a:schemeClr val="bg1"/>
                </a:solidFill>
              </a:rPr>
              <a:t>., Proton-</a:t>
            </a:r>
            <a:r>
              <a:rPr lang="en-US" altLang="ko-KR" sz="2400" dirty="0" err="1">
                <a:solidFill>
                  <a:schemeClr val="bg1"/>
                </a:solidFill>
              </a:rPr>
              <a:t>philic</a:t>
            </a:r>
            <a:r>
              <a:rPr lang="en-US" altLang="ko-KR" sz="2400" dirty="0">
                <a:solidFill>
                  <a:schemeClr val="bg1"/>
                </a:solidFill>
              </a:rPr>
              <a:t> spin-dependent inelastic Dark Matter (</a:t>
            </a:r>
            <a:r>
              <a:rPr lang="en-US" altLang="ko-KR" sz="2400" dirty="0" err="1">
                <a:solidFill>
                  <a:schemeClr val="bg1"/>
                </a:solidFill>
              </a:rPr>
              <a:t>pSIDM</a:t>
            </a:r>
            <a:r>
              <a:rPr lang="en-US" altLang="ko-KR" sz="2400" dirty="0">
                <a:solidFill>
                  <a:schemeClr val="bg1"/>
                </a:solidFill>
              </a:rPr>
              <a:t>) as a viable explanation of DAMA/LIBRA-phase2, 10.1103/PhysRevD.99.023017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pSIDM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394847" y="5768418"/>
            <a:ext cx="3468521" cy="589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Halo independent case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1787016"/>
            <a:ext cx="4998720" cy="411783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05" y="3189058"/>
            <a:ext cx="4564469" cy="47988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05" y="4312691"/>
            <a:ext cx="4752975" cy="1371600"/>
          </a:xfrm>
          <a:prstGeom prst="rect">
            <a:avLst/>
          </a:prstGeom>
        </p:spPr>
      </p:pic>
      <p:sp>
        <p:nvSpPr>
          <p:cNvPr id="17" name="내용 개체 틀 2"/>
          <p:cNvSpPr txBox="1">
            <a:spLocks/>
          </p:cNvSpPr>
          <p:nvPr/>
        </p:nvSpPr>
        <p:spPr>
          <a:xfrm>
            <a:off x="0" y="6228491"/>
            <a:ext cx="12192000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>
                <a:solidFill>
                  <a:schemeClr val="bg1"/>
                </a:solidFill>
              </a:rPr>
              <a:t>Sunghyun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Kang et al</a:t>
            </a:r>
            <a:r>
              <a:rPr lang="en-US" altLang="ko-KR" sz="2400" dirty="0">
                <a:solidFill>
                  <a:schemeClr val="bg1"/>
                </a:solidFill>
              </a:rPr>
              <a:t>., Proton-</a:t>
            </a:r>
            <a:r>
              <a:rPr lang="en-US" altLang="ko-KR" sz="2400" dirty="0" err="1">
                <a:solidFill>
                  <a:schemeClr val="bg1"/>
                </a:solidFill>
              </a:rPr>
              <a:t>philic</a:t>
            </a:r>
            <a:r>
              <a:rPr lang="en-US" altLang="ko-KR" sz="2400" dirty="0">
                <a:solidFill>
                  <a:schemeClr val="bg1"/>
                </a:solidFill>
              </a:rPr>
              <a:t> spin-dependent inelastic Dark Matter (</a:t>
            </a:r>
            <a:r>
              <a:rPr lang="en-US" altLang="ko-KR" sz="2400" dirty="0" err="1">
                <a:solidFill>
                  <a:schemeClr val="bg1"/>
                </a:solidFill>
              </a:rPr>
              <a:t>pSIDM</a:t>
            </a:r>
            <a:r>
              <a:rPr lang="en-US" altLang="ko-KR" sz="2400" dirty="0">
                <a:solidFill>
                  <a:schemeClr val="bg1"/>
                </a:solidFill>
              </a:rPr>
              <a:t>) as a viable explanation of DAMA/LIBRA-phase2, 10.1103/PhysRevD.99.023017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pSIDM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76846"/>
                <a:ext cx="10789920" cy="4632443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3200" dirty="0" smtClean="0"/>
                  <a:t>COSINE experiment uses same </a:t>
                </a:r>
                <a:r>
                  <a:rPr lang="en-US" altLang="ko-KR" sz="3200" dirty="0" err="1" smtClean="0"/>
                  <a:t>NaI</a:t>
                </a:r>
                <a:r>
                  <a:rPr lang="en-US" altLang="ko-KR" sz="3200" dirty="0" smtClean="0"/>
                  <a:t> target of DAMA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3200" dirty="0" smtClean="0"/>
                  <a:t>COSINE-100 does not exclude the </a:t>
                </a:r>
                <a:r>
                  <a:rPr lang="en-US" altLang="ko-KR" sz="3200" dirty="0" err="1" smtClean="0"/>
                  <a:t>pSIDM</a:t>
                </a:r>
                <a:r>
                  <a:rPr lang="en-US" altLang="ko-KR" sz="3200" dirty="0" smtClean="0"/>
                  <a:t> scenario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𝐷𝐴𝑀𝐴</m:t>
                        </m:r>
                      </m:sup>
                    </m:sSubSup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≅0.02</m:t>
                    </m:r>
                  </m:oMath>
                </a14:m>
                <a:r>
                  <a:rPr lang="en-US" altLang="ko-KR" sz="3200" dirty="0" smtClean="0"/>
                  <a:t> events/kg/day/</a:t>
                </a:r>
                <a:r>
                  <a:rPr lang="en-US" altLang="ko-KR" sz="3200" dirty="0" err="1" smtClean="0"/>
                  <a:t>keVee</a:t>
                </a:r>
                <a:endParaRPr lang="en-US" altLang="ko-KR" sz="32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𝐶𝑂𝑆𝐼𝑁𝐸</m:t>
                        </m:r>
                      </m:sup>
                    </m:sSubSup>
                    <m:r>
                      <a:rPr lang="en-US" altLang="ko-KR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ko-K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altLang="ko-KR" sz="3200" dirty="0" smtClean="0"/>
                  <a:t>13</a:t>
                </a:r>
                <a:r>
                  <a:rPr lang="en-US" altLang="ko-KR" sz="3200" dirty="0"/>
                  <a:t> </a:t>
                </a:r>
                <a:r>
                  <a:rPr lang="en-US" altLang="ko-KR" sz="3200" dirty="0" smtClean="0"/>
                  <a:t>events/kg/day/keVee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𝐷𝐴𝑀𝐴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𝐷𝐴𝑀𝐴</m:t>
                            </m:r>
                          </m:sup>
                        </m:sSubSup>
                      </m:den>
                    </m:f>
                    <m:r>
                      <a:rPr lang="en-US" altLang="ko-K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𝐷𝐴𝑀𝐴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𝐶𝑂𝑆𝐼𝑁𝐸</m:t>
                            </m:r>
                          </m:sup>
                        </m:sSubSup>
                      </m:den>
                    </m:f>
                    <m:r>
                      <a:rPr lang="en-US" altLang="ko-K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𝐶𝑂𝑆𝐼𝑁𝐸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𝐷𝐴𝑀𝐴</m:t>
                            </m:r>
                          </m:sup>
                        </m:sSubSup>
                      </m:den>
                    </m:f>
                    <m:r>
                      <a:rPr lang="en-US" altLang="ko-K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≥0.12</m:t>
                    </m:r>
                  </m:oMath>
                </a14:m>
                <a:endParaRPr lang="en-US" altLang="ko-KR" sz="32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3200" dirty="0" smtClean="0"/>
                  <a:t>SI case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𝐷𝐴𝑀𝐴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𝐷𝐴𝑀𝐴</m:t>
                            </m:r>
                          </m:sup>
                        </m:sSubSup>
                      </m:den>
                    </m:f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&lt;0.12</m:t>
                    </m:r>
                  </m:oMath>
                </a14:m>
                <a:r>
                  <a:rPr lang="en-US" altLang="ko-KR" sz="3200" dirty="0" smtClean="0"/>
                  <a:t>,   </a:t>
                </a:r>
                <a:r>
                  <a:rPr lang="en-US" altLang="ko-KR" sz="3200" dirty="0" err="1" smtClean="0"/>
                  <a:t>pSIDM</a:t>
                </a:r>
                <a:r>
                  <a:rPr lang="en-US" altLang="ko-KR" sz="3200" dirty="0" smtClean="0"/>
                  <a:t> scenario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𝐷𝐴𝑀𝐴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3200" i="1">
                                <a:latin typeface="Cambria Math" panose="02040503050406030204" pitchFamily="18" charset="0"/>
                              </a:rPr>
                              <m:t>𝐷𝐴𝑀𝐴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ko-KR" sz="3200" dirty="0" smtClean="0"/>
                  <a:t> &gt; 0.12</a:t>
                </a:r>
                <a:endParaRPr lang="en-US" altLang="ko-KR" sz="3200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76846"/>
                <a:ext cx="10789920" cy="4632443"/>
              </a:xfrm>
              <a:blipFill rotWithShape="0">
                <a:blip r:embed="rId2"/>
                <a:stretch>
                  <a:fillRect l="-2090" t="-27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내용 개체 틀 2"/>
          <p:cNvSpPr txBox="1">
            <a:spLocks/>
          </p:cNvSpPr>
          <p:nvPr/>
        </p:nvSpPr>
        <p:spPr>
          <a:xfrm>
            <a:off x="0" y="6228491"/>
            <a:ext cx="12192000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>
                <a:solidFill>
                  <a:schemeClr val="bg1"/>
                </a:solidFill>
              </a:rPr>
              <a:t>Sunghyun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Kang et al</a:t>
            </a:r>
            <a:r>
              <a:rPr lang="en-US" altLang="ko-KR" sz="2400" dirty="0">
                <a:solidFill>
                  <a:schemeClr val="bg1"/>
                </a:solidFill>
              </a:rPr>
              <a:t>., Proton-</a:t>
            </a:r>
            <a:r>
              <a:rPr lang="en-US" altLang="ko-KR" sz="2400" dirty="0" err="1">
                <a:solidFill>
                  <a:schemeClr val="bg1"/>
                </a:solidFill>
              </a:rPr>
              <a:t>philic</a:t>
            </a:r>
            <a:r>
              <a:rPr lang="en-US" altLang="ko-KR" sz="2400" dirty="0">
                <a:solidFill>
                  <a:schemeClr val="bg1"/>
                </a:solidFill>
              </a:rPr>
              <a:t> spin-dependent inelastic Dark Matter (</a:t>
            </a:r>
            <a:r>
              <a:rPr lang="en-US" altLang="ko-KR" sz="2400" dirty="0" err="1">
                <a:solidFill>
                  <a:schemeClr val="bg1"/>
                </a:solidFill>
              </a:rPr>
              <a:t>pSIDM</a:t>
            </a:r>
            <a:r>
              <a:rPr lang="en-US" altLang="ko-KR" sz="2400" dirty="0">
                <a:solidFill>
                  <a:schemeClr val="bg1"/>
                </a:solidFill>
              </a:rPr>
              <a:t>) as a viable explanation of DAMA/LIBRA-phase2, 10.1103/PhysRevD.99.023017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isultati immagini per coming so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63" y="262613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352" y="2050575"/>
            <a:ext cx="10324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DAMA interpretation for Inelastic Dark Matter in the full parameter space of non-relativistic effective theory</a:t>
            </a:r>
          </a:p>
          <a:p>
            <a:pPr latinLnBrk="0"/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(8 dimensions for DM spin 0, 28 dimensions for spin ½, 20 dimensions for spin 20, all interferences included)</a:t>
            </a:r>
          </a:p>
          <a:p>
            <a:pPr latinLnBrk="0"/>
            <a:r>
              <a:rPr lang="en-US" u="sng" dirty="0" err="1" smtClean="0">
                <a:solidFill>
                  <a:srgbClr val="FF0000"/>
                </a:solidFill>
              </a:rPr>
              <a:t>Maxwellian</a:t>
            </a:r>
            <a:r>
              <a:rPr lang="en-US" u="sng" dirty="0" smtClean="0">
                <a:solidFill>
                  <a:srgbClr val="FF0000"/>
                </a:solidFill>
              </a:rPr>
              <a:t> velocity distribution 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00" y="3882326"/>
            <a:ext cx="3133307" cy="2676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837" y="3098862"/>
            <a:ext cx="427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dirty="0" smtClean="0">
                <a:solidFill>
                  <a:prstClr val="black"/>
                </a:solidFill>
              </a:rPr>
              <a:t>Tension in </a:t>
            </a:r>
            <a:r>
              <a:rPr lang="en-US" dirty="0" err="1" smtClean="0">
                <a:solidFill>
                  <a:prstClr val="black"/>
                </a:solidFill>
              </a:rPr>
              <a:t>sigmas</a:t>
            </a:r>
            <a:r>
              <a:rPr lang="en-US" dirty="0" smtClean="0">
                <a:solidFill>
                  <a:prstClr val="black"/>
                </a:solidFill>
              </a:rPr>
              <a:t> between DAMA and constraints (</a:t>
            </a:r>
            <a:r>
              <a:rPr lang="en-US" b="1" u="sng" dirty="0" smtClean="0">
                <a:solidFill>
                  <a:prstClr val="black"/>
                </a:solidFill>
              </a:rPr>
              <a:t>ARBITRARY SCALE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4068" y="6331058"/>
            <a:ext cx="35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u="sng" dirty="0" smtClean="0">
                <a:solidFill>
                  <a:srgbClr val="70AD47">
                    <a:lumMod val="75000"/>
                  </a:srgbClr>
                </a:solidFill>
              </a:rPr>
              <a:t>Kang, Scopel, </a:t>
            </a:r>
            <a:r>
              <a:rPr lang="en-US" u="sng" dirty="0" err="1" smtClean="0">
                <a:solidFill>
                  <a:srgbClr val="70AD47">
                    <a:lumMod val="75000"/>
                  </a:srgbClr>
                </a:solidFill>
              </a:rPr>
              <a:t>Tomar</a:t>
            </a:r>
            <a:r>
              <a:rPr lang="en-US" u="sng" dirty="0" smtClean="0">
                <a:solidFill>
                  <a:srgbClr val="70AD47">
                    <a:lumMod val="75000"/>
                  </a:srgbClr>
                </a:solidFill>
              </a:rPr>
              <a:t>, in preparation</a:t>
            </a:r>
            <a:endParaRPr lang="en-US" u="sng" dirty="0">
              <a:solidFill>
                <a:srgbClr val="70AD47">
                  <a:lumMod val="75000"/>
                </a:srgbClr>
              </a:solidFill>
            </a:endParaRPr>
          </a:p>
        </p:txBody>
      </p:sp>
      <p:cxnSp>
        <p:nvCxnSpPr>
          <p:cNvPr id="13" name="직선 화살표 연결선 12"/>
          <p:cNvCxnSpPr>
            <a:stCxn id="9" idx="3"/>
          </p:cNvCxnSpPr>
          <p:nvPr/>
        </p:nvCxnSpPr>
        <p:spPr>
          <a:xfrm flipH="1">
            <a:off x="2828441" y="3422028"/>
            <a:ext cx="2021529" cy="6540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27722" y="3254644"/>
            <a:ext cx="1539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dirty="0" smtClean="0">
                <a:solidFill>
                  <a:prstClr val="black"/>
                </a:solidFill>
              </a:rPr>
              <a:t>Elastic DM</a:t>
            </a:r>
          </a:p>
          <a:p>
            <a:pPr latinLnBrk="0"/>
            <a:r>
              <a:rPr lang="en-US" dirty="0" smtClean="0">
                <a:solidFill>
                  <a:prstClr val="black"/>
                </a:solidFill>
              </a:rPr>
              <a:t>(large tension)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H="1" flipV="1">
            <a:off x="2019947" y="5902271"/>
            <a:ext cx="2102602" cy="723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51702" y="5584556"/>
            <a:ext cx="1682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dirty="0" smtClean="0">
                <a:solidFill>
                  <a:prstClr val="black"/>
                </a:solidFill>
              </a:rPr>
              <a:t>Inelastic DM</a:t>
            </a:r>
          </a:p>
          <a:p>
            <a:pPr latinLnBrk="0"/>
            <a:r>
              <a:rPr lang="en-US" dirty="0" smtClean="0">
                <a:solidFill>
                  <a:prstClr val="black"/>
                </a:solidFill>
              </a:rPr>
              <a:t>(tension drops!)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87458" y="3843579"/>
            <a:ext cx="759417" cy="25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6455" y="3339885"/>
            <a:ext cx="4556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Also in the full NR effective theory parameter space Inelastic scattering reduces the tension between DAMA and other constraints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Is it enough?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Which combinations of NR operators reproduce DAMA in a better way?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prstClr val="black"/>
                </a:solidFill>
              </a:rPr>
              <a:t>STAY TUNED!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177476">
            <a:off x="1330123" y="744687"/>
            <a:ext cx="143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3200" dirty="0" smtClean="0">
                <a:solidFill>
                  <a:srgbClr val="FF0000"/>
                </a:solidFill>
              </a:rPr>
              <a:t>TEASER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60498">
            <a:off x="7945315" y="625867"/>
            <a:ext cx="143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3200" dirty="0" smtClean="0">
                <a:solidFill>
                  <a:srgbClr val="FF0000"/>
                </a:solidFill>
              </a:rPr>
              <a:t>TEASER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998329">
            <a:off x="1568011" y="4889716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dirty="0" smtClean="0">
                <a:solidFill>
                  <a:prstClr val="black"/>
                </a:solidFill>
              </a:rPr>
              <a:t>PRELIMINARY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onclusions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97280" y="2211493"/>
            <a:ext cx="10789920" cy="35228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sz="2400" dirty="0"/>
              <a:t>non-relativistic effective models can fit the </a:t>
            </a:r>
            <a:r>
              <a:rPr lang="en-US" altLang="ko-KR" sz="2400" dirty="0" smtClean="0"/>
              <a:t>DAMA/LIBRA-phase2 data </a:t>
            </a:r>
            <a:r>
              <a:rPr lang="en-US" altLang="ko-KR" sz="2400" dirty="0"/>
              <a:t>with less fine tuning compared to a standard SI </a:t>
            </a:r>
            <a:r>
              <a:rPr lang="en-US" altLang="ko-KR" sz="2400" dirty="0" smtClean="0"/>
              <a:t>interaction</a:t>
            </a:r>
            <a:br>
              <a:rPr lang="en-US" altLang="ko-KR" sz="2400" dirty="0" smtClean="0"/>
            </a:br>
            <a:r>
              <a:rPr lang="en-US" altLang="ko-KR" sz="2400" dirty="0" smtClean="0"/>
              <a:t>- </a:t>
            </a:r>
            <a:r>
              <a:rPr lang="en-US" altLang="ko-KR" sz="2400" dirty="0"/>
              <a:t>all model excluded by </a:t>
            </a:r>
            <a:r>
              <a:rPr lang="en-US" altLang="ko-KR" sz="2400" dirty="0" err="1" smtClean="0"/>
              <a:t>fluorine&amp;xenon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detectors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400" dirty="0" err="1" smtClean="0"/>
              <a:t>pSIDM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could explain DAMA/LIBRA-phase1 in compliance </a:t>
            </a:r>
            <a:r>
              <a:rPr lang="en-US" altLang="ko-KR" sz="2400" dirty="0" smtClean="0"/>
              <a:t>with constraints </a:t>
            </a:r>
            <a:r>
              <a:rPr lang="en-US" altLang="ko-KR" sz="2400" dirty="0"/>
              <a:t>from other experiments. Still OK </a:t>
            </a:r>
            <a:r>
              <a:rPr lang="en-US" altLang="ko-KR" sz="2400" dirty="0" smtClean="0"/>
              <a:t>after DAMA/LIBRA-phase2 </a:t>
            </a:r>
            <a:r>
              <a:rPr lang="en-US" altLang="ko-KR" sz="2400" dirty="0"/>
              <a:t>if WIMP velocity distribution departs from </a:t>
            </a:r>
            <a:r>
              <a:rPr lang="en-US" altLang="ko-KR" sz="2400" dirty="0" smtClean="0"/>
              <a:t>a </a:t>
            </a:r>
            <a:r>
              <a:rPr lang="en-US" altLang="ko-KR" sz="2400" dirty="0" err="1" smtClean="0"/>
              <a:t>Maxwellian</a:t>
            </a:r>
            <a:r>
              <a:rPr lang="en-US" altLang="ko-K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400" dirty="0" smtClean="0"/>
              <a:t>COSINE-100 bound is naturally evaded in the </a:t>
            </a:r>
            <a:r>
              <a:rPr lang="en-US" altLang="ko-KR" sz="2400" dirty="0" err="1" smtClean="0"/>
              <a:t>pSIDM</a:t>
            </a:r>
            <a:r>
              <a:rPr lang="en-US" altLang="ko-KR" sz="2400" dirty="0" smtClean="0"/>
              <a:t> scenario due to its large expected modulation fractions.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0252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92609"/>
            <a:ext cx="10058400" cy="1450848"/>
          </a:xfrm>
        </p:spPr>
        <p:txBody>
          <a:bodyPr>
            <a:normAutofit/>
          </a:bodyPr>
          <a:lstStyle/>
          <a:p>
            <a:r>
              <a:rPr lang="en-US" altLang="ko-KR" sz="6000" dirty="0"/>
              <a:t>I</a:t>
            </a:r>
            <a:r>
              <a:rPr lang="en-US" altLang="ko-KR" sz="6000" dirty="0" smtClean="0"/>
              <a:t>ntroduction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altLang="ko-KR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3200" dirty="0" smtClean="0"/>
              <a:t>Many evidences of Dark Matter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3200" dirty="0" smtClean="0"/>
              <a:t>CDM(Cold Dark Matter)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3200" dirty="0" smtClean="0"/>
              <a:t>Neutrino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3200" dirty="0" smtClean="0"/>
              <a:t>WIMP</a:t>
            </a:r>
          </a:p>
          <a:p>
            <a:pPr marL="0" indent="0">
              <a:buNone/>
            </a:pPr>
            <a:r>
              <a:rPr lang="en-US" altLang="ko-KR" sz="3200" dirty="0"/>
              <a:t> </a:t>
            </a:r>
            <a:r>
              <a:rPr lang="en-US" altLang="ko-KR" sz="3200" dirty="0" smtClean="0"/>
              <a:t>  </a:t>
            </a:r>
            <a:r>
              <a:rPr lang="en-US" altLang="ko-KR" sz="2800" dirty="0" smtClean="0"/>
              <a:t>(Weakly Interacting Massive Particle)</a:t>
            </a:r>
            <a:endParaRPr lang="ko-KR" alt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53" y="2009013"/>
            <a:ext cx="3598172" cy="241668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004879" y="4585229"/>
            <a:ext cx="4693920" cy="112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hlinkClick r:id="rId3"/>
              </a:rPr>
              <a:t>"Content of the Universe - Pie </a:t>
            </a:r>
            <a:r>
              <a:rPr lang="en-US" altLang="ko-KR" dirty="0" smtClean="0">
                <a:solidFill>
                  <a:schemeClr val="tx1"/>
                </a:solidFill>
                <a:hlinkClick r:id="rId3"/>
              </a:rPr>
              <a:t>Chart“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i="1" dirty="0" smtClean="0">
                <a:solidFill>
                  <a:schemeClr val="tx1"/>
                </a:solidFill>
              </a:rPr>
              <a:t>Wilkinson </a:t>
            </a:r>
            <a:r>
              <a:rPr lang="en-US" altLang="ko-KR" i="1" dirty="0">
                <a:solidFill>
                  <a:schemeClr val="tx1"/>
                </a:solidFill>
              </a:rPr>
              <a:t>Microwave Anisotropy Probe</a:t>
            </a:r>
            <a:r>
              <a:rPr lang="en-US" altLang="ko-KR" dirty="0">
                <a:solidFill>
                  <a:schemeClr val="tx1"/>
                </a:solidFill>
              </a:rPr>
              <a:t>. National Aeronautics and Space Administration. Retrieved 9 January 2018.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DAMA/LIBRA-phase2 analyses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5010"/>
            <a:ext cx="5791200" cy="208711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084320"/>
            <a:ext cx="5907024" cy="213633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072128"/>
            <a:ext cx="5779008" cy="217958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848993"/>
            <a:ext cx="6010656" cy="2357247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0" y="6373631"/>
            <a:ext cx="12192000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err="1">
                <a:solidFill>
                  <a:schemeClr val="bg1"/>
                </a:solidFill>
              </a:rPr>
              <a:t>Bernabei</a:t>
            </a:r>
            <a:r>
              <a:rPr lang="en-US" altLang="ko-KR" sz="1800" dirty="0">
                <a:solidFill>
                  <a:schemeClr val="bg1"/>
                </a:solidFill>
              </a:rPr>
              <a:t> et al. (DAMA Collaboration), </a:t>
            </a:r>
            <a:r>
              <a:rPr lang="en-US" altLang="ko-KR" sz="1800" dirty="0">
                <a:solidFill>
                  <a:schemeClr val="bg1"/>
                </a:solidFill>
              </a:rPr>
              <a:t>First model independent results from </a:t>
            </a:r>
            <a:r>
              <a:rPr lang="en-US" altLang="ko-KR" sz="1800" dirty="0" smtClean="0">
                <a:solidFill>
                  <a:schemeClr val="bg1"/>
                </a:solidFill>
              </a:rPr>
              <a:t>DAMA/LIBRA-phase2, 10.3390/universe4110116  </a:t>
            </a:r>
            <a:endParaRPr lang="ko-KR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DAMA/LIBRA-phase2 analyses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1793564"/>
            <a:ext cx="4421367" cy="1532002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14" y="1813368"/>
            <a:ext cx="6845466" cy="4294824"/>
          </a:xfrm>
          <a:prstGeom prst="rect">
            <a:avLst/>
          </a:prstGeom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6583680" y="6373631"/>
            <a:ext cx="5449824" cy="4097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3845" y="6373631"/>
            <a:ext cx="11570208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chemeClr val="bg1"/>
                </a:solidFill>
              </a:rPr>
              <a:t>W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en-US" altLang="ko-KR" dirty="0" err="1" smtClean="0">
                <a:solidFill>
                  <a:schemeClr val="bg1"/>
                </a:solidFill>
              </a:rPr>
              <a:t>Haxtonet</a:t>
            </a:r>
            <a:r>
              <a:rPr lang="en-US" altLang="ko-KR" dirty="0" smtClean="0">
                <a:solidFill>
                  <a:schemeClr val="bg1"/>
                </a:solidFill>
              </a:rPr>
              <a:t> al., </a:t>
            </a:r>
            <a:r>
              <a:rPr lang="en-US" altLang="ko-KR" dirty="0">
                <a:solidFill>
                  <a:schemeClr val="bg1"/>
                </a:solidFill>
              </a:rPr>
              <a:t>The </a:t>
            </a:r>
            <a:r>
              <a:rPr lang="en-US" altLang="ko-KR" dirty="0" smtClean="0">
                <a:solidFill>
                  <a:schemeClr val="bg1"/>
                </a:solidFill>
              </a:rPr>
              <a:t>Effective </a:t>
            </a:r>
            <a:r>
              <a:rPr lang="en-US" altLang="ko-KR" dirty="0">
                <a:solidFill>
                  <a:schemeClr val="bg1"/>
                </a:solidFill>
              </a:rPr>
              <a:t>Field Theory </a:t>
            </a:r>
            <a:r>
              <a:rPr lang="en-US" altLang="ko-KR" dirty="0" smtClean="0">
                <a:solidFill>
                  <a:schemeClr val="bg1"/>
                </a:solidFill>
              </a:rPr>
              <a:t>of Dark </a:t>
            </a:r>
            <a:r>
              <a:rPr lang="en-US" altLang="ko-KR" dirty="0">
                <a:solidFill>
                  <a:schemeClr val="bg1"/>
                </a:solidFill>
              </a:rPr>
              <a:t>Matter Direct Detection, JCAP 1302 (2013) 004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65867" y="3017214"/>
            <a:ext cx="3118672" cy="1194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ko-KR" sz="2800" dirty="0" smtClean="0">
                <a:solidFill>
                  <a:schemeClr val="tx1"/>
                </a:solidFill>
              </a:rPr>
              <a:t>τ</a:t>
            </a:r>
            <a:r>
              <a:rPr lang="en-US" altLang="ko-KR" sz="2800" dirty="0" smtClean="0">
                <a:solidFill>
                  <a:schemeClr val="tx1"/>
                </a:solidFill>
              </a:rPr>
              <a:t> : isospin</a:t>
            </a: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</a:rPr>
              <a:t>j : interaction type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6" y="4230043"/>
            <a:ext cx="3449388" cy="90657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84797"/>
            <a:ext cx="3287786" cy="9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DAMA/LIBRA-phase2 analyses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07188"/>
            <a:ext cx="4397325" cy="1328929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9" y="5114729"/>
            <a:ext cx="4935165" cy="775717"/>
          </a:xfr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9" y="3329365"/>
            <a:ext cx="4963386" cy="1740408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6126480" y="3330687"/>
            <a:ext cx="4057269" cy="1414272"/>
            <a:chOff x="6269355" y="2026920"/>
            <a:chExt cx="3491611" cy="1152906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137"/>
            <a:stretch/>
          </p:blipFill>
          <p:spPr>
            <a:xfrm>
              <a:off x="6269355" y="2026920"/>
              <a:ext cx="3350133" cy="643128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49" t="1" b="3791"/>
            <a:stretch/>
          </p:blipFill>
          <p:spPr>
            <a:xfrm>
              <a:off x="7212838" y="2561082"/>
              <a:ext cx="2548128" cy="618744"/>
            </a:xfrm>
            <a:prstGeom prst="rect">
              <a:avLst/>
            </a:prstGeom>
          </p:spPr>
        </p:pic>
      </p:grpSp>
      <p:sp>
        <p:nvSpPr>
          <p:cNvPr id="13" name="내용 개체 틀 2"/>
          <p:cNvSpPr txBox="1">
            <a:spLocks/>
          </p:cNvSpPr>
          <p:nvPr/>
        </p:nvSpPr>
        <p:spPr>
          <a:xfrm>
            <a:off x="463296" y="6373631"/>
            <a:ext cx="11570208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>
                <a:solidFill>
                  <a:schemeClr val="bg1"/>
                </a:solidFill>
              </a:rPr>
              <a:t>Sunghyun</a:t>
            </a:r>
            <a:r>
              <a:rPr lang="en-US" altLang="ko-KR" dirty="0">
                <a:solidFill>
                  <a:schemeClr val="bg1"/>
                </a:solidFill>
              </a:rPr>
              <a:t> Kang, S.S., G. </a:t>
            </a:r>
            <a:r>
              <a:rPr lang="en-US" altLang="ko-KR" dirty="0" err="1">
                <a:solidFill>
                  <a:schemeClr val="bg1"/>
                </a:solidFill>
              </a:rPr>
              <a:t>Tomar</a:t>
            </a:r>
            <a:r>
              <a:rPr lang="en-US" altLang="ko-KR" dirty="0">
                <a:solidFill>
                  <a:schemeClr val="bg1"/>
                </a:solidFill>
              </a:rPr>
              <a:t>, J.H. </a:t>
            </a:r>
            <a:r>
              <a:rPr lang="en-US" altLang="ko-KR" dirty="0" smtClean="0">
                <a:solidFill>
                  <a:schemeClr val="bg1"/>
                </a:solidFill>
              </a:rPr>
              <a:t>Yoon  </a:t>
            </a:r>
            <a:r>
              <a:rPr lang="en-US" altLang="ko-KR" dirty="0">
                <a:solidFill>
                  <a:schemeClr val="bg1"/>
                </a:solidFill>
              </a:rPr>
              <a:t>DAMA/LIBRA-phase2 in </a:t>
            </a:r>
            <a:r>
              <a:rPr lang="en-US" altLang="ko-KR" dirty="0" smtClean="0">
                <a:solidFill>
                  <a:schemeClr val="bg1"/>
                </a:solidFill>
              </a:rPr>
              <a:t>WIMP effective models, JCAP07(2018)016</a:t>
            </a:r>
            <a:r>
              <a:rPr lang="en-US" altLang="ko-KR" dirty="0" smtClean="0"/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78054" y="2180791"/>
            <a:ext cx="2831451" cy="709292"/>
            <a:chOff x="2171700" y="2421245"/>
            <a:chExt cx="2831451" cy="70929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958" y="2421245"/>
              <a:ext cx="1964193" cy="709292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00" y="2421245"/>
              <a:ext cx="524450" cy="66382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142" y="2585391"/>
              <a:ext cx="380816" cy="31458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3377496" y="1783136"/>
                <a:ext cx="8338738" cy="15447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l-GR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  <m:sSup>
                          <m:sSupPr>
                            <m:ctrlP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WIMP response function</a:t>
                </a: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l-GR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  <m:sSup>
                          <m:sSupPr>
                            <m:ctrlP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p>
                            <m: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ko-KR" sz="2000" dirty="0" smtClean="0">
                    <a:solidFill>
                      <a:schemeClr val="tx1"/>
                    </a:solidFill>
                  </a:rPr>
                  <a:t>: nucleus response function: M, </a:t>
                </a:r>
                <a:r>
                  <a:rPr lang="el-GR" altLang="ko-KR" sz="2000" dirty="0" smtClean="0">
                    <a:solidFill>
                      <a:schemeClr val="tx1"/>
                    </a:solidFill>
                  </a:rPr>
                  <a:t>Σ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’, </a:t>
                </a:r>
                <a:r>
                  <a:rPr lang="el-GR" altLang="ko-KR" sz="2000" dirty="0" smtClean="0">
                    <a:solidFill>
                      <a:schemeClr val="tx1"/>
                    </a:solidFill>
                  </a:rPr>
                  <a:t>Σ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’’, </a:t>
                </a:r>
                <a:r>
                  <a:rPr lang="el-GR" altLang="ko-KR" sz="2000" dirty="0" smtClean="0">
                    <a:solidFill>
                      <a:schemeClr val="tx1"/>
                    </a:solidFill>
                  </a:rPr>
                  <a:t>Δ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l-GR" altLang="ko-KR" sz="2000" dirty="0" smtClean="0">
                    <a:solidFill>
                      <a:schemeClr val="tx1"/>
                    </a:solidFill>
                  </a:rPr>
                  <a:t>φ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’’, </a:t>
                </a:r>
                <a:r>
                  <a:rPr lang="el-GR" altLang="ko-KR" sz="2000" dirty="0" smtClean="0">
                    <a:solidFill>
                      <a:schemeClr val="tx1"/>
                    </a:solidFill>
                  </a:rPr>
                  <a:t>φ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’  (M=SI</a:t>
                </a:r>
                <a:r>
                  <a:rPr lang="en-US" altLang="ko-KR" sz="2000" dirty="0">
                    <a:solidFill>
                      <a:schemeClr val="tx1"/>
                    </a:solidFill>
                  </a:rPr>
                  <a:t>, , </a:t>
                </a:r>
                <a:r>
                  <a:rPr lang="el-GR" altLang="ko-KR" sz="2000" dirty="0">
                    <a:solidFill>
                      <a:schemeClr val="tx1"/>
                    </a:solidFill>
                  </a:rPr>
                  <a:t>Σ</a:t>
                </a:r>
                <a:r>
                  <a:rPr lang="en-US" altLang="ko-KR" sz="2000" dirty="0">
                    <a:solidFill>
                      <a:schemeClr val="tx1"/>
                    </a:solidFill>
                  </a:rPr>
                  <a:t>’, </a:t>
                </a:r>
                <a:r>
                  <a:rPr lang="el-GR" altLang="ko-KR" sz="2000" dirty="0">
                    <a:solidFill>
                      <a:schemeClr val="tx1"/>
                    </a:solidFill>
                  </a:rPr>
                  <a:t>Σ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’’=SD)</a:t>
                </a:r>
              </a:p>
              <a:p>
                <a:pPr algn="just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(from </a:t>
                </a:r>
                <a:r>
                  <a:rPr lang="en-US" altLang="ko-KR" sz="1400" dirty="0">
                    <a:solidFill>
                      <a:schemeClr val="tx1"/>
                    </a:solidFill>
                  </a:rPr>
                  <a:t>Nikhil </a:t>
                </a:r>
                <a:r>
                  <a:rPr lang="en-US" altLang="ko-KR" sz="1400" dirty="0" err="1">
                    <a:solidFill>
                      <a:schemeClr val="tx1"/>
                    </a:solidFill>
                  </a:rPr>
                  <a:t>Anand</a:t>
                </a:r>
                <a:r>
                  <a:rPr lang="en-US" altLang="ko-KR" sz="1400" dirty="0">
                    <a:solidFill>
                      <a:schemeClr val="tx1"/>
                    </a:solidFill>
                  </a:rPr>
                  <a:t>, A. Liam Fitzpatrick, W. C.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Haxton,Model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-independent </a:t>
                </a:r>
                <a:r>
                  <a:rPr lang="en-US" altLang="ko-KR" sz="1400" dirty="0">
                    <a:solidFill>
                      <a:schemeClr val="tx1"/>
                    </a:solidFill>
                  </a:rPr>
                  <a:t>WIMP Scattering Responses and Event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Rates : A </a:t>
                </a:r>
                <a:r>
                  <a:rPr lang="en-US" altLang="ko-KR" sz="1400" dirty="0">
                    <a:solidFill>
                      <a:schemeClr val="tx1"/>
                    </a:solidFill>
                  </a:rPr>
                  <a:t>Mathematica Package for Experimental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Analysis)</a:t>
                </a:r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6" y="1783136"/>
                <a:ext cx="8338738" cy="1544796"/>
              </a:xfrm>
              <a:prstGeom prst="rect">
                <a:avLst/>
              </a:prstGeom>
              <a:blipFill rotWithShape="0">
                <a:blip r:embed="rId9"/>
                <a:stretch>
                  <a:fillRect l="-219" r="-2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4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DAMA/LIBRA-phase2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30368"/>
            <a:ext cx="4315556" cy="109728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266699"/>
            <a:ext cx="4920424" cy="5575301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 b="2935"/>
          <a:stretch/>
        </p:blipFill>
        <p:spPr>
          <a:xfrm>
            <a:off x="1097280" y="1789175"/>
            <a:ext cx="4914900" cy="3389377"/>
          </a:xfrm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463296" y="6373631"/>
            <a:ext cx="11570208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>
                <a:solidFill>
                  <a:schemeClr val="bg1"/>
                </a:solidFill>
              </a:rPr>
              <a:t>Sunghyun</a:t>
            </a:r>
            <a:r>
              <a:rPr lang="en-US" altLang="ko-KR" dirty="0">
                <a:solidFill>
                  <a:schemeClr val="bg1"/>
                </a:solidFill>
              </a:rPr>
              <a:t> Kang, S.S., G. </a:t>
            </a:r>
            <a:r>
              <a:rPr lang="en-US" altLang="ko-KR" dirty="0" err="1">
                <a:solidFill>
                  <a:schemeClr val="bg1"/>
                </a:solidFill>
              </a:rPr>
              <a:t>Tomar</a:t>
            </a:r>
            <a:r>
              <a:rPr lang="en-US" altLang="ko-KR" dirty="0">
                <a:solidFill>
                  <a:schemeClr val="bg1"/>
                </a:solidFill>
              </a:rPr>
              <a:t>, J.H. </a:t>
            </a:r>
            <a:r>
              <a:rPr lang="en-US" altLang="ko-KR" dirty="0" smtClean="0">
                <a:solidFill>
                  <a:schemeClr val="bg1"/>
                </a:solidFill>
              </a:rPr>
              <a:t>Yoon  </a:t>
            </a:r>
            <a:r>
              <a:rPr lang="en-US" altLang="ko-KR" dirty="0">
                <a:solidFill>
                  <a:schemeClr val="bg1"/>
                </a:solidFill>
              </a:rPr>
              <a:t>DAMA/LIBRA-phase2 in </a:t>
            </a:r>
            <a:r>
              <a:rPr lang="en-US" altLang="ko-KR" dirty="0" smtClean="0">
                <a:solidFill>
                  <a:schemeClr val="bg1"/>
                </a:solidFill>
              </a:rPr>
              <a:t>WIMP effective models, JCAP07(2018)016</a:t>
            </a:r>
            <a:r>
              <a:rPr lang="en-US" altLang="ko-KR" dirty="0" smtClean="0"/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62800" y="5711952"/>
            <a:ext cx="4406900" cy="617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000" dirty="0" smtClean="0">
                <a:solidFill>
                  <a:schemeClr val="tx1"/>
                </a:solidFill>
              </a:rPr>
              <a:t>Considering one EFT coupling at a time</a:t>
            </a:r>
          </a:p>
        </p:txBody>
      </p:sp>
    </p:spTree>
    <p:extLst>
      <p:ext uri="{BB962C8B-B14F-4D97-AF65-F5344CB8AC3E}">
        <p14:creationId xmlns:p14="http://schemas.microsoft.com/office/powerpoint/2010/main" val="37633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DAMA/LIBRA-phase2 analyses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30368"/>
            <a:ext cx="4315556" cy="1097281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" b="2935"/>
          <a:stretch/>
        </p:blipFill>
        <p:spPr>
          <a:xfrm>
            <a:off x="1097280" y="1789175"/>
            <a:ext cx="4914900" cy="3389377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0" y="5037580"/>
            <a:ext cx="5394890" cy="780479"/>
          </a:xfrm>
          <a:prstGeom prst="rect">
            <a:avLst/>
          </a:prstGeom>
        </p:spPr>
      </p:pic>
      <p:pic>
        <p:nvPicPr>
          <p:cNvPr id="7" name="내용 개체 틀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8725"/>
            <a:ext cx="4935165" cy="77571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89" y="3035807"/>
            <a:ext cx="4963386" cy="1740408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463296" y="6373631"/>
            <a:ext cx="11570208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>
                <a:solidFill>
                  <a:schemeClr val="bg1"/>
                </a:solidFill>
              </a:rPr>
              <a:t>Sunghyun</a:t>
            </a:r>
            <a:r>
              <a:rPr lang="en-US" altLang="ko-KR" dirty="0">
                <a:solidFill>
                  <a:schemeClr val="bg1"/>
                </a:solidFill>
              </a:rPr>
              <a:t> Kang, S.S., G. </a:t>
            </a:r>
            <a:r>
              <a:rPr lang="en-US" altLang="ko-KR" dirty="0" err="1">
                <a:solidFill>
                  <a:schemeClr val="bg1"/>
                </a:solidFill>
              </a:rPr>
              <a:t>Tomar</a:t>
            </a:r>
            <a:r>
              <a:rPr lang="en-US" altLang="ko-KR" dirty="0">
                <a:solidFill>
                  <a:schemeClr val="bg1"/>
                </a:solidFill>
              </a:rPr>
              <a:t>, J.H. </a:t>
            </a:r>
            <a:r>
              <a:rPr lang="en-US" altLang="ko-KR" dirty="0" smtClean="0">
                <a:solidFill>
                  <a:schemeClr val="bg1"/>
                </a:solidFill>
              </a:rPr>
              <a:t>Yoon  </a:t>
            </a:r>
            <a:r>
              <a:rPr lang="en-US" altLang="ko-KR" dirty="0">
                <a:solidFill>
                  <a:schemeClr val="bg1"/>
                </a:solidFill>
              </a:rPr>
              <a:t>DAMA/LIBRA-phase2 in </a:t>
            </a:r>
            <a:r>
              <a:rPr lang="en-US" altLang="ko-KR" dirty="0" smtClean="0">
                <a:solidFill>
                  <a:schemeClr val="bg1"/>
                </a:solidFill>
              </a:rPr>
              <a:t>WIMP effective models, JCAP07(2018)016</a:t>
            </a:r>
            <a:r>
              <a:rPr lang="en-US" altLang="ko-KR" dirty="0" smtClean="0"/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DAMA/LIBRA-phase2 analyses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15" y="5697470"/>
            <a:ext cx="2836698" cy="60602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1" y="1891664"/>
            <a:ext cx="5048357" cy="3826383"/>
          </a:xfrm>
          <a:prstGeom prst="rect">
            <a:avLst/>
          </a:prstGeom>
        </p:spPr>
      </p:pic>
      <p:pic>
        <p:nvPicPr>
          <p:cNvPr id="16" name="내용 개체 틀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33" y="1842896"/>
            <a:ext cx="5107018" cy="3826383"/>
          </a:xfrm>
        </p:spPr>
      </p:pic>
      <p:sp>
        <p:nvSpPr>
          <p:cNvPr id="17" name="내용 개체 틀 2"/>
          <p:cNvSpPr txBox="1">
            <a:spLocks/>
          </p:cNvSpPr>
          <p:nvPr/>
        </p:nvSpPr>
        <p:spPr>
          <a:xfrm>
            <a:off x="463296" y="6373631"/>
            <a:ext cx="11570208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>
                <a:solidFill>
                  <a:schemeClr val="bg1"/>
                </a:solidFill>
              </a:rPr>
              <a:t>Sunghyun</a:t>
            </a:r>
            <a:r>
              <a:rPr lang="en-US" altLang="ko-KR" dirty="0">
                <a:solidFill>
                  <a:schemeClr val="bg1"/>
                </a:solidFill>
              </a:rPr>
              <a:t> Kang, S.S., G. </a:t>
            </a:r>
            <a:r>
              <a:rPr lang="en-US" altLang="ko-KR" dirty="0" err="1">
                <a:solidFill>
                  <a:schemeClr val="bg1"/>
                </a:solidFill>
              </a:rPr>
              <a:t>Tomar</a:t>
            </a:r>
            <a:r>
              <a:rPr lang="en-US" altLang="ko-KR" dirty="0">
                <a:solidFill>
                  <a:schemeClr val="bg1"/>
                </a:solidFill>
              </a:rPr>
              <a:t>, J.H. </a:t>
            </a:r>
            <a:r>
              <a:rPr lang="en-US" altLang="ko-KR" dirty="0" smtClean="0">
                <a:solidFill>
                  <a:schemeClr val="bg1"/>
                </a:solidFill>
              </a:rPr>
              <a:t>Yoon  </a:t>
            </a:r>
            <a:r>
              <a:rPr lang="en-US" altLang="ko-KR" dirty="0">
                <a:solidFill>
                  <a:schemeClr val="bg1"/>
                </a:solidFill>
              </a:rPr>
              <a:t>DAMA/LIBRA-phase2 in </a:t>
            </a:r>
            <a:r>
              <a:rPr lang="en-US" altLang="ko-KR" dirty="0" smtClean="0">
                <a:solidFill>
                  <a:schemeClr val="bg1"/>
                </a:solidFill>
              </a:rPr>
              <a:t>WIMP effective models, JCAP07(2018)016</a:t>
            </a:r>
            <a:r>
              <a:rPr lang="en-US" altLang="ko-KR" dirty="0" smtClean="0"/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DAMA/LIBRA-phase2 analyses</a:t>
            </a:r>
            <a:endParaRPr lang="ko-KR" altLang="en-US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463296" y="6373631"/>
            <a:ext cx="11570208" cy="409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>
                <a:solidFill>
                  <a:schemeClr val="bg1"/>
                </a:solidFill>
              </a:rPr>
              <a:t>Sunghyun</a:t>
            </a:r>
            <a:r>
              <a:rPr lang="en-US" altLang="ko-KR" dirty="0">
                <a:solidFill>
                  <a:schemeClr val="bg1"/>
                </a:solidFill>
              </a:rPr>
              <a:t> Kang, S.S., G. </a:t>
            </a:r>
            <a:r>
              <a:rPr lang="en-US" altLang="ko-KR" dirty="0" err="1">
                <a:solidFill>
                  <a:schemeClr val="bg1"/>
                </a:solidFill>
              </a:rPr>
              <a:t>Tomar</a:t>
            </a:r>
            <a:r>
              <a:rPr lang="en-US" altLang="ko-KR" dirty="0">
                <a:solidFill>
                  <a:schemeClr val="bg1"/>
                </a:solidFill>
              </a:rPr>
              <a:t>, J.H. </a:t>
            </a:r>
            <a:r>
              <a:rPr lang="en-US" altLang="ko-KR" dirty="0" smtClean="0">
                <a:solidFill>
                  <a:schemeClr val="bg1"/>
                </a:solidFill>
              </a:rPr>
              <a:t>Yoon  </a:t>
            </a:r>
            <a:r>
              <a:rPr lang="en-US" altLang="ko-KR" dirty="0">
                <a:solidFill>
                  <a:schemeClr val="bg1"/>
                </a:solidFill>
              </a:rPr>
              <a:t>DAMA/LIBRA-phase2 in </a:t>
            </a:r>
            <a:r>
              <a:rPr lang="en-US" altLang="ko-KR" dirty="0" smtClean="0">
                <a:solidFill>
                  <a:schemeClr val="bg1"/>
                </a:solidFill>
              </a:rPr>
              <a:t>WIMP effective models, JCAP07(2018)016</a:t>
            </a:r>
            <a:r>
              <a:rPr lang="en-US" altLang="ko-KR" dirty="0" smtClean="0"/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231" y="5697470"/>
            <a:ext cx="2836698" cy="606022"/>
          </a:xfrm>
          <a:prstGeom prst="rect">
            <a:avLst/>
          </a:prstGeom>
        </p:spPr>
      </p:pic>
      <p:pic>
        <p:nvPicPr>
          <p:cNvPr id="12" name="내용 개체 틀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33" y="1842896"/>
            <a:ext cx="5107018" cy="3826383"/>
          </a:xfrm>
          <a:prstGeom prst="rect">
            <a:avLst/>
          </a:prstGeom>
        </p:spPr>
      </p:pic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0" y="2017145"/>
            <a:ext cx="6000753" cy="3652134"/>
          </a:xfrm>
        </p:spPr>
      </p:pic>
    </p:spTree>
    <p:extLst>
      <p:ext uri="{BB962C8B-B14F-4D97-AF65-F5344CB8AC3E}">
        <p14:creationId xmlns:p14="http://schemas.microsoft.com/office/powerpoint/2010/main" val="15868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5968</TotalTime>
  <Words>517</Words>
  <Application>Microsoft Office PowerPoint</Application>
  <PresentationFormat>와이드스크린</PresentationFormat>
  <Paragraphs>106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Cambria Math</vt:lpstr>
      <vt:lpstr>Wingdings</vt:lpstr>
      <vt:lpstr>추억</vt:lpstr>
      <vt:lpstr>Office 테마</vt:lpstr>
      <vt:lpstr>WIMP scenarios for DAMA/LIBRA-phase2</vt:lpstr>
      <vt:lpstr>Introduction</vt:lpstr>
      <vt:lpstr>DAMA/LIBRA-phase2 analyses</vt:lpstr>
      <vt:lpstr>DAMA/LIBRA-phase2 analyses</vt:lpstr>
      <vt:lpstr>DAMA/LIBRA-phase2 analyses</vt:lpstr>
      <vt:lpstr>DAMA/LIBRA-phase2</vt:lpstr>
      <vt:lpstr>DAMA/LIBRA-phase2 analyses</vt:lpstr>
      <vt:lpstr>DAMA/LIBRA-phase2 analyses</vt:lpstr>
      <vt:lpstr>DAMA/LIBRA-phase2 analyses</vt:lpstr>
      <vt:lpstr>DAMA/LIBRA-phase2</vt:lpstr>
      <vt:lpstr>DAMA/LIBRA-phase2</vt:lpstr>
      <vt:lpstr>pSIDM</vt:lpstr>
      <vt:lpstr>pSIDM</vt:lpstr>
      <vt:lpstr>pSIDM</vt:lpstr>
      <vt:lpstr>pSIDM</vt:lpstr>
      <vt:lpstr>pSIDM</vt:lpstr>
      <vt:lpstr>pSIDM</vt:lpstr>
      <vt:lpstr>PowerPoint 프레젠테이션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DAMA/LIBRA-phase2 analysis</dc:title>
  <dc:creator>유현혜</dc:creator>
  <cp:lastModifiedBy>유현혜</cp:lastModifiedBy>
  <cp:revision>72</cp:revision>
  <cp:lastPrinted>2018-10-26T07:52:14Z</cp:lastPrinted>
  <dcterms:created xsi:type="dcterms:W3CDTF">2018-10-23T09:36:31Z</dcterms:created>
  <dcterms:modified xsi:type="dcterms:W3CDTF">2019-02-08T08:40:04Z</dcterms:modified>
</cp:coreProperties>
</file>